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wdp" ContentType="image/vnd.ms-photo"/>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3.xml" ContentType="application/vnd.openxmlformats-officedocument.presentationml.notesSlide+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4.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5" r:id="rId1"/>
  </p:sldMasterIdLst>
  <p:notesMasterIdLst>
    <p:notesMasterId r:id="rId155"/>
  </p:notesMasterIdLst>
  <p:sldIdLst>
    <p:sldId id="373" r:id="rId2"/>
    <p:sldId id="418" r:id="rId3"/>
    <p:sldId id="407" r:id="rId4"/>
    <p:sldId id="257" r:id="rId5"/>
    <p:sldId id="258" r:id="rId6"/>
    <p:sldId id="408" r:id="rId7"/>
    <p:sldId id="419" r:id="rId8"/>
    <p:sldId id="420" r:id="rId9"/>
    <p:sldId id="409" r:id="rId10"/>
    <p:sldId id="421" r:id="rId11"/>
    <p:sldId id="422" r:id="rId12"/>
    <p:sldId id="262" r:id="rId13"/>
    <p:sldId id="411" r:id="rId14"/>
    <p:sldId id="423" r:id="rId15"/>
    <p:sldId id="424" r:id="rId16"/>
    <p:sldId id="425" r:id="rId17"/>
    <p:sldId id="426" r:id="rId18"/>
    <p:sldId id="427" r:id="rId19"/>
    <p:sldId id="428" r:id="rId20"/>
    <p:sldId id="429" r:id="rId21"/>
    <p:sldId id="430" r:id="rId22"/>
    <p:sldId id="431" r:id="rId23"/>
    <p:sldId id="432" r:id="rId24"/>
    <p:sldId id="433" r:id="rId25"/>
    <p:sldId id="434" r:id="rId26"/>
    <p:sldId id="435" r:id="rId27"/>
    <p:sldId id="269" r:id="rId28"/>
    <p:sldId id="436" r:id="rId29"/>
    <p:sldId id="437" r:id="rId30"/>
    <p:sldId id="438" r:id="rId31"/>
    <p:sldId id="439" r:id="rId32"/>
    <p:sldId id="440" r:id="rId33"/>
    <p:sldId id="441" r:id="rId34"/>
    <p:sldId id="271" r:id="rId35"/>
    <p:sldId id="272" r:id="rId36"/>
    <p:sldId id="442" r:id="rId37"/>
    <p:sldId id="375" r:id="rId38"/>
    <p:sldId id="376" r:id="rId39"/>
    <p:sldId id="377" r:id="rId40"/>
    <p:sldId id="378" r:id="rId41"/>
    <p:sldId id="414" r:id="rId42"/>
    <p:sldId id="379" r:id="rId43"/>
    <p:sldId id="380" r:id="rId44"/>
    <p:sldId id="415" r:id="rId45"/>
    <p:sldId id="381" r:id="rId46"/>
    <p:sldId id="382" r:id="rId47"/>
    <p:sldId id="383" r:id="rId48"/>
    <p:sldId id="384" r:id="rId49"/>
    <p:sldId id="385" r:id="rId50"/>
    <p:sldId id="386" r:id="rId51"/>
    <p:sldId id="387" r:id="rId52"/>
    <p:sldId id="388" r:id="rId53"/>
    <p:sldId id="389" r:id="rId54"/>
    <p:sldId id="390" r:id="rId55"/>
    <p:sldId id="443" r:id="rId56"/>
    <p:sldId id="444" r:id="rId57"/>
    <p:sldId id="445" r:id="rId58"/>
    <p:sldId id="446" r:id="rId59"/>
    <p:sldId id="447" r:id="rId60"/>
    <p:sldId id="448" r:id="rId61"/>
    <p:sldId id="413" r:id="rId62"/>
    <p:sldId id="300" r:id="rId63"/>
    <p:sldId id="301" r:id="rId64"/>
    <p:sldId id="449" r:id="rId65"/>
    <p:sldId id="303" r:id="rId66"/>
    <p:sldId id="304" r:id="rId67"/>
    <p:sldId id="450" r:id="rId68"/>
    <p:sldId id="306" r:id="rId69"/>
    <p:sldId id="307" r:id="rId70"/>
    <p:sldId id="308" r:id="rId71"/>
    <p:sldId id="355" r:id="rId72"/>
    <p:sldId id="356" r:id="rId73"/>
    <p:sldId id="357" r:id="rId74"/>
    <p:sldId id="358" r:id="rId75"/>
    <p:sldId id="359" r:id="rId76"/>
    <p:sldId id="360" r:id="rId77"/>
    <p:sldId id="367" r:id="rId78"/>
    <p:sldId id="309" r:id="rId79"/>
    <p:sldId id="361" r:id="rId80"/>
    <p:sldId id="362" r:id="rId81"/>
    <p:sldId id="363" r:id="rId82"/>
    <p:sldId id="364" r:id="rId83"/>
    <p:sldId id="365" r:id="rId84"/>
    <p:sldId id="391" r:id="rId85"/>
    <p:sldId id="310" r:id="rId86"/>
    <p:sldId id="311" r:id="rId87"/>
    <p:sldId id="312" r:id="rId88"/>
    <p:sldId id="313" r:id="rId89"/>
    <p:sldId id="314" r:id="rId90"/>
    <p:sldId id="315" r:id="rId91"/>
    <p:sldId id="393" r:id="rId92"/>
    <p:sldId id="451" r:id="rId93"/>
    <p:sldId id="396" r:id="rId94"/>
    <p:sldId id="397" r:id="rId95"/>
    <p:sldId id="398" r:id="rId96"/>
    <p:sldId id="399" r:id="rId97"/>
    <p:sldId id="452" r:id="rId98"/>
    <p:sldId id="453" r:id="rId99"/>
    <p:sldId id="454" r:id="rId100"/>
    <p:sldId id="455" r:id="rId101"/>
    <p:sldId id="456" r:id="rId102"/>
    <p:sldId id="457" r:id="rId103"/>
    <p:sldId id="458" r:id="rId104"/>
    <p:sldId id="320" r:id="rId105"/>
    <p:sldId id="321" r:id="rId106"/>
    <p:sldId id="392" r:id="rId107"/>
    <p:sldId id="325" r:id="rId108"/>
    <p:sldId id="400" r:id="rId109"/>
    <p:sldId id="370" r:id="rId110"/>
    <p:sldId id="371" r:id="rId111"/>
    <p:sldId id="372" r:id="rId112"/>
    <p:sldId id="328" r:id="rId113"/>
    <p:sldId id="329" r:id="rId114"/>
    <p:sldId id="330" r:id="rId115"/>
    <p:sldId id="331" r:id="rId116"/>
    <p:sldId id="332" r:id="rId117"/>
    <p:sldId id="459" r:id="rId118"/>
    <p:sldId id="334" r:id="rId119"/>
    <p:sldId id="335" r:id="rId120"/>
    <p:sldId id="336" r:id="rId121"/>
    <p:sldId id="338" r:id="rId122"/>
    <p:sldId id="401" r:id="rId123"/>
    <p:sldId id="339" r:id="rId124"/>
    <p:sldId id="460" r:id="rId125"/>
    <p:sldId id="341" r:id="rId126"/>
    <p:sldId id="404" r:id="rId127"/>
    <p:sldId id="342" r:id="rId128"/>
    <p:sldId id="402" r:id="rId129"/>
    <p:sldId id="403" r:id="rId130"/>
    <p:sldId id="343" r:id="rId131"/>
    <p:sldId id="344" r:id="rId132"/>
    <p:sldId id="345" r:id="rId133"/>
    <p:sldId id="461" r:id="rId134"/>
    <p:sldId id="462" r:id="rId135"/>
    <p:sldId id="463" r:id="rId136"/>
    <p:sldId id="464" r:id="rId137"/>
    <p:sldId id="465" r:id="rId138"/>
    <p:sldId id="466" r:id="rId139"/>
    <p:sldId id="467" r:id="rId140"/>
    <p:sldId id="468" r:id="rId141"/>
    <p:sldId id="469" r:id="rId142"/>
    <p:sldId id="470" r:id="rId143"/>
    <p:sldId id="471" r:id="rId144"/>
    <p:sldId id="472" r:id="rId145"/>
    <p:sldId id="473" r:id="rId146"/>
    <p:sldId id="474" r:id="rId147"/>
    <p:sldId id="475" r:id="rId148"/>
    <p:sldId id="476" r:id="rId149"/>
    <p:sldId id="477" r:id="rId150"/>
    <p:sldId id="478" r:id="rId151"/>
    <p:sldId id="479" r:id="rId152"/>
    <p:sldId id="480" r:id="rId153"/>
    <p:sldId id="481" r:id="rId154"/>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Comic Sans MS" pitchFamily="66" charset="0"/>
        <a:ea typeface="宋体" pitchFamily="2" charset="-122"/>
        <a:cs typeface="+mn-cs"/>
      </a:defRPr>
    </a:lvl1pPr>
    <a:lvl2pPr marL="457200" algn="l" rtl="0" fontAlgn="base">
      <a:spcBef>
        <a:spcPct val="0"/>
      </a:spcBef>
      <a:spcAft>
        <a:spcPct val="0"/>
      </a:spcAft>
      <a:defRPr kern="1200">
        <a:solidFill>
          <a:schemeClr val="tx1"/>
        </a:solidFill>
        <a:latin typeface="Comic Sans MS" pitchFamily="66" charset="0"/>
        <a:ea typeface="宋体" pitchFamily="2" charset="-122"/>
        <a:cs typeface="+mn-cs"/>
      </a:defRPr>
    </a:lvl2pPr>
    <a:lvl3pPr marL="914400" algn="l" rtl="0" fontAlgn="base">
      <a:spcBef>
        <a:spcPct val="0"/>
      </a:spcBef>
      <a:spcAft>
        <a:spcPct val="0"/>
      </a:spcAft>
      <a:defRPr kern="1200">
        <a:solidFill>
          <a:schemeClr val="tx1"/>
        </a:solidFill>
        <a:latin typeface="Comic Sans MS" pitchFamily="66" charset="0"/>
        <a:ea typeface="宋体" pitchFamily="2" charset="-122"/>
        <a:cs typeface="+mn-cs"/>
      </a:defRPr>
    </a:lvl3pPr>
    <a:lvl4pPr marL="1371600" algn="l" rtl="0" fontAlgn="base">
      <a:spcBef>
        <a:spcPct val="0"/>
      </a:spcBef>
      <a:spcAft>
        <a:spcPct val="0"/>
      </a:spcAft>
      <a:defRPr kern="1200">
        <a:solidFill>
          <a:schemeClr val="tx1"/>
        </a:solidFill>
        <a:latin typeface="Comic Sans MS" pitchFamily="66" charset="0"/>
        <a:ea typeface="宋体" pitchFamily="2" charset="-122"/>
        <a:cs typeface="+mn-cs"/>
      </a:defRPr>
    </a:lvl4pPr>
    <a:lvl5pPr marL="1828800" algn="l" rtl="0" fontAlgn="base">
      <a:spcBef>
        <a:spcPct val="0"/>
      </a:spcBef>
      <a:spcAft>
        <a:spcPct val="0"/>
      </a:spcAft>
      <a:defRPr kern="1200">
        <a:solidFill>
          <a:schemeClr val="tx1"/>
        </a:solidFill>
        <a:latin typeface="Comic Sans MS" pitchFamily="66" charset="0"/>
        <a:ea typeface="宋体" pitchFamily="2" charset="-122"/>
        <a:cs typeface="+mn-cs"/>
      </a:defRPr>
    </a:lvl5pPr>
    <a:lvl6pPr marL="2286000" algn="l" defTabSz="914400" rtl="0" eaLnBrk="1" latinLnBrk="0" hangingPunct="1">
      <a:defRPr kern="1200">
        <a:solidFill>
          <a:schemeClr val="tx1"/>
        </a:solidFill>
        <a:latin typeface="Comic Sans MS" pitchFamily="66" charset="0"/>
        <a:ea typeface="宋体" pitchFamily="2" charset="-122"/>
        <a:cs typeface="+mn-cs"/>
      </a:defRPr>
    </a:lvl6pPr>
    <a:lvl7pPr marL="2743200" algn="l" defTabSz="914400" rtl="0" eaLnBrk="1" latinLnBrk="0" hangingPunct="1">
      <a:defRPr kern="1200">
        <a:solidFill>
          <a:schemeClr val="tx1"/>
        </a:solidFill>
        <a:latin typeface="Comic Sans MS" pitchFamily="66" charset="0"/>
        <a:ea typeface="宋体" pitchFamily="2" charset="-122"/>
        <a:cs typeface="+mn-cs"/>
      </a:defRPr>
    </a:lvl7pPr>
    <a:lvl8pPr marL="3200400" algn="l" defTabSz="914400" rtl="0" eaLnBrk="1" latinLnBrk="0" hangingPunct="1">
      <a:defRPr kern="1200">
        <a:solidFill>
          <a:schemeClr val="tx1"/>
        </a:solidFill>
        <a:latin typeface="Comic Sans MS" pitchFamily="66" charset="0"/>
        <a:ea typeface="宋体" pitchFamily="2" charset="-122"/>
        <a:cs typeface="+mn-cs"/>
      </a:defRPr>
    </a:lvl8pPr>
    <a:lvl9pPr marL="3657600" algn="l" defTabSz="914400" rtl="0" eaLnBrk="1" latinLnBrk="0" hangingPunct="1">
      <a:defRPr kern="1200">
        <a:solidFill>
          <a:schemeClr val="tx1"/>
        </a:solidFill>
        <a:latin typeface="Comic Sans MS" pitchFamily="66"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0033"/>
    <a:srgbClr val="2F00B4"/>
    <a:srgbClr val="00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288" autoAdjust="0"/>
    <p:restoredTop sz="94660"/>
  </p:normalViewPr>
  <p:slideViewPr>
    <p:cSldViewPr>
      <p:cViewPr varScale="1">
        <p:scale>
          <a:sx n="102" d="100"/>
          <a:sy n="102" d="100"/>
        </p:scale>
        <p:origin x="-1650" y="-10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10266"/>
    </p:cViewPr>
  </p:sorter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tableStyles" Target="tableStyles.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notesMaster" Target="notesMasters/notesMaster1.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presProps" Target="presProp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viewProps" Target="viewProps.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BEB652E-0A9F-4AD7-B5FD-74796EA312D7}" type="doc">
      <dgm:prSet loTypeId="urn:microsoft.com/office/officeart/2005/8/layout/radial1" loCatId="relationship" qsTypeId="urn:microsoft.com/office/officeart/2005/8/quickstyle/simple1" qsCatId="simple" csTypeId="urn:microsoft.com/office/officeart/2005/8/colors/accent0_3" csCatId="mainScheme" phldr="1"/>
      <dgm:spPr/>
      <dgm:t>
        <a:bodyPr/>
        <a:lstStyle/>
        <a:p>
          <a:endParaRPr lang="zh-CN" altLang="en-US"/>
        </a:p>
      </dgm:t>
    </dgm:pt>
    <dgm:pt modelId="{33625D4B-352F-443F-B870-2B9FB4C60811}">
      <dgm:prSet phldrT="[文本]" custT="1"/>
      <dgm:spPr/>
      <dgm:t>
        <a:bodyPr/>
        <a:lstStyle/>
        <a:p>
          <a:r>
            <a:rPr lang="zh-CN" altLang="en-US" sz="1800" b="1" dirty="0" smtClean="0">
              <a:solidFill>
                <a:srgbClr val="FFFF00"/>
              </a:solidFill>
              <a:latin typeface="微软雅黑" panose="020B0503020204020204" pitchFamily="34" charset="-122"/>
              <a:ea typeface="微软雅黑" panose="020B0503020204020204" pitchFamily="34" charset="-122"/>
            </a:rPr>
            <a:t>素质要求</a:t>
          </a:r>
          <a:endParaRPr lang="zh-CN" altLang="en-US" sz="1800" b="1" dirty="0">
            <a:solidFill>
              <a:srgbClr val="FFFF00"/>
            </a:solidFill>
            <a:latin typeface="微软雅黑" panose="020B0503020204020204" pitchFamily="34" charset="-122"/>
            <a:ea typeface="微软雅黑" panose="020B0503020204020204" pitchFamily="34" charset="-122"/>
          </a:endParaRPr>
        </a:p>
      </dgm:t>
    </dgm:pt>
    <dgm:pt modelId="{49253936-4376-42DC-8396-A25DDCA3CC12}" type="parTrans" cxnId="{78DF772B-27EC-46A7-AF4F-A89B1F689830}">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81C7F3C2-AEC9-40F3-93F7-F1F080C9EED3}" type="sibTrans" cxnId="{78DF772B-27EC-46A7-AF4F-A89B1F689830}">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A58CCFB0-2C3C-4BF2-8982-FC068F98A6E9}">
      <dgm:prSet phldrT="[文本]"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zh-CN" altLang="en-US" sz="1600" b="1" dirty="0" smtClean="0">
              <a:latin typeface="微软雅黑" panose="020B0503020204020204" pitchFamily="34" charset="-122"/>
              <a:ea typeface="微软雅黑" panose="020B0503020204020204" pitchFamily="34" charset="-122"/>
            </a:rPr>
            <a:t>政治素质要求</a:t>
          </a:r>
          <a:endParaRPr lang="zh-CN" altLang="en-US" sz="1600" b="1" dirty="0">
            <a:latin typeface="微软雅黑" panose="020B0503020204020204" pitchFamily="34" charset="-122"/>
            <a:ea typeface="微软雅黑" panose="020B0503020204020204" pitchFamily="34" charset="-122"/>
          </a:endParaRPr>
        </a:p>
      </dgm:t>
    </dgm:pt>
    <dgm:pt modelId="{5E98B35C-8D6E-4B2D-814B-45F08C512D54}" type="parTrans" cxnId="{6C59763E-66B0-4F01-AAE6-EA8B8275AE96}">
      <dgm:prSet custT="1"/>
      <dgm:spPr/>
      <dgm:t>
        <a:bodyPr/>
        <a:lstStyle/>
        <a:p>
          <a:endParaRPr lang="zh-CN" altLang="en-US" sz="600" b="1">
            <a:latin typeface="微软雅黑" panose="020B0503020204020204" pitchFamily="34" charset="-122"/>
            <a:ea typeface="微软雅黑" panose="020B0503020204020204" pitchFamily="34" charset="-122"/>
          </a:endParaRPr>
        </a:p>
      </dgm:t>
    </dgm:pt>
    <dgm:pt modelId="{C30FAC89-0490-4623-9DB7-EEF43E8411BA}" type="sibTrans" cxnId="{6C59763E-66B0-4F01-AAE6-EA8B8275AE96}">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622A759B-7B1D-416E-844E-14A3DCA7B6C6}">
      <dgm:prSet phldrT="[文本]"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zh-CN" altLang="en-US" sz="1600" b="1" dirty="0" smtClean="0">
              <a:latin typeface="微软雅黑" panose="020B0503020204020204" pitchFamily="34" charset="-122"/>
              <a:ea typeface="微软雅黑" panose="020B0503020204020204" pitchFamily="34" charset="-122"/>
            </a:rPr>
            <a:t>业务能力要求</a:t>
          </a:r>
          <a:endParaRPr lang="zh-CN" altLang="en-US" sz="1600" b="1" dirty="0">
            <a:latin typeface="微软雅黑" panose="020B0503020204020204" pitchFamily="34" charset="-122"/>
            <a:ea typeface="微软雅黑" panose="020B0503020204020204" pitchFamily="34" charset="-122"/>
          </a:endParaRPr>
        </a:p>
      </dgm:t>
    </dgm:pt>
    <dgm:pt modelId="{11C8FA20-9638-4E83-8C86-A34B2D4316EC}" type="parTrans" cxnId="{B470B212-7C32-4DCD-B54A-F237BF9A243B}">
      <dgm:prSet custT="1"/>
      <dgm:spPr/>
      <dgm:t>
        <a:bodyPr/>
        <a:lstStyle/>
        <a:p>
          <a:endParaRPr lang="zh-CN" altLang="en-US" sz="600" b="1">
            <a:latin typeface="微软雅黑" panose="020B0503020204020204" pitchFamily="34" charset="-122"/>
            <a:ea typeface="微软雅黑" panose="020B0503020204020204" pitchFamily="34" charset="-122"/>
          </a:endParaRPr>
        </a:p>
      </dgm:t>
    </dgm:pt>
    <dgm:pt modelId="{68EE7FD1-3ACA-461B-AA2F-BC0449DD862F}" type="sibTrans" cxnId="{B470B212-7C32-4DCD-B54A-F237BF9A243B}">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8908B434-958A-4BA4-844D-A092BECCC19E}">
      <dgm:prSet phldrT="[文本]"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zh-CN" altLang="en-US" sz="1600" b="1" dirty="0" smtClean="0">
              <a:latin typeface="微软雅黑" panose="020B0503020204020204" pitchFamily="34" charset="-122"/>
              <a:ea typeface="微软雅黑" panose="020B0503020204020204" pitchFamily="34" charset="-122"/>
            </a:rPr>
            <a:t>心理素质要求</a:t>
          </a:r>
          <a:endParaRPr lang="zh-CN" altLang="en-US" sz="1600" b="1" dirty="0">
            <a:latin typeface="微软雅黑" panose="020B0503020204020204" pitchFamily="34" charset="-122"/>
            <a:ea typeface="微软雅黑" panose="020B0503020204020204" pitchFamily="34" charset="-122"/>
          </a:endParaRPr>
        </a:p>
      </dgm:t>
    </dgm:pt>
    <dgm:pt modelId="{4C79E834-E236-4B06-8647-54329C230468}" type="parTrans" cxnId="{70720B8A-37E5-4E63-A3CB-624CD449B251}">
      <dgm:prSet custT="1"/>
      <dgm:spPr/>
      <dgm:t>
        <a:bodyPr/>
        <a:lstStyle/>
        <a:p>
          <a:endParaRPr lang="zh-CN" altLang="en-US" sz="600" b="1">
            <a:latin typeface="微软雅黑" panose="020B0503020204020204" pitchFamily="34" charset="-122"/>
            <a:ea typeface="微软雅黑" panose="020B0503020204020204" pitchFamily="34" charset="-122"/>
          </a:endParaRPr>
        </a:p>
      </dgm:t>
    </dgm:pt>
    <dgm:pt modelId="{DE150F69-7B2F-451D-8EC6-7906F19CF3D2}" type="sibTrans" cxnId="{70720B8A-37E5-4E63-A3CB-624CD449B251}">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80822AD8-D35C-419F-9A0C-A6B5DE671D13}">
      <dgm:prSet phldrT="[文本]" custT="1"/>
      <dgm:spPr/>
      <dgm:t>
        <a:bodyPr/>
        <a:lstStyle/>
        <a:p>
          <a:r>
            <a:rPr lang="zh-CN" altLang="en-US" sz="1600" b="1" dirty="0" smtClean="0">
              <a:latin typeface="微软雅黑" panose="020B0503020204020204" pitchFamily="34" charset="-122"/>
              <a:ea typeface="微软雅黑" panose="020B0503020204020204" pitchFamily="34" charset="-122"/>
            </a:rPr>
            <a:t>伦理道德要求</a:t>
          </a:r>
        </a:p>
      </dgm:t>
    </dgm:pt>
    <dgm:pt modelId="{3AC0D2D9-0509-4796-83EA-9490588EF659}" type="parTrans" cxnId="{D8BAEC38-9973-4A71-8C60-9A68CD5B9009}">
      <dgm:prSet custT="1"/>
      <dgm:spPr/>
      <dgm:t>
        <a:bodyPr/>
        <a:lstStyle/>
        <a:p>
          <a:endParaRPr lang="zh-CN" altLang="en-US" sz="600" b="1">
            <a:latin typeface="微软雅黑" panose="020B0503020204020204" pitchFamily="34" charset="-122"/>
            <a:ea typeface="微软雅黑" panose="020B0503020204020204" pitchFamily="34" charset="-122"/>
          </a:endParaRPr>
        </a:p>
      </dgm:t>
    </dgm:pt>
    <dgm:pt modelId="{ECFE6632-02D3-499B-80EF-D9EC3DB89586}" type="sibTrans" cxnId="{D8BAEC38-9973-4A71-8C60-9A68CD5B9009}">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556E01A1-4BD2-4328-989F-C8DEF98C0EF2}" type="pres">
      <dgm:prSet presAssocID="{BBEB652E-0A9F-4AD7-B5FD-74796EA312D7}" presName="cycle" presStyleCnt="0">
        <dgm:presLayoutVars>
          <dgm:chMax val="1"/>
          <dgm:dir/>
          <dgm:animLvl val="ctr"/>
          <dgm:resizeHandles val="exact"/>
        </dgm:presLayoutVars>
      </dgm:prSet>
      <dgm:spPr/>
      <dgm:t>
        <a:bodyPr/>
        <a:lstStyle/>
        <a:p>
          <a:endParaRPr lang="zh-CN" altLang="en-US"/>
        </a:p>
      </dgm:t>
    </dgm:pt>
    <dgm:pt modelId="{F1C458A3-3835-413A-9D45-341F0B6665B6}" type="pres">
      <dgm:prSet presAssocID="{33625D4B-352F-443F-B870-2B9FB4C60811}" presName="centerShape" presStyleLbl="node0" presStyleIdx="0" presStyleCnt="1"/>
      <dgm:spPr/>
      <dgm:t>
        <a:bodyPr/>
        <a:lstStyle/>
        <a:p>
          <a:endParaRPr lang="zh-CN" altLang="en-US"/>
        </a:p>
      </dgm:t>
    </dgm:pt>
    <dgm:pt modelId="{45805340-B75E-4F9C-81E0-1DF0E776DE79}" type="pres">
      <dgm:prSet presAssocID="{5E98B35C-8D6E-4B2D-814B-45F08C512D54}" presName="Name9" presStyleLbl="parChTrans1D2" presStyleIdx="0" presStyleCnt="4"/>
      <dgm:spPr/>
      <dgm:t>
        <a:bodyPr/>
        <a:lstStyle/>
        <a:p>
          <a:endParaRPr lang="zh-CN" altLang="en-US"/>
        </a:p>
      </dgm:t>
    </dgm:pt>
    <dgm:pt modelId="{5A063AB4-5FC8-465A-8DEE-E6E0C4619BEC}" type="pres">
      <dgm:prSet presAssocID="{5E98B35C-8D6E-4B2D-814B-45F08C512D54}" presName="connTx" presStyleLbl="parChTrans1D2" presStyleIdx="0" presStyleCnt="4"/>
      <dgm:spPr/>
      <dgm:t>
        <a:bodyPr/>
        <a:lstStyle/>
        <a:p>
          <a:endParaRPr lang="zh-CN" altLang="en-US"/>
        </a:p>
      </dgm:t>
    </dgm:pt>
    <dgm:pt modelId="{6015EBDF-7FE6-43B1-8802-23ED26E6EC62}" type="pres">
      <dgm:prSet presAssocID="{A58CCFB0-2C3C-4BF2-8982-FC068F98A6E9}" presName="node" presStyleLbl="node1" presStyleIdx="0" presStyleCnt="4">
        <dgm:presLayoutVars>
          <dgm:bulletEnabled val="1"/>
        </dgm:presLayoutVars>
      </dgm:prSet>
      <dgm:spPr/>
      <dgm:t>
        <a:bodyPr/>
        <a:lstStyle/>
        <a:p>
          <a:endParaRPr lang="zh-CN" altLang="en-US"/>
        </a:p>
      </dgm:t>
    </dgm:pt>
    <dgm:pt modelId="{7BC8ED9B-0D70-442D-A247-957E8DC17DC7}" type="pres">
      <dgm:prSet presAssocID="{11C8FA20-9638-4E83-8C86-A34B2D4316EC}" presName="Name9" presStyleLbl="parChTrans1D2" presStyleIdx="1" presStyleCnt="4"/>
      <dgm:spPr/>
      <dgm:t>
        <a:bodyPr/>
        <a:lstStyle/>
        <a:p>
          <a:endParaRPr lang="zh-CN" altLang="en-US"/>
        </a:p>
      </dgm:t>
    </dgm:pt>
    <dgm:pt modelId="{5F17C1F7-C39A-4E65-B0C4-FE4E62A64986}" type="pres">
      <dgm:prSet presAssocID="{11C8FA20-9638-4E83-8C86-A34B2D4316EC}" presName="connTx" presStyleLbl="parChTrans1D2" presStyleIdx="1" presStyleCnt="4"/>
      <dgm:spPr/>
      <dgm:t>
        <a:bodyPr/>
        <a:lstStyle/>
        <a:p>
          <a:endParaRPr lang="zh-CN" altLang="en-US"/>
        </a:p>
      </dgm:t>
    </dgm:pt>
    <dgm:pt modelId="{C643547D-4666-4E9B-8285-DE5A31288967}" type="pres">
      <dgm:prSet presAssocID="{622A759B-7B1D-416E-844E-14A3DCA7B6C6}" presName="node" presStyleLbl="node1" presStyleIdx="1" presStyleCnt="4">
        <dgm:presLayoutVars>
          <dgm:bulletEnabled val="1"/>
        </dgm:presLayoutVars>
      </dgm:prSet>
      <dgm:spPr/>
      <dgm:t>
        <a:bodyPr/>
        <a:lstStyle/>
        <a:p>
          <a:endParaRPr lang="zh-CN" altLang="en-US"/>
        </a:p>
      </dgm:t>
    </dgm:pt>
    <dgm:pt modelId="{E2318334-E778-4E55-8645-C68196DD1330}" type="pres">
      <dgm:prSet presAssocID="{4C79E834-E236-4B06-8647-54329C230468}" presName="Name9" presStyleLbl="parChTrans1D2" presStyleIdx="2" presStyleCnt="4"/>
      <dgm:spPr/>
      <dgm:t>
        <a:bodyPr/>
        <a:lstStyle/>
        <a:p>
          <a:endParaRPr lang="zh-CN" altLang="en-US"/>
        </a:p>
      </dgm:t>
    </dgm:pt>
    <dgm:pt modelId="{81F271F5-0B9D-41FF-B34E-DA873CEB93AC}" type="pres">
      <dgm:prSet presAssocID="{4C79E834-E236-4B06-8647-54329C230468}" presName="connTx" presStyleLbl="parChTrans1D2" presStyleIdx="2" presStyleCnt="4"/>
      <dgm:spPr/>
      <dgm:t>
        <a:bodyPr/>
        <a:lstStyle/>
        <a:p>
          <a:endParaRPr lang="zh-CN" altLang="en-US"/>
        </a:p>
      </dgm:t>
    </dgm:pt>
    <dgm:pt modelId="{2812F52D-7EDF-45D1-A174-7FFBF7E14BFE}" type="pres">
      <dgm:prSet presAssocID="{8908B434-958A-4BA4-844D-A092BECCC19E}" presName="node" presStyleLbl="node1" presStyleIdx="2" presStyleCnt="4">
        <dgm:presLayoutVars>
          <dgm:bulletEnabled val="1"/>
        </dgm:presLayoutVars>
      </dgm:prSet>
      <dgm:spPr/>
      <dgm:t>
        <a:bodyPr/>
        <a:lstStyle/>
        <a:p>
          <a:endParaRPr lang="zh-CN" altLang="en-US"/>
        </a:p>
      </dgm:t>
    </dgm:pt>
    <dgm:pt modelId="{BD72FE8C-D095-4E24-B5E1-515B88588674}" type="pres">
      <dgm:prSet presAssocID="{3AC0D2D9-0509-4796-83EA-9490588EF659}" presName="Name9" presStyleLbl="parChTrans1D2" presStyleIdx="3" presStyleCnt="4"/>
      <dgm:spPr/>
      <dgm:t>
        <a:bodyPr/>
        <a:lstStyle/>
        <a:p>
          <a:endParaRPr lang="zh-CN" altLang="en-US"/>
        </a:p>
      </dgm:t>
    </dgm:pt>
    <dgm:pt modelId="{F619BC13-9329-44AC-BFFD-E4B21C53992E}" type="pres">
      <dgm:prSet presAssocID="{3AC0D2D9-0509-4796-83EA-9490588EF659}" presName="connTx" presStyleLbl="parChTrans1D2" presStyleIdx="3" presStyleCnt="4"/>
      <dgm:spPr/>
      <dgm:t>
        <a:bodyPr/>
        <a:lstStyle/>
        <a:p>
          <a:endParaRPr lang="zh-CN" altLang="en-US"/>
        </a:p>
      </dgm:t>
    </dgm:pt>
    <dgm:pt modelId="{4B7C949C-F022-422A-95CA-2D91DE5C12AD}" type="pres">
      <dgm:prSet presAssocID="{80822AD8-D35C-419F-9A0C-A6B5DE671D13}" presName="node" presStyleLbl="node1" presStyleIdx="3" presStyleCnt="4">
        <dgm:presLayoutVars>
          <dgm:bulletEnabled val="1"/>
        </dgm:presLayoutVars>
      </dgm:prSet>
      <dgm:spPr/>
      <dgm:t>
        <a:bodyPr/>
        <a:lstStyle/>
        <a:p>
          <a:endParaRPr lang="zh-CN" altLang="en-US"/>
        </a:p>
      </dgm:t>
    </dgm:pt>
  </dgm:ptLst>
  <dgm:cxnLst>
    <dgm:cxn modelId="{7F2E93B4-D444-41AD-9ED1-73B92B45D561}" type="presOf" srcId="{11C8FA20-9638-4E83-8C86-A34B2D4316EC}" destId="{5F17C1F7-C39A-4E65-B0C4-FE4E62A64986}" srcOrd="1" destOrd="0" presId="urn:microsoft.com/office/officeart/2005/8/layout/radial1"/>
    <dgm:cxn modelId="{381A733D-6471-4CD0-9A54-2DD85C3D653C}" type="presOf" srcId="{11C8FA20-9638-4E83-8C86-A34B2D4316EC}" destId="{7BC8ED9B-0D70-442D-A247-957E8DC17DC7}" srcOrd="0" destOrd="0" presId="urn:microsoft.com/office/officeart/2005/8/layout/radial1"/>
    <dgm:cxn modelId="{B470B212-7C32-4DCD-B54A-F237BF9A243B}" srcId="{33625D4B-352F-443F-B870-2B9FB4C60811}" destId="{622A759B-7B1D-416E-844E-14A3DCA7B6C6}" srcOrd="1" destOrd="0" parTransId="{11C8FA20-9638-4E83-8C86-A34B2D4316EC}" sibTransId="{68EE7FD1-3ACA-461B-AA2F-BC0449DD862F}"/>
    <dgm:cxn modelId="{6C59763E-66B0-4F01-AAE6-EA8B8275AE96}" srcId="{33625D4B-352F-443F-B870-2B9FB4C60811}" destId="{A58CCFB0-2C3C-4BF2-8982-FC068F98A6E9}" srcOrd="0" destOrd="0" parTransId="{5E98B35C-8D6E-4B2D-814B-45F08C512D54}" sibTransId="{C30FAC89-0490-4623-9DB7-EEF43E8411BA}"/>
    <dgm:cxn modelId="{12FEF892-D0A4-4210-879F-CD5673AD9EDE}" type="presOf" srcId="{8908B434-958A-4BA4-844D-A092BECCC19E}" destId="{2812F52D-7EDF-45D1-A174-7FFBF7E14BFE}" srcOrd="0" destOrd="0" presId="urn:microsoft.com/office/officeart/2005/8/layout/radial1"/>
    <dgm:cxn modelId="{8A9BEA63-52B5-4081-89B3-0E486E9660CE}" type="presOf" srcId="{A58CCFB0-2C3C-4BF2-8982-FC068F98A6E9}" destId="{6015EBDF-7FE6-43B1-8802-23ED26E6EC62}" srcOrd="0" destOrd="0" presId="urn:microsoft.com/office/officeart/2005/8/layout/radial1"/>
    <dgm:cxn modelId="{3258FFB4-248A-4769-9A2B-E5F9FC5BCCBC}" type="presOf" srcId="{BBEB652E-0A9F-4AD7-B5FD-74796EA312D7}" destId="{556E01A1-4BD2-4328-989F-C8DEF98C0EF2}" srcOrd="0" destOrd="0" presId="urn:microsoft.com/office/officeart/2005/8/layout/radial1"/>
    <dgm:cxn modelId="{B6F064EA-7644-4205-BF84-DD1256CC8421}" type="presOf" srcId="{5E98B35C-8D6E-4B2D-814B-45F08C512D54}" destId="{5A063AB4-5FC8-465A-8DEE-E6E0C4619BEC}" srcOrd="1" destOrd="0" presId="urn:microsoft.com/office/officeart/2005/8/layout/radial1"/>
    <dgm:cxn modelId="{D8BAEC38-9973-4A71-8C60-9A68CD5B9009}" srcId="{33625D4B-352F-443F-B870-2B9FB4C60811}" destId="{80822AD8-D35C-419F-9A0C-A6B5DE671D13}" srcOrd="3" destOrd="0" parTransId="{3AC0D2D9-0509-4796-83EA-9490588EF659}" sibTransId="{ECFE6632-02D3-499B-80EF-D9EC3DB89586}"/>
    <dgm:cxn modelId="{D2EBE3E1-DE85-47D6-8926-A8D7AC2617C6}" type="presOf" srcId="{33625D4B-352F-443F-B870-2B9FB4C60811}" destId="{F1C458A3-3835-413A-9D45-341F0B6665B6}" srcOrd="0" destOrd="0" presId="urn:microsoft.com/office/officeart/2005/8/layout/radial1"/>
    <dgm:cxn modelId="{70720B8A-37E5-4E63-A3CB-624CD449B251}" srcId="{33625D4B-352F-443F-B870-2B9FB4C60811}" destId="{8908B434-958A-4BA4-844D-A092BECCC19E}" srcOrd="2" destOrd="0" parTransId="{4C79E834-E236-4B06-8647-54329C230468}" sibTransId="{DE150F69-7B2F-451D-8EC6-7906F19CF3D2}"/>
    <dgm:cxn modelId="{296E0229-B22D-4220-A36B-975294E75AFE}" type="presOf" srcId="{4C79E834-E236-4B06-8647-54329C230468}" destId="{E2318334-E778-4E55-8645-C68196DD1330}" srcOrd="0" destOrd="0" presId="urn:microsoft.com/office/officeart/2005/8/layout/radial1"/>
    <dgm:cxn modelId="{9A5754D6-2B3F-425D-B965-6EEB94B401F3}" type="presOf" srcId="{80822AD8-D35C-419F-9A0C-A6B5DE671D13}" destId="{4B7C949C-F022-422A-95CA-2D91DE5C12AD}" srcOrd="0" destOrd="0" presId="urn:microsoft.com/office/officeart/2005/8/layout/radial1"/>
    <dgm:cxn modelId="{EA46E001-47A7-401C-B27C-BC4808BD6EAF}" type="presOf" srcId="{3AC0D2D9-0509-4796-83EA-9490588EF659}" destId="{F619BC13-9329-44AC-BFFD-E4B21C53992E}" srcOrd="1" destOrd="0" presId="urn:microsoft.com/office/officeart/2005/8/layout/radial1"/>
    <dgm:cxn modelId="{32DA2ACB-721A-432F-B95A-49113F2E2413}" type="presOf" srcId="{622A759B-7B1D-416E-844E-14A3DCA7B6C6}" destId="{C643547D-4666-4E9B-8285-DE5A31288967}" srcOrd="0" destOrd="0" presId="urn:microsoft.com/office/officeart/2005/8/layout/radial1"/>
    <dgm:cxn modelId="{B75BD3DE-55EB-4F88-8294-A2F056D99424}" type="presOf" srcId="{4C79E834-E236-4B06-8647-54329C230468}" destId="{81F271F5-0B9D-41FF-B34E-DA873CEB93AC}" srcOrd="1" destOrd="0" presId="urn:microsoft.com/office/officeart/2005/8/layout/radial1"/>
    <dgm:cxn modelId="{78DF772B-27EC-46A7-AF4F-A89B1F689830}" srcId="{BBEB652E-0A9F-4AD7-B5FD-74796EA312D7}" destId="{33625D4B-352F-443F-B870-2B9FB4C60811}" srcOrd="0" destOrd="0" parTransId="{49253936-4376-42DC-8396-A25DDCA3CC12}" sibTransId="{81C7F3C2-AEC9-40F3-93F7-F1F080C9EED3}"/>
    <dgm:cxn modelId="{9E7DE840-D8C9-4B1C-AE00-924306BA9A6A}" type="presOf" srcId="{5E98B35C-8D6E-4B2D-814B-45F08C512D54}" destId="{45805340-B75E-4F9C-81E0-1DF0E776DE79}" srcOrd="0" destOrd="0" presId="urn:microsoft.com/office/officeart/2005/8/layout/radial1"/>
    <dgm:cxn modelId="{23216E6B-D336-418A-B72B-B1DE3D4E45F3}" type="presOf" srcId="{3AC0D2D9-0509-4796-83EA-9490588EF659}" destId="{BD72FE8C-D095-4E24-B5E1-515B88588674}" srcOrd="0" destOrd="0" presId="urn:microsoft.com/office/officeart/2005/8/layout/radial1"/>
    <dgm:cxn modelId="{7C8AD222-A64E-4E1F-92B7-4896D2F76796}" type="presParOf" srcId="{556E01A1-4BD2-4328-989F-C8DEF98C0EF2}" destId="{F1C458A3-3835-413A-9D45-341F0B6665B6}" srcOrd="0" destOrd="0" presId="urn:microsoft.com/office/officeart/2005/8/layout/radial1"/>
    <dgm:cxn modelId="{86091417-487E-411C-8C94-8AE8A61659AA}" type="presParOf" srcId="{556E01A1-4BD2-4328-989F-C8DEF98C0EF2}" destId="{45805340-B75E-4F9C-81E0-1DF0E776DE79}" srcOrd="1" destOrd="0" presId="urn:microsoft.com/office/officeart/2005/8/layout/radial1"/>
    <dgm:cxn modelId="{E03C2EC5-7452-434F-8F78-1E2FBB48844A}" type="presParOf" srcId="{45805340-B75E-4F9C-81E0-1DF0E776DE79}" destId="{5A063AB4-5FC8-465A-8DEE-E6E0C4619BEC}" srcOrd="0" destOrd="0" presId="urn:microsoft.com/office/officeart/2005/8/layout/radial1"/>
    <dgm:cxn modelId="{8606B155-B110-4B5A-B7E9-EBE06440C886}" type="presParOf" srcId="{556E01A1-4BD2-4328-989F-C8DEF98C0EF2}" destId="{6015EBDF-7FE6-43B1-8802-23ED26E6EC62}" srcOrd="2" destOrd="0" presId="urn:microsoft.com/office/officeart/2005/8/layout/radial1"/>
    <dgm:cxn modelId="{5EF2C031-F429-4891-BCD3-D1019B7EE15A}" type="presParOf" srcId="{556E01A1-4BD2-4328-989F-C8DEF98C0EF2}" destId="{7BC8ED9B-0D70-442D-A247-957E8DC17DC7}" srcOrd="3" destOrd="0" presId="urn:microsoft.com/office/officeart/2005/8/layout/radial1"/>
    <dgm:cxn modelId="{824E06E8-4C8E-42EB-ABCE-88299BFA1BCD}" type="presParOf" srcId="{7BC8ED9B-0D70-442D-A247-957E8DC17DC7}" destId="{5F17C1F7-C39A-4E65-B0C4-FE4E62A64986}" srcOrd="0" destOrd="0" presId="urn:microsoft.com/office/officeart/2005/8/layout/radial1"/>
    <dgm:cxn modelId="{E822B061-F5F1-4D52-88C4-4F3FDB1CE777}" type="presParOf" srcId="{556E01A1-4BD2-4328-989F-C8DEF98C0EF2}" destId="{C643547D-4666-4E9B-8285-DE5A31288967}" srcOrd="4" destOrd="0" presId="urn:microsoft.com/office/officeart/2005/8/layout/radial1"/>
    <dgm:cxn modelId="{DA7B8A23-36A5-4C05-B70E-1281D1CC5965}" type="presParOf" srcId="{556E01A1-4BD2-4328-989F-C8DEF98C0EF2}" destId="{E2318334-E778-4E55-8645-C68196DD1330}" srcOrd="5" destOrd="0" presId="urn:microsoft.com/office/officeart/2005/8/layout/radial1"/>
    <dgm:cxn modelId="{AFFAF278-AE13-43AA-B9F1-8B2D264E0EC0}" type="presParOf" srcId="{E2318334-E778-4E55-8645-C68196DD1330}" destId="{81F271F5-0B9D-41FF-B34E-DA873CEB93AC}" srcOrd="0" destOrd="0" presId="urn:microsoft.com/office/officeart/2005/8/layout/radial1"/>
    <dgm:cxn modelId="{29F32661-FD10-416B-9755-3BE77E4CDB30}" type="presParOf" srcId="{556E01A1-4BD2-4328-989F-C8DEF98C0EF2}" destId="{2812F52D-7EDF-45D1-A174-7FFBF7E14BFE}" srcOrd="6" destOrd="0" presId="urn:microsoft.com/office/officeart/2005/8/layout/radial1"/>
    <dgm:cxn modelId="{434FA4DE-D687-4E4D-9A1F-D03C529C83B2}" type="presParOf" srcId="{556E01A1-4BD2-4328-989F-C8DEF98C0EF2}" destId="{BD72FE8C-D095-4E24-B5E1-515B88588674}" srcOrd="7" destOrd="0" presId="urn:microsoft.com/office/officeart/2005/8/layout/radial1"/>
    <dgm:cxn modelId="{74DABC54-7A45-47AE-B726-B7B3598E518A}" type="presParOf" srcId="{BD72FE8C-D095-4E24-B5E1-515B88588674}" destId="{F619BC13-9329-44AC-BFFD-E4B21C53992E}" srcOrd="0" destOrd="0" presId="urn:microsoft.com/office/officeart/2005/8/layout/radial1"/>
    <dgm:cxn modelId="{C1F7C152-D246-4EC1-8BA8-B3F90F8E9B93}" type="presParOf" srcId="{556E01A1-4BD2-4328-989F-C8DEF98C0EF2}" destId="{4B7C949C-F022-422A-95CA-2D91DE5C12AD}" srcOrd="8" destOrd="0" presId="urn:microsoft.com/office/officeart/2005/8/layout/radial1"/>
  </dgm:cxnLst>
  <dgm:bg>
    <a:solidFill>
      <a:schemeClr val="bg1"/>
    </a:solid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7D5EE456-AC65-4E08-A026-D371A415C7C2}"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zh-CN" altLang="en-US"/>
        </a:p>
      </dgm:t>
    </dgm:pt>
    <dgm:pt modelId="{15CAFE9F-9098-420C-AC9F-A5B97EF57186}">
      <dgm:prSet custT="1"/>
      <dgm:spPr/>
      <dgm:t>
        <a:bodyPr/>
        <a:lstStyle/>
        <a:p>
          <a:pPr algn="ctr" rtl="0"/>
          <a:r>
            <a:rPr lang="zh-CN" altLang="en-US" sz="1600" dirty="0" smtClean="0">
              <a:latin typeface="微软雅黑" panose="020B0503020204020204" pitchFamily="34" charset="-122"/>
              <a:ea typeface="微软雅黑" panose="020B0503020204020204" pitchFamily="34" charset="-122"/>
            </a:rPr>
            <a:t>个人的外在形象</a:t>
          </a:r>
          <a:endParaRPr lang="zh-CN" altLang="en-US" sz="1600" dirty="0">
            <a:latin typeface="微软雅黑" panose="020B0503020204020204" pitchFamily="34" charset="-122"/>
            <a:ea typeface="微软雅黑" panose="020B0503020204020204" pitchFamily="34" charset="-122"/>
          </a:endParaRPr>
        </a:p>
      </dgm:t>
    </dgm:pt>
    <dgm:pt modelId="{AB6B41DE-8EB9-4F63-8F6C-2D7316644C4B}" type="parTrans" cxnId="{B28CA03B-CF38-4FA3-9FA7-055590F75A83}">
      <dgm:prSet/>
      <dgm:spPr/>
      <dgm:t>
        <a:bodyPr/>
        <a:lstStyle/>
        <a:p>
          <a:pPr algn="l"/>
          <a:endParaRPr lang="zh-CN" altLang="en-US" sz="1600">
            <a:latin typeface="微软雅黑" panose="020B0503020204020204" pitchFamily="34" charset="-122"/>
            <a:ea typeface="微软雅黑" panose="020B0503020204020204" pitchFamily="34" charset="-122"/>
          </a:endParaRPr>
        </a:p>
      </dgm:t>
    </dgm:pt>
    <dgm:pt modelId="{C6EE9F21-349D-42AE-A5C8-DCA65E58A764}" type="sibTrans" cxnId="{B28CA03B-CF38-4FA3-9FA7-055590F75A83}">
      <dgm:prSet/>
      <dgm:spPr/>
      <dgm:t>
        <a:bodyPr/>
        <a:lstStyle/>
        <a:p>
          <a:pPr algn="l"/>
          <a:endParaRPr lang="zh-CN" altLang="en-US" sz="1600">
            <a:latin typeface="微软雅黑" panose="020B0503020204020204" pitchFamily="34" charset="-122"/>
            <a:ea typeface="微软雅黑" panose="020B0503020204020204" pitchFamily="34" charset="-122"/>
          </a:endParaRPr>
        </a:p>
      </dgm:t>
    </dgm:pt>
    <dgm:pt modelId="{7452B5D2-82CE-4BE7-8113-88910E3CAA3D}">
      <dgm:prSet custT="1"/>
      <dgm:spPr/>
      <dgm:t>
        <a:bodyPr/>
        <a:lstStyle/>
        <a:p>
          <a:pPr algn="l" rtl="0">
            <a:spcAft>
              <a:spcPts val="600"/>
            </a:spcAft>
          </a:pPr>
          <a:r>
            <a:rPr lang="zh-CN" sz="1600" b="1" dirty="0" smtClean="0">
              <a:solidFill>
                <a:srgbClr val="FFFF00"/>
              </a:solidFill>
              <a:latin typeface="微软雅黑" panose="020B0503020204020204" pitchFamily="34" charset="-122"/>
              <a:ea typeface="微软雅黑" panose="020B0503020204020204" pitchFamily="34" charset="-122"/>
            </a:rPr>
            <a:t>仪表：</a:t>
          </a:r>
          <a:endParaRPr lang="en-US" altLang="zh-CN" sz="1600" b="1" dirty="0" smtClean="0">
            <a:solidFill>
              <a:srgbClr val="FFFF00"/>
            </a:solidFill>
            <a:latin typeface="微软雅黑" panose="020B0503020204020204" pitchFamily="34" charset="-122"/>
            <a:ea typeface="微软雅黑" panose="020B0503020204020204" pitchFamily="34" charset="-122"/>
          </a:endParaRPr>
        </a:p>
        <a:p>
          <a:pPr algn="l" rtl="0">
            <a:spcAft>
              <a:spcPct val="35000"/>
            </a:spcAft>
          </a:pPr>
          <a:r>
            <a:rPr lang="zh-CN" sz="1200" dirty="0" smtClean="0">
              <a:latin typeface="微软雅黑" panose="020B0503020204020204" pitchFamily="34" charset="-122"/>
              <a:ea typeface="微软雅黑" panose="020B0503020204020204" pitchFamily="34" charset="-122"/>
            </a:rPr>
            <a:t>包括容貌、姿态、着装、风度等，本章特指个人在</a:t>
          </a:r>
          <a:r>
            <a:rPr lang="zh-CN" altLang="en-US" sz="1200" dirty="0" smtClean="0">
              <a:latin typeface="微软雅黑" panose="020B0503020204020204" pitchFamily="34" charset="-122"/>
              <a:ea typeface="微软雅黑" panose="020B0503020204020204" pitchFamily="34" charset="-122"/>
            </a:rPr>
            <a:t>服饰</a:t>
          </a:r>
          <a:r>
            <a:rPr lang="zh-CN" sz="1200" dirty="0" smtClean="0">
              <a:latin typeface="微软雅黑" panose="020B0503020204020204" pitchFamily="34" charset="-122"/>
              <a:ea typeface="微软雅黑" panose="020B0503020204020204" pitchFamily="34" charset="-122"/>
            </a:rPr>
            <a:t>着装方面的外在表现</a:t>
          </a:r>
          <a:endParaRPr lang="zh-CN" sz="1200" dirty="0">
            <a:latin typeface="微软雅黑" panose="020B0503020204020204" pitchFamily="34" charset="-122"/>
            <a:ea typeface="微软雅黑" panose="020B0503020204020204" pitchFamily="34" charset="-122"/>
          </a:endParaRPr>
        </a:p>
      </dgm:t>
    </dgm:pt>
    <dgm:pt modelId="{E5D340D3-403E-458F-B59B-48DE55B61DDD}" type="parTrans" cxnId="{CA8D08F7-0E71-4FB0-BC7D-06B68038524B}">
      <dgm:prSet custT="1"/>
      <dgm:spPr/>
      <dgm:t>
        <a:bodyPr/>
        <a:lstStyle/>
        <a:p>
          <a:pPr algn="l"/>
          <a:endParaRPr lang="zh-CN" altLang="en-US" sz="400">
            <a:latin typeface="微软雅黑" panose="020B0503020204020204" pitchFamily="34" charset="-122"/>
            <a:ea typeface="微软雅黑" panose="020B0503020204020204" pitchFamily="34" charset="-122"/>
          </a:endParaRPr>
        </a:p>
      </dgm:t>
    </dgm:pt>
    <dgm:pt modelId="{D9FC21CF-F6B4-45C2-8131-275CD25A528D}" type="sibTrans" cxnId="{CA8D08F7-0E71-4FB0-BC7D-06B68038524B}">
      <dgm:prSet/>
      <dgm:spPr/>
      <dgm:t>
        <a:bodyPr/>
        <a:lstStyle/>
        <a:p>
          <a:pPr algn="l"/>
          <a:endParaRPr lang="zh-CN" altLang="en-US" sz="1600">
            <a:latin typeface="微软雅黑" panose="020B0503020204020204" pitchFamily="34" charset="-122"/>
            <a:ea typeface="微软雅黑" panose="020B0503020204020204" pitchFamily="34" charset="-122"/>
          </a:endParaRPr>
        </a:p>
      </dgm:t>
    </dgm:pt>
    <dgm:pt modelId="{EFDB1870-3D64-4F9D-8817-0165456381D1}">
      <dgm:prSet custT="1"/>
      <dgm:spPr/>
      <dgm:t>
        <a:bodyPr/>
        <a:lstStyle/>
        <a:p>
          <a:pPr algn="l" rtl="0">
            <a:spcAft>
              <a:spcPts val="600"/>
            </a:spcAft>
          </a:pPr>
          <a:r>
            <a:rPr lang="zh-CN" sz="1600" b="1" dirty="0" smtClean="0">
              <a:solidFill>
                <a:srgbClr val="FFFF00"/>
              </a:solidFill>
              <a:latin typeface="微软雅黑" panose="020B0503020204020204" pitchFamily="34" charset="-122"/>
              <a:ea typeface="微软雅黑" panose="020B0503020204020204" pitchFamily="34" charset="-122"/>
            </a:rPr>
            <a:t>仪容：</a:t>
          </a:r>
          <a:endParaRPr lang="en-US" altLang="zh-CN" sz="1600" b="1" dirty="0" smtClean="0">
            <a:solidFill>
              <a:srgbClr val="FFFF00"/>
            </a:solidFill>
            <a:latin typeface="微软雅黑" panose="020B0503020204020204" pitchFamily="34" charset="-122"/>
            <a:ea typeface="微软雅黑" panose="020B0503020204020204" pitchFamily="34" charset="-122"/>
          </a:endParaRPr>
        </a:p>
        <a:p>
          <a:pPr algn="l" rtl="0">
            <a:spcAft>
              <a:spcPct val="35000"/>
            </a:spcAft>
          </a:pPr>
          <a:r>
            <a:rPr lang="zh-CN" sz="1200" dirty="0" smtClean="0">
              <a:latin typeface="微软雅黑" panose="020B0503020204020204" pitchFamily="34" charset="-122"/>
              <a:ea typeface="微软雅黑" panose="020B0503020204020204" pitchFamily="34" charset="-122"/>
            </a:rPr>
            <a:t>指的是一个人的容貌，但不单纯指外貌方面，它还包括发型及人体所有未被服饰遮掩的肢体部分</a:t>
          </a:r>
          <a:endParaRPr lang="zh-CN" sz="1200" dirty="0">
            <a:latin typeface="微软雅黑" panose="020B0503020204020204" pitchFamily="34" charset="-122"/>
            <a:ea typeface="微软雅黑" panose="020B0503020204020204" pitchFamily="34" charset="-122"/>
          </a:endParaRPr>
        </a:p>
      </dgm:t>
    </dgm:pt>
    <dgm:pt modelId="{947ED400-1B7E-4227-BA0C-936F83113DBC}" type="parTrans" cxnId="{B3F7BDE7-1AEA-4BFE-98A2-D7F39606DB6B}">
      <dgm:prSet custT="1"/>
      <dgm:spPr/>
      <dgm:t>
        <a:bodyPr/>
        <a:lstStyle/>
        <a:p>
          <a:pPr algn="l"/>
          <a:endParaRPr lang="zh-CN" altLang="en-US" sz="400">
            <a:latin typeface="微软雅黑" panose="020B0503020204020204" pitchFamily="34" charset="-122"/>
            <a:ea typeface="微软雅黑" panose="020B0503020204020204" pitchFamily="34" charset="-122"/>
          </a:endParaRPr>
        </a:p>
      </dgm:t>
    </dgm:pt>
    <dgm:pt modelId="{827AA780-064D-4E3B-BD9E-E0F85E9149ED}" type="sibTrans" cxnId="{B3F7BDE7-1AEA-4BFE-98A2-D7F39606DB6B}">
      <dgm:prSet/>
      <dgm:spPr/>
      <dgm:t>
        <a:bodyPr/>
        <a:lstStyle/>
        <a:p>
          <a:pPr algn="l"/>
          <a:endParaRPr lang="zh-CN" altLang="en-US" sz="1600">
            <a:latin typeface="微软雅黑" panose="020B0503020204020204" pitchFamily="34" charset="-122"/>
            <a:ea typeface="微软雅黑" panose="020B0503020204020204" pitchFamily="34" charset="-122"/>
          </a:endParaRPr>
        </a:p>
      </dgm:t>
    </dgm:pt>
    <dgm:pt modelId="{184A5F44-04E8-4213-9F9D-E8C4480D6A08}">
      <dgm:prSet custT="1"/>
      <dgm:spPr/>
      <dgm:t>
        <a:bodyPr/>
        <a:lstStyle/>
        <a:p>
          <a:pPr algn="l" rtl="0">
            <a:spcAft>
              <a:spcPts val="600"/>
            </a:spcAft>
          </a:pPr>
          <a:r>
            <a:rPr lang="zh-CN" altLang="en-US" sz="1600" b="1" dirty="0" smtClean="0">
              <a:solidFill>
                <a:srgbClr val="FFFF00"/>
              </a:solidFill>
              <a:latin typeface="微软雅黑" panose="020B0503020204020204" pitchFamily="34" charset="-122"/>
              <a:ea typeface="微软雅黑" panose="020B0503020204020204" pitchFamily="34" charset="-122"/>
            </a:rPr>
            <a:t>仪态：</a:t>
          </a:r>
          <a:endParaRPr lang="en-US" altLang="zh-CN" sz="1600" b="1" dirty="0" smtClean="0">
            <a:solidFill>
              <a:srgbClr val="FFFF00"/>
            </a:solidFill>
            <a:latin typeface="微软雅黑" panose="020B0503020204020204" pitchFamily="34" charset="-122"/>
            <a:ea typeface="微软雅黑" panose="020B0503020204020204" pitchFamily="34" charset="-122"/>
          </a:endParaRPr>
        </a:p>
        <a:p>
          <a:pPr algn="l" rtl="0">
            <a:spcAft>
              <a:spcPct val="35000"/>
            </a:spcAft>
          </a:pPr>
          <a:r>
            <a:rPr lang="zh-CN" altLang="en-US" sz="1400" dirty="0" smtClean="0">
              <a:latin typeface="微软雅黑" panose="020B0503020204020204" pitchFamily="34" charset="-122"/>
              <a:ea typeface="微软雅黑" panose="020B0503020204020204" pitchFamily="34" charset="-122"/>
            </a:rPr>
            <a:t>侧重一个人的姿态、举止和风度，也包括人的体态语言</a:t>
          </a:r>
          <a:endParaRPr lang="zh-CN" altLang="en-US" sz="1400" dirty="0">
            <a:latin typeface="微软雅黑" panose="020B0503020204020204" pitchFamily="34" charset="-122"/>
            <a:ea typeface="微软雅黑" panose="020B0503020204020204" pitchFamily="34" charset="-122"/>
          </a:endParaRPr>
        </a:p>
      </dgm:t>
    </dgm:pt>
    <dgm:pt modelId="{57B42CEE-673D-4533-A89C-913A433D17E8}" type="parTrans" cxnId="{7D272603-4155-4E01-836F-92F34D8D5E5F}">
      <dgm:prSet custT="1"/>
      <dgm:spPr/>
      <dgm:t>
        <a:bodyPr/>
        <a:lstStyle/>
        <a:p>
          <a:pPr algn="l"/>
          <a:endParaRPr lang="zh-CN" altLang="en-US" sz="400">
            <a:latin typeface="微软雅黑" panose="020B0503020204020204" pitchFamily="34" charset="-122"/>
            <a:ea typeface="微软雅黑" panose="020B0503020204020204" pitchFamily="34" charset="-122"/>
          </a:endParaRPr>
        </a:p>
      </dgm:t>
    </dgm:pt>
    <dgm:pt modelId="{594E299A-44B5-4B46-935C-0275A2AF1873}" type="sibTrans" cxnId="{7D272603-4155-4E01-836F-92F34D8D5E5F}">
      <dgm:prSet/>
      <dgm:spPr/>
      <dgm:t>
        <a:bodyPr/>
        <a:lstStyle/>
        <a:p>
          <a:pPr algn="l"/>
          <a:endParaRPr lang="zh-CN" altLang="en-US" sz="1600">
            <a:latin typeface="微软雅黑" panose="020B0503020204020204" pitchFamily="34" charset="-122"/>
            <a:ea typeface="微软雅黑" panose="020B0503020204020204" pitchFamily="34" charset="-122"/>
          </a:endParaRPr>
        </a:p>
      </dgm:t>
    </dgm:pt>
    <dgm:pt modelId="{5A69F130-21D1-4AF2-B76A-004E424D1CF1}" type="pres">
      <dgm:prSet presAssocID="{7D5EE456-AC65-4E08-A026-D371A415C7C2}" presName="diagram" presStyleCnt="0">
        <dgm:presLayoutVars>
          <dgm:chPref val="1"/>
          <dgm:dir/>
          <dgm:animOne val="branch"/>
          <dgm:animLvl val="lvl"/>
          <dgm:resizeHandles val="exact"/>
        </dgm:presLayoutVars>
      </dgm:prSet>
      <dgm:spPr/>
      <dgm:t>
        <a:bodyPr/>
        <a:lstStyle/>
        <a:p>
          <a:endParaRPr lang="zh-CN" altLang="en-US"/>
        </a:p>
      </dgm:t>
    </dgm:pt>
    <dgm:pt modelId="{D99D9114-3325-4332-920A-BAD79B9631E9}" type="pres">
      <dgm:prSet presAssocID="{15CAFE9F-9098-420C-AC9F-A5B97EF57186}" presName="root1" presStyleCnt="0"/>
      <dgm:spPr/>
    </dgm:pt>
    <dgm:pt modelId="{31CD1573-C463-4296-906D-BEA3CF39974F}" type="pres">
      <dgm:prSet presAssocID="{15CAFE9F-9098-420C-AC9F-A5B97EF57186}" presName="LevelOneTextNode" presStyleLbl="node0" presStyleIdx="0" presStyleCnt="1" custScaleX="75484" custScaleY="61936">
        <dgm:presLayoutVars>
          <dgm:chPref val="3"/>
        </dgm:presLayoutVars>
      </dgm:prSet>
      <dgm:spPr/>
      <dgm:t>
        <a:bodyPr/>
        <a:lstStyle/>
        <a:p>
          <a:endParaRPr lang="zh-CN" altLang="en-US"/>
        </a:p>
      </dgm:t>
    </dgm:pt>
    <dgm:pt modelId="{BD8D4202-AC82-4793-9A16-51DAE056C5EA}" type="pres">
      <dgm:prSet presAssocID="{15CAFE9F-9098-420C-AC9F-A5B97EF57186}" presName="level2hierChild" presStyleCnt="0"/>
      <dgm:spPr/>
    </dgm:pt>
    <dgm:pt modelId="{367B9181-D321-4FE6-959A-6E1FF4CA09B6}" type="pres">
      <dgm:prSet presAssocID="{E5D340D3-403E-458F-B59B-48DE55B61DDD}" presName="conn2-1" presStyleLbl="parChTrans1D2" presStyleIdx="0" presStyleCnt="3"/>
      <dgm:spPr/>
      <dgm:t>
        <a:bodyPr/>
        <a:lstStyle/>
        <a:p>
          <a:endParaRPr lang="zh-CN" altLang="en-US"/>
        </a:p>
      </dgm:t>
    </dgm:pt>
    <dgm:pt modelId="{CD184665-15BF-4843-8B82-9C88346CCA05}" type="pres">
      <dgm:prSet presAssocID="{E5D340D3-403E-458F-B59B-48DE55B61DDD}" presName="connTx" presStyleLbl="parChTrans1D2" presStyleIdx="0" presStyleCnt="3"/>
      <dgm:spPr/>
      <dgm:t>
        <a:bodyPr/>
        <a:lstStyle/>
        <a:p>
          <a:endParaRPr lang="zh-CN" altLang="en-US"/>
        </a:p>
      </dgm:t>
    </dgm:pt>
    <dgm:pt modelId="{47D7C16C-6183-41E2-AC7B-AA1AF0BB1120}" type="pres">
      <dgm:prSet presAssocID="{7452B5D2-82CE-4BE7-8113-88910E3CAA3D}" presName="root2" presStyleCnt="0"/>
      <dgm:spPr/>
    </dgm:pt>
    <dgm:pt modelId="{28A533A1-DF03-4688-A0FB-EC542981D676}" type="pres">
      <dgm:prSet presAssocID="{7452B5D2-82CE-4BE7-8113-88910E3CAA3D}" presName="LevelTwoTextNode" presStyleLbl="node2" presStyleIdx="0" presStyleCnt="3" custScaleX="114193">
        <dgm:presLayoutVars>
          <dgm:chPref val="3"/>
        </dgm:presLayoutVars>
      </dgm:prSet>
      <dgm:spPr/>
      <dgm:t>
        <a:bodyPr/>
        <a:lstStyle/>
        <a:p>
          <a:endParaRPr lang="zh-CN" altLang="en-US"/>
        </a:p>
      </dgm:t>
    </dgm:pt>
    <dgm:pt modelId="{D10FC0BC-C3E8-4CAF-9F87-4413287A8F71}" type="pres">
      <dgm:prSet presAssocID="{7452B5D2-82CE-4BE7-8113-88910E3CAA3D}" presName="level3hierChild" presStyleCnt="0"/>
      <dgm:spPr/>
    </dgm:pt>
    <dgm:pt modelId="{78D7DF1D-29D2-4A3B-B930-9165841B93E7}" type="pres">
      <dgm:prSet presAssocID="{947ED400-1B7E-4227-BA0C-936F83113DBC}" presName="conn2-1" presStyleLbl="parChTrans1D2" presStyleIdx="1" presStyleCnt="3"/>
      <dgm:spPr/>
      <dgm:t>
        <a:bodyPr/>
        <a:lstStyle/>
        <a:p>
          <a:endParaRPr lang="zh-CN" altLang="en-US"/>
        </a:p>
      </dgm:t>
    </dgm:pt>
    <dgm:pt modelId="{AF782DCA-5EA3-4B14-8AAE-142A82043262}" type="pres">
      <dgm:prSet presAssocID="{947ED400-1B7E-4227-BA0C-936F83113DBC}" presName="connTx" presStyleLbl="parChTrans1D2" presStyleIdx="1" presStyleCnt="3"/>
      <dgm:spPr/>
      <dgm:t>
        <a:bodyPr/>
        <a:lstStyle/>
        <a:p>
          <a:endParaRPr lang="zh-CN" altLang="en-US"/>
        </a:p>
      </dgm:t>
    </dgm:pt>
    <dgm:pt modelId="{0AC03EC1-8904-40F4-B06A-6A3B598C8935}" type="pres">
      <dgm:prSet presAssocID="{EFDB1870-3D64-4F9D-8817-0165456381D1}" presName="root2" presStyleCnt="0"/>
      <dgm:spPr/>
    </dgm:pt>
    <dgm:pt modelId="{77983032-7A7E-475A-85B3-89C3F39B912F}" type="pres">
      <dgm:prSet presAssocID="{EFDB1870-3D64-4F9D-8817-0165456381D1}" presName="LevelTwoTextNode" presStyleLbl="node2" presStyleIdx="1" presStyleCnt="3" custScaleX="112903">
        <dgm:presLayoutVars>
          <dgm:chPref val="3"/>
        </dgm:presLayoutVars>
      </dgm:prSet>
      <dgm:spPr/>
      <dgm:t>
        <a:bodyPr/>
        <a:lstStyle/>
        <a:p>
          <a:endParaRPr lang="zh-CN" altLang="en-US"/>
        </a:p>
      </dgm:t>
    </dgm:pt>
    <dgm:pt modelId="{04890BD7-3F21-4ADF-A65F-924E8D4607F9}" type="pres">
      <dgm:prSet presAssocID="{EFDB1870-3D64-4F9D-8817-0165456381D1}" presName="level3hierChild" presStyleCnt="0"/>
      <dgm:spPr/>
    </dgm:pt>
    <dgm:pt modelId="{2F1CFA28-2BA0-495A-B2F4-910B70759E29}" type="pres">
      <dgm:prSet presAssocID="{57B42CEE-673D-4533-A89C-913A433D17E8}" presName="conn2-1" presStyleLbl="parChTrans1D2" presStyleIdx="2" presStyleCnt="3"/>
      <dgm:spPr/>
      <dgm:t>
        <a:bodyPr/>
        <a:lstStyle/>
        <a:p>
          <a:endParaRPr lang="zh-CN" altLang="en-US"/>
        </a:p>
      </dgm:t>
    </dgm:pt>
    <dgm:pt modelId="{FF82C052-7CCD-40D7-B01F-6F6CF690802B}" type="pres">
      <dgm:prSet presAssocID="{57B42CEE-673D-4533-A89C-913A433D17E8}" presName="connTx" presStyleLbl="parChTrans1D2" presStyleIdx="2" presStyleCnt="3"/>
      <dgm:spPr/>
      <dgm:t>
        <a:bodyPr/>
        <a:lstStyle/>
        <a:p>
          <a:endParaRPr lang="zh-CN" altLang="en-US"/>
        </a:p>
      </dgm:t>
    </dgm:pt>
    <dgm:pt modelId="{6AA4D44C-CCD0-405E-8E25-1335A83DD475}" type="pres">
      <dgm:prSet presAssocID="{184A5F44-04E8-4213-9F9D-E8C4480D6A08}" presName="root2" presStyleCnt="0"/>
      <dgm:spPr/>
    </dgm:pt>
    <dgm:pt modelId="{3F475447-CBE4-4C27-AA16-10FC4F386175}" type="pres">
      <dgm:prSet presAssocID="{184A5F44-04E8-4213-9F9D-E8C4480D6A08}" presName="LevelTwoTextNode" presStyleLbl="node2" presStyleIdx="2" presStyleCnt="3" custScaleX="114193">
        <dgm:presLayoutVars>
          <dgm:chPref val="3"/>
        </dgm:presLayoutVars>
      </dgm:prSet>
      <dgm:spPr/>
      <dgm:t>
        <a:bodyPr/>
        <a:lstStyle/>
        <a:p>
          <a:endParaRPr lang="zh-CN" altLang="en-US"/>
        </a:p>
      </dgm:t>
    </dgm:pt>
    <dgm:pt modelId="{8A656AFE-46DA-407B-9B06-C7AA18A18022}" type="pres">
      <dgm:prSet presAssocID="{184A5F44-04E8-4213-9F9D-E8C4480D6A08}" presName="level3hierChild" presStyleCnt="0"/>
      <dgm:spPr/>
    </dgm:pt>
  </dgm:ptLst>
  <dgm:cxnLst>
    <dgm:cxn modelId="{5B3AFB8D-8448-480B-A5E4-195632F8E9FE}" type="presOf" srcId="{7D5EE456-AC65-4E08-A026-D371A415C7C2}" destId="{5A69F130-21D1-4AF2-B76A-004E424D1CF1}" srcOrd="0" destOrd="0" presId="urn:microsoft.com/office/officeart/2005/8/layout/hierarchy2"/>
    <dgm:cxn modelId="{33B22851-E9CE-4048-883E-77BD5B5F8DF0}" type="presOf" srcId="{15CAFE9F-9098-420C-AC9F-A5B97EF57186}" destId="{31CD1573-C463-4296-906D-BEA3CF39974F}" srcOrd="0" destOrd="0" presId="urn:microsoft.com/office/officeart/2005/8/layout/hierarchy2"/>
    <dgm:cxn modelId="{46B7313D-BFC9-487D-8166-1856EAD11FE0}" type="presOf" srcId="{947ED400-1B7E-4227-BA0C-936F83113DBC}" destId="{78D7DF1D-29D2-4A3B-B930-9165841B93E7}" srcOrd="0" destOrd="0" presId="urn:microsoft.com/office/officeart/2005/8/layout/hierarchy2"/>
    <dgm:cxn modelId="{B3F7BDE7-1AEA-4BFE-98A2-D7F39606DB6B}" srcId="{15CAFE9F-9098-420C-AC9F-A5B97EF57186}" destId="{EFDB1870-3D64-4F9D-8817-0165456381D1}" srcOrd="1" destOrd="0" parTransId="{947ED400-1B7E-4227-BA0C-936F83113DBC}" sibTransId="{827AA780-064D-4E3B-BD9E-E0F85E9149ED}"/>
    <dgm:cxn modelId="{7B2FDF88-2FB5-456D-A93A-A84219C531D1}" type="presOf" srcId="{E5D340D3-403E-458F-B59B-48DE55B61DDD}" destId="{367B9181-D321-4FE6-959A-6E1FF4CA09B6}" srcOrd="0" destOrd="0" presId="urn:microsoft.com/office/officeart/2005/8/layout/hierarchy2"/>
    <dgm:cxn modelId="{D44082FB-EBD8-4332-ACAC-518AD0093BEB}" type="presOf" srcId="{57B42CEE-673D-4533-A89C-913A433D17E8}" destId="{FF82C052-7CCD-40D7-B01F-6F6CF690802B}" srcOrd="1" destOrd="0" presId="urn:microsoft.com/office/officeart/2005/8/layout/hierarchy2"/>
    <dgm:cxn modelId="{F8BD1A0C-980B-4F10-92FD-9C8BC3B142CD}" type="presOf" srcId="{184A5F44-04E8-4213-9F9D-E8C4480D6A08}" destId="{3F475447-CBE4-4C27-AA16-10FC4F386175}" srcOrd="0" destOrd="0" presId="urn:microsoft.com/office/officeart/2005/8/layout/hierarchy2"/>
    <dgm:cxn modelId="{346DD179-B5FA-4EB3-B01B-8D173EC2AD36}" type="presOf" srcId="{E5D340D3-403E-458F-B59B-48DE55B61DDD}" destId="{CD184665-15BF-4843-8B82-9C88346CCA05}" srcOrd="1" destOrd="0" presId="urn:microsoft.com/office/officeart/2005/8/layout/hierarchy2"/>
    <dgm:cxn modelId="{7D272603-4155-4E01-836F-92F34D8D5E5F}" srcId="{15CAFE9F-9098-420C-AC9F-A5B97EF57186}" destId="{184A5F44-04E8-4213-9F9D-E8C4480D6A08}" srcOrd="2" destOrd="0" parTransId="{57B42CEE-673D-4533-A89C-913A433D17E8}" sibTransId="{594E299A-44B5-4B46-935C-0275A2AF1873}"/>
    <dgm:cxn modelId="{E34C13FB-BE5B-482D-B9EF-98B0245C4ACC}" type="presOf" srcId="{57B42CEE-673D-4533-A89C-913A433D17E8}" destId="{2F1CFA28-2BA0-495A-B2F4-910B70759E29}" srcOrd="0" destOrd="0" presId="urn:microsoft.com/office/officeart/2005/8/layout/hierarchy2"/>
    <dgm:cxn modelId="{C79C0AFA-BDB9-4138-9A47-30C2A18C5D9D}" type="presOf" srcId="{EFDB1870-3D64-4F9D-8817-0165456381D1}" destId="{77983032-7A7E-475A-85B3-89C3F39B912F}" srcOrd="0" destOrd="0" presId="urn:microsoft.com/office/officeart/2005/8/layout/hierarchy2"/>
    <dgm:cxn modelId="{B28CA03B-CF38-4FA3-9FA7-055590F75A83}" srcId="{7D5EE456-AC65-4E08-A026-D371A415C7C2}" destId="{15CAFE9F-9098-420C-AC9F-A5B97EF57186}" srcOrd="0" destOrd="0" parTransId="{AB6B41DE-8EB9-4F63-8F6C-2D7316644C4B}" sibTransId="{C6EE9F21-349D-42AE-A5C8-DCA65E58A764}"/>
    <dgm:cxn modelId="{3D55FFB4-9127-4F09-A4A7-A3E4AD6E09C5}" type="presOf" srcId="{947ED400-1B7E-4227-BA0C-936F83113DBC}" destId="{AF782DCA-5EA3-4B14-8AAE-142A82043262}" srcOrd="1" destOrd="0" presId="urn:microsoft.com/office/officeart/2005/8/layout/hierarchy2"/>
    <dgm:cxn modelId="{A2892704-301B-41FA-B8B0-E6775D77190D}" type="presOf" srcId="{7452B5D2-82CE-4BE7-8113-88910E3CAA3D}" destId="{28A533A1-DF03-4688-A0FB-EC542981D676}" srcOrd="0" destOrd="0" presId="urn:microsoft.com/office/officeart/2005/8/layout/hierarchy2"/>
    <dgm:cxn modelId="{CA8D08F7-0E71-4FB0-BC7D-06B68038524B}" srcId="{15CAFE9F-9098-420C-AC9F-A5B97EF57186}" destId="{7452B5D2-82CE-4BE7-8113-88910E3CAA3D}" srcOrd="0" destOrd="0" parTransId="{E5D340D3-403E-458F-B59B-48DE55B61DDD}" sibTransId="{D9FC21CF-F6B4-45C2-8131-275CD25A528D}"/>
    <dgm:cxn modelId="{E62FDBC1-1C64-4CDB-BE2C-AFB84314D606}" type="presParOf" srcId="{5A69F130-21D1-4AF2-B76A-004E424D1CF1}" destId="{D99D9114-3325-4332-920A-BAD79B9631E9}" srcOrd="0" destOrd="0" presId="urn:microsoft.com/office/officeart/2005/8/layout/hierarchy2"/>
    <dgm:cxn modelId="{D1DE5387-8070-4B8B-AA70-B6C953377F6F}" type="presParOf" srcId="{D99D9114-3325-4332-920A-BAD79B9631E9}" destId="{31CD1573-C463-4296-906D-BEA3CF39974F}" srcOrd="0" destOrd="0" presId="urn:microsoft.com/office/officeart/2005/8/layout/hierarchy2"/>
    <dgm:cxn modelId="{2C44D80D-F2B2-4BE1-BC29-AEEEAE2EBF80}" type="presParOf" srcId="{D99D9114-3325-4332-920A-BAD79B9631E9}" destId="{BD8D4202-AC82-4793-9A16-51DAE056C5EA}" srcOrd="1" destOrd="0" presId="urn:microsoft.com/office/officeart/2005/8/layout/hierarchy2"/>
    <dgm:cxn modelId="{BDE7CAAD-A9B7-4B8A-9F85-F906A0AAE3DA}" type="presParOf" srcId="{BD8D4202-AC82-4793-9A16-51DAE056C5EA}" destId="{367B9181-D321-4FE6-959A-6E1FF4CA09B6}" srcOrd="0" destOrd="0" presId="urn:microsoft.com/office/officeart/2005/8/layout/hierarchy2"/>
    <dgm:cxn modelId="{E4FC1241-1C93-4C60-BE5D-7259F9BAF8FF}" type="presParOf" srcId="{367B9181-D321-4FE6-959A-6E1FF4CA09B6}" destId="{CD184665-15BF-4843-8B82-9C88346CCA05}" srcOrd="0" destOrd="0" presId="urn:microsoft.com/office/officeart/2005/8/layout/hierarchy2"/>
    <dgm:cxn modelId="{05EB0A87-48D6-4513-947E-321DCD68D885}" type="presParOf" srcId="{BD8D4202-AC82-4793-9A16-51DAE056C5EA}" destId="{47D7C16C-6183-41E2-AC7B-AA1AF0BB1120}" srcOrd="1" destOrd="0" presId="urn:microsoft.com/office/officeart/2005/8/layout/hierarchy2"/>
    <dgm:cxn modelId="{8230505A-4D89-4615-911E-C171A1CFDD0C}" type="presParOf" srcId="{47D7C16C-6183-41E2-AC7B-AA1AF0BB1120}" destId="{28A533A1-DF03-4688-A0FB-EC542981D676}" srcOrd="0" destOrd="0" presId="urn:microsoft.com/office/officeart/2005/8/layout/hierarchy2"/>
    <dgm:cxn modelId="{262C8314-9EBA-4D07-A02C-5024BED43BBB}" type="presParOf" srcId="{47D7C16C-6183-41E2-AC7B-AA1AF0BB1120}" destId="{D10FC0BC-C3E8-4CAF-9F87-4413287A8F71}" srcOrd="1" destOrd="0" presId="urn:microsoft.com/office/officeart/2005/8/layout/hierarchy2"/>
    <dgm:cxn modelId="{BE7551D3-69C5-4ECC-B864-2EEAAEC9884C}" type="presParOf" srcId="{BD8D4202-AC82-4793-9A16-51DAE056C5EA}" destId="{78D7DF1D-29D2-4A3B-B930-9165841B93E7}" srcOrd="2" destOrd="0" presId="urn:microsoft.com/office/officeart/2005/8/layout/hierarchy2"/>
    <dgm:cxn modelId="{D3EE7527-347D-4322-B4EC-03E13E4880D2}" type="presParOf" srcId="{78D7DF1D-29D2-4A3B-B930-9165841B93E7}" destId="{AF782DCA-5EA3-4B14-8AAE-142A82043262}" srcOrd="0" destOrd="0" presId="urn:microsoft.com/office/officeart/2005/8/layout/hierarchy2"/>
    <dgm:cxn modelId="{83C9A28C-353D-47F3-98CA-9BC702197C24}" type="presParOf" srcId="{BD8D4202-AC82-4793-9A16-51DAE056C5EA}" destId="{0AC03EC1-8904-40F4-B06A-6A3B598C8935}" srcOrd="3" destOrd="0" presId="urn:microsoft.com/office/officeart/2005/8/layout/hierarchy2"/>
    <dgm:cxn modelId="{1A5F1A4C-CD43-47D0-AF41-FD83AB57630B}" type="presParOf" srcId="{0AC03EC1-8904-40F4-B06A-6A3B598C8935}" destId="{77983032-7A7E-475A-85B3-89C3F39B912F}" srcOrd="0" destOrd="0" presId="urn:microsoft.com/office/officeart/2005/8/layout/hierarchy2"/>
    <dgm:cxn modelId="{F23E08D2-8596-4FFC-A2C9-9514CD6F7440}" type="presParOf" srcId="{0AC03EC1-8904-40F4-B06A-6A3B598C8935}" destId="{04890BD7-3F21-4ADF-A65F-924E8D4607F9}" srcOrd="1" destOrd="0" presId="urn:microsoft.com/office/officeart/2005/8/layout/hierarchy2"/>
    <dgm:cxn modelId="{165F7ECD-9A65-47A5-A2B8-6D0617F67BCE}" type="presParOf" srcId="{BD8D4202-AC82-4793-9A16-51DAE056C5EA}" destId="{2F1CFA28-2BA0-495A-B2F4-910B70759E29}" srcOrd="4" destOrd="0" presId="urn:microsoft.com/office/officeart/2005/8/layout/hierarchy2"/>
    <dgm:cxn modelId="{96B357AA-64DA-4949-B1C8-3EB3979CC3EB}" type="presParOf" srcId="{2F1CFA28-2BA0-495A-B2F4-910B70759E29}" destId="{FF82C052-7CCD-40D7-B01F-6F6CF690802B}" srcOrd="0" destOrd="0" presId="urn:microsoft.com/office/officeart/2005/8/layout/hierarchy2"/>
    <dgm:cxn modelId="{F7B1B7BF-37CB-4E6A-8CB2-9781B4F9F961}" type="presParOf" srcId="{BD8D4202-AC82-4793-9A16-51DAE056C5EA}" destId="{6AA4D44C-CCD0-405E-8E25-1335A83DD475}" srcOrd="5" destOrd="0" presId="urn:microsoft.com/office/officeart/2005/8/layout/hierarchy2"/>
    <dgm:cxn modelId="{20F61A7D-FFB6-428F-9F9B-7FCEF5382632}" type="presParOf" srcId="{6AA4D44C-CCD0-405E-8E25-1335A83DD475}" destId="{3F475447-CBE4-4C27-AA16-10FC4F386175}" srcOrd="0" destOrd="0" presId="urn:microsoft.com/office/officeart/2005/8/layout/hierarchy2"/>
    <dgm:cxn modelId="{FFF343CB-D395-4B6C-97AC-F19955D6F7C1}" type="presParOf" srcId="{6AA4D44C-CCD0-405E-8E25-1335A83DD475}" destId="{8A656AFE-46DA-407B-9B06-C7AA18A18022}" srcOrd="1" destOrd="0" presId="urn:microsoft.com/office/officeart/2005/8/layout/hierarchy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A677BA3C-9FC4-0145-A096-4FB115E99218}" type="doc">
      <dgm:prSet loTypeId="urn:microsoft.com/office/officeart/2005/8/layout/vList2" loCatId="" qsTypeId="urn:microsoft.com/office/officeart/2005/8/quickstyle/simple1" qsCatId="simple" csTypeId="urn:microsoft.com/office/officeart/2005/8/colors/accent1_2" csCatId="accent1" phldr="1"/>
      <dgm:spPr/>
      <dgm:t>
        <a:bodyPr/>
        <a:lstStyle/>
        <a:p>
          <a:endParaRPr lang="zh-CN" altLang="en-US"/>
        </a:p>
      </dgm:t>
    </dgm:pt>
    <dgm:pt modelId="{D09A5B15-9848-1B40-AB72-31D34F2565AD}">
      <dgm:prSet phldrT="[文本]" custT="1"/>
      <dgm:spPr/>
      <dgm:t>
        <a:bodyPr/>
        <a:lstStyle/>
        <a:p>
          <a:r>
            <a:rPr lang="zh-CN" altLang="en-US" sz="1800" dirty="0">
              <a:latin typeface="Microsoft YaHei" panose="020B0503020204020204" pitchFamily="34" charset="-122"/>
              <a:ea typeface="Microsoft YaHei" panose="020B0503020204020204" pitchFamily="34" charset="-122"/>
            </a:rPr>
            <a:t>① </a:t>
          </a:r>
          <a:r>
            <a:rPr lang="zh-CN" altLang="en-US" sz="1800" dirty="0" smtClean="0">
              <a:latin typeface="Microsoft YaHei" panose="020B0503020204020204" pitchFamily="34" charset="-122"/>
              <a:ea typeface="Microsoft YaHei" panose="020B0503020204020204" pitchFamily="34" charset="-122"/>
            </a:rPr>
            <a:t>选择合适的面料和颜色</a:t>
          </a:r>
          <a:endParaRPr lang="zh-CN" altLang="en-US" sz="1800" dirty="0">
            <a:latin typeface="Microsoft YaHei" panose="020B0503020204020204" pitchFamily="34" charset="-122"/>
            <a:ea typeface="Microsoft YaHei" panose="020B0503020204020204" pitchFamily="34" charset="-122"/>
          </a:endParaRPr>
        </a:p>
      </dgm:t>
    </dgm:pt>
    <dgm:pt modelId="{BB941425-BE36-F345-B2BB-AED1468771A3}" type="parTrans" cxnId="{FFB14F42-926B-E740-8B69-67DC2F76AD21}">
      <dgm:prSet/>
      <dgm:spPr/>
      <dgm:t>
        <a:bodyPr/>
        <a:lstStyle/>
        <a:p>
          <a:endParaRPr lang="zh-CN" altLang="en-US" sz="1800"/>
        </a:p>
      </dgm:t>
    </dgm:pt>
    <dgm:pt modelId="{4958F035-499B-3243-8037-3DABB4955423}" type="sibTrans" cxnId="{FFB14F42-926B-E740-8B69-67DC2F76AD21}">
      <dgm:prSet/>
      <dgm:spPr/>
      <dgm:t>
        <a:bodyPr/>
        <a:lstStyle/>
        <a:p>
          <a:endParaRPr lang="zh-CN" altLang="en-US" sz="1800"/>
        </a:p>
      </dgm:t>
    </dgm:pt>
    <dgm:pt modelId="{A005B7B2-6EDD-4945-B7A0-1E5D8DD41269}">
      <dgm:prSet phldrT="[文本]" custT="1"/>
      <dgm:spPr/>
      <dgm:t>
        <a:bodyPr/>
        <a:lstStyle/>
        <a:p>
          <a:r>
            <a:rPr lang="zh-CN" altLang="en-US" sz="1600" dirty="0" smtClean="0">
              <a:latin typeface="Microsoft YaHei" panose="020B0503020204020204" pitchFamily="34" charset="-122"/>
              <a:ea typeface="Microsoft YaHei" panose="020B0503020204020204" pitchFamily="34" charset="-122"/>
            </a:rPr>
            <a:t>西装的面料以挺括为宜。正式礼服的西装可采用深色（如黑色、深蓝色、深灰色等）的全毛面料制作。</a:t>
          </a:r>
          <a:endParaRPr lang="zh-CN" altLang="en-US" sz="1600" dirty="0">
            <a:latin typeface="Microsoft YaHei" panose="020B0503020204020204" pitchFamily="34" charset="-122"/>
            <a:ea typeface="Microsoft YaHei" panose="020B0503020204020204" pitchFamily="34" charset="-122"/>
          </a:endParaRPr>
        </a:p>
      </dgm:t>
    </dgm:pt>
    <dgm:pt modelId="{428C4752-329E-6241-8790-7FE7D5A90750}" type="parTrans" cxnId="{F5BB3D8F-0F7C-AD46-A1EB-CE6C8917D1D0}">
      <dgm:prSet/>
      <dgm:spPr/>
      <dgm:t>
        <a:bodyPr/>
        <a:lstStyle/>
        <a:p>
          <a:endParaRPr lang="zh-CN" altLang="en-US" sz="1800"/>
        </a:p>
      </dgm:t>
    </dgm:pt>
    <dgm:pt modelId="{2BE04270-0A26-E041-95C7-3B2126827229}" type="sibTrans" cxnId="{F5BB3D8F-0F7C-AD46-A1EB-CE6C8917D1D0}">
      <dgm:prSet/>
      <dgm:spPr/>
      <dgm:t>
        <a:bodyPr/>
        <a:lstStyle/>
        <a:p>
          <a:endParaRPr lang="zh-CN" altLang="en-US" sz="1800"/>
        </a:p>
      </dgm:t>
    </dgm:pt>
    <dgm:pt modelId="{393958CC-178A-AE44-AA46-5D4AAA9781F1}">
      <dgm:prSet phldrT="[文本]" custT="1"/>
      <dgm:spPr/>
      <dgm:t>
        <a:bodyPr/>
        <a:lstStyle/>
        <a:p>
          <a:r>
            <a:rPr lang="zh-CN" altLang="en-US" sz="1800" dirty="0" smtClean="0">
              <a:latin typeface="Microsoft YaHei" panose="020B0503020204020204" pitchFamily="34" charset="-122"/>
              <a:ea typeface="Microsoft YaHei" panose="020B0503020204020204" pitchFamily="34" charset="-122"/>
            </a:rPr>
            <a:t>②选择合适的衬衣</a:t>
          </a:r>
          <a:endParaRPr lang="zh-CN" altLang="en-US" sz="1800" dirty="0">
            <a:latin typeface="Microsoft YaHei" panose="020B0503020204020204" pitchFamily="34" charset="-122"/>
            <a:ea typeface="Microsoft YaHei" panose="020B0503020204020204" pitchFamily="34" charset="-122"/>
          </a:endParaRPr>
        </a:p>
      </dgm:t>
    </dgm:pt>
    <dgm:pt modelId="{6D637260-63F4-2A42-B617-BEA1819BB120}" type="parTrans" cxnId="{33C99323-C5B6-944F-A00E-2FC4823C12B0}">
      <dgm:prSet/>
      <dgm:spPr/>
      <dgm:t>
        <a:bodyPr/>
        <a:lstStyle/>
        <a:p>
          <a:endParaRPr lang="zh-CN" altLang="en-US" sz="1800"/>
        </a:p>
      </dgm:t>
    </dgm:pt>
    <dgm:pt modelId="{077E1444-C1EE-E944-BC0E-B025C03FD018}" type="sibTrans" cxnId="{33C99323-C5B6-944F-A00E-2FC4823C12B0}">
      <dgm:prSet/>
      <dgm:spPr/>
      <dgm:t>
        <a:bodyPr/>
        <a:lstStyle/>
        <a:p>
          <a:endParaRPr lang="zh-CN" altLang="en-US" sz="1800"/>
        </a:p>
      </dgm:t>
    </dgm:pt>
    <dgm:pt modelId="{C72FE520-C450-5443-BAFB-D5309A82BEFF}">
      <dgm:prSet phldrT="[文本]" custT="1"/>
      <dgm:spPr/>
      <dgm:t>
        <a:bodyPr/>
        <a:lstStyle/>
        <a:p>
          <a:r>
            <a:rPr lang="zh-CN" altLang="en-US" sz="1600" dirty="0" smtClean="0">
              <a:latin typeface="Microsoft YaHei" panose="020B0503020204020204" pitchFamily="34" charset="-122"/>
              <a:ea typeface="Microsoft YaHei" panose="020B0503020204020204" pitchFamily="34" charset="-122"/>
            </a:rPr>
            <a:t>穿着西装时，要穿带领的衬衣。</a:t>
          </a:r>
          <a:r>
            <a:rPr lang="zh-CN" sz="1600" dirty="0" smtClean="0">
              <a:latin typeface="微软雅黑" panose="020B0503020204020204" pitchFamily="34" charset="-122"/>
              <a:ea typeface="微软雅黑" panose="020B0503020204020204" pitchFamily="34" charset="-122"/>
            </a:rPr>
            <a:t>在商务宴请、重要会议等正式场合，应优先选择白色衬衣与深色西装；在朋友聚餐、非正式聚会等半正式或社交休闲场合，可尝试浅灰西装搭配淡蓝衬衣。衬衣袖长要比西装袖长长出</a:t>
          </a:r>
          <a:r>
            <a:rPr lang="en-US" sz="1600" dirty="0" smtClean="0">
              <a:latin typeface="微软雅黑" panose="020B0503020204020204" pitchFamily="34" charset="-122"/>
              <a:ea typeface="微软雅黑" panose="020B0503020204020204" pitchFamily="34" charset="-122"/>
            </a:rPr>
            <a:t>1-2cm</a:t>
          </a:r>
          <a:r>
            <a:rPr lang="zh-CN" sz="1600" dirty="0" smtClean="0">
              <a:latin typeface="微软雅黑" panose="020B0503020204020204" pitchFamily="34" charset="-122"/>
              <a:ea typeface="微软雅黑" panose="020B0503020204020204" pitchFamily="34" charset="-122"/>
            </a:rPr>
            <a:t>，露出一小截，是精致感的体现。</a:t>
          </a:r>
          <a:endParaRPr lang="zh-CN" altLang="en-US" sz="1600" dirty="0">
            <a:latin typeface="微软雅黑" panose="020B0503020204020204" pitchFamily="34" charset="-122"/>
            <a:ea typeface="微软雅黑" panose="020B0503020204020204" pitchFamily="34" charset="-122"/>
          </a:endParaRPr>
        </a:p>
      </dgm:t>
    </dgm:pt>
    <dgm:pt modelId="{748BE4EF-4D92-034D-823D-164F3C4A5A4D}" type="parTrans" cxnId="{D473B1EB-7D78-354D-A3A4-2E316CB3D133}">
      <dgm:prSet/>
      <dgm:spPr/>
      <dgm:t>
        <a:bodyPr/>
        <a:lstStyle/>
        <a:p>
          <a:endParaRPr lang="zh-CN" altLang="en-US" sz="1800"/>
        </a:p>
      </dgm:t>
    </dgm:pt>
    <dgm:pt modelId="{9B3C45C0-D80B-7D49-9433-74694A22FE81}" type="sibTrans" cxnId="{D473B1EB-7D78-354D-A3A4-2E316CB3D133}">
      <dgm:prSet/>
      <dgm:spPr/>
      <dgm:t>
        <a:bodyPr/>
        <a:lstStyle/>
        <a:p>
          <a:endParaRPr lang="zh-CN" altLang="en-US" sz="1800"/>
        </a:p>
      </dgm:t>
    </dgm:pt>
    <dgm:pt modelId="{43AB10FB-F5D1-4843-8A99-C467B9410679}">
      <dgm:prSet custT="1"/>
      <dgm:spPr/>
      <dgm:t>
        <a:bodyPr/>
        <a:lstStyle/>
        <a:p>
          <a:r>
            <a:rPr lang="zh-CN" altLang="en-US" sz="1800" dirty="0" smtClean="0">
              <a:latin typeface="Microsoft YaHei" panose="020B0503020204020204" pitchFamily="34" charset="-122"/>
              <a:ea typeface="Microsoft YaHei" panose="020B0503020204020204" pitchFamily="34" charset="-122"/>
            </a:rPr>
            <a:t>③选择合适的领带</a:t>
          </a:r>
          <a:endParaRPr lang="zh-CN" altLang="en-US" sz="1800" dirty="0">
            <a:latin typeface="Microsoft YaHei" panose="020B0503020204020204" pitchFamily="34" charset="-122"/>
            <a:ea typeface="Microsoft YaHei" panose="020B0503020204020204" pitchFamily="34" charset="-122"/>
          </a:endParaRPr>
        </a:p>
      </dgm:t>
    </dgm:pt>
    <dgm:pt modelId="{25DF95D6-3311-714B-A1E4-2C2EBAEE8033}" type="parTrans" cxnId="{6FFF10C2-4FDC-CD4C-B119-EBC201F0D3EF}">
      <dgm:prSet/>
      <dgm:spPr/>
      <dgm:t>
        <a:bodyPr/>
        <a:lstStyle/>
        <a:p>
          <a:endParaRPr lang="zh-CN" altLang="en-US" sz="1800"/>
        </a:p>
      </dgm:t>
    </dgm:pt>
    <dgm:pt modelId="{421FECA1-DAE6-7A4F-ADDC-E4030883D15D}" type="sibTrans" cxnId="{6FFF10C2-4FDC-CD4C-B119-EBC201F0D3EF}">
      <dgm:prSet/>
      <dgm:spPr/>
      <dgm:t>
        <a:bodyPr/>
        <a:lstStyle/>
        <a:p>
          <a:endParaRPr lang="zh-CN" altLang="en-US" sz="1800"/>
        </a:p>
      </dgm:t>
    </dgm:pt>
    <dgm:pt modelId="{C350A51F-3CAA-D646-87AB-2114B259A379}">
      <dgm:prSet custT="1"/>
      <dgm:spPr/>
      <dgm:t>
        <a:bodyPr/>
        <a:lstStyle/>
        <a:p>
          <a:r>
            <a:rPr lang="zh-CN" altLang="en-US" sz="1600" dirty="0" smtClean="0">
              <a:latin typeface="Microsoft YaHei" panose="020B0503020204020204" pitchFamily="34" charset="-122"/>
              <a:ea typeface="Microsoft YaHei" panose="020B0503020204020204" pitchFamily="34" charset="-122"/>
            </a:rPr>
            <a:t>在交际场合穿西装时应打领带，领带的颜色、花纹和款式要与所穿的西装相协调。领带的面料以真丝为优。</a:t>
          </a:r>
          <a:endParaRPr lang="zh-CN" altLang="en-US" sz="1600" dirty="0">
            <a:latin typeface="Microsoft YaHei" panose="020B0503020204020204" pitchFamily="34" charset="-122"/>
            <a:ea typeface="Microsoft YaHei" panose="020B0503020204020204" pitchFamily="34" charset="-122"/>
          </a:endParaRPr>
        </a:p>
      </dgm:t>
    </dgm:pt>
    <dgm:pt modelId="{2920A26E-7196-384B-B5CD-E0BF6C0AC661}" type="parTrans" cxnId="{38284208-D96E-E04D-825D-DCD36C078604}">
      <dgm:prSet/>
      <dgm:spPr/>
      <dgm:t>
        <a:bodyPr/>
        <a:lstStyle/>
        <a:p>
          <a:endParaRPr lang="zh-CN" altLang="en-US" sz="1800"/>
        </a:p>
      </dgm:t>
    </dgm:pt>
    <dgm:pt modelId="{EFB0D4CF-C84E-2341-BD06-7D29F300C919}" type="sibTrans" cxnId="{38284208-D96E-E04D-825D-DCD36C078604}">
      <dgm:prSet/>
      <dgm:spPr/>
      <dgm:t>
        <a:bodyPr/>
        <a:lstStyle/>
        <a:p>
          <a:endParaRPr lang="zh-CN" altLang="en-US" sz="1800"/>
        </a:p>
      </dgm:t>
    </dgm:pt>
    <dgm:pt modelId="{47454257-501E-3244-B758-BC19CC01917D}">
      <dgm:prSet custT="1"/>
      <dgm:spPr/>
      <dgm:t>
        <a:bodyPr/>
        <a:lstStyle/>
        <a:p>
          <a:r>
            <a:rPr lang="zh-CN" altLang="en-US" sz="1800" dirty="0" smtClean="0">
              <a:latin typeface="Microsoft YaHei" panose="020B0503020204020204" pitchFamily="34" charset="-122"/>
              <a:ea typeface="Microsoft YaHei" panose="020B0503020204020204" pitchFamily="34" charset="-122"/>
            </a:rPr>
            <a:t>④扣好扣子</a:t>
          </a:r>
          <a:endParaRPr lang="zh-CN" altLang="en-US" sz="1800" dirty="0">
            <a:latin typeface="Microsoft YaHei" panose="020B0503020204020204" pitchFamily="34" charset="-122"/>
            <a:ea typeface="Microsoft YaHei" panose="020B0503020204020204" pitchFamily="34" charset="-122"/>
          </a:endParaRPr>
        </a:p>
      </dgm:t>
    </dgm:pt>
    <dgm:pt modelId="{BD23574C-348D-954C-BFBB-16001FDAA914}" type="parTrans" cxnId="{FBB157C3-344F-7F48-BC1E-C6BF0F15887D}">
      <dgm:prSet/>
      <dgm:spPr/>
      <dgm:t>
        <a:bodyPr/>
        <a:lstStyle/>
        <a:p>
          <a:endParaRPr lang="zh-CN" altLang="en-US" sz="1800"/>
        </a:p>
      </dgm:t>
    </dgm:pt>
    <dgm:pt modelId="{62E152CD-8C2A-C242-A401-83D08EEBFD31}" type="sibTrans" cxnId="{FBB157C3-344F-7F48-BC1E-C6BF0F15887D}">
      <dgm:prSet/>
      <dgm:spPr/>
      <dgm:t>
        <a:bodyPr/>
        <a:lstStyle/>
        <a:p>
          <a:endParaRPr lang="zh-CN" altLang="en-US" sz="1800"/>
        </a:p>
      </dgm:t>
    </dgm:pt>
    <dgm:pt modelId="{FC73C656-883E-DB44-9B3E-85CD4641CFBB}">
      <dgm:prSet custT="1"/>
      <dgm:spPr/>
      <dgm:t>
        <a:bodyPr/>
        <a:lstStyle/>
        <a:p>
          <a:r>
            <a:rPr lang="zh-CN" altLang="en-US" sz="1600" dirty="0" smtClean="0">
              <a:latin typeface="Microsoft YaHei" panose="020B0503020204020204" pitchFamily="34" charset="-122"/>
              <a:ea typeface="Microsoft YaHei" panose="020B0503020204020204" pitchFamily="34" charset="-122"/>
            </a:rPr>
            <a:t>西装上衣可以敞开穿，但双排扣西装上衣一般不要敞开穿。在扣西装扣子时，如果穿的是两粒扣子的西装，不要把两粒扣子都扣上，一般只扣上面一粒；如果是三粒扣子，只扣中间一粒。男士西装扣子的扣法还有“站时系扣，坐时解扣”的说法。</a:t>
          </a:r>
          <a:endParaRPr lang="zh-CN" altLang="en-US" sz="1600" dirty="0">
            <a:latin typeface="Microsoft YaHei" panose="020B0503020204020204" pitchFamily="34" charset="-122"/>
            <a:ea typeface="Microsoft YaHei" panose="020B0503020204020204" pitchFamily="34" charset="-122"/>
          </a:endParaRPr>
        </a:p>
      </dgm:t>
    </dgm:pt>
    <dgm:pt modelId="{7DDA40E2-6671-5747-ABA6-3C350E0B3767}" type="parTrans" cxnId="{4AD409BF-5A7F-E644-AD84-4F1D6BB43CD8}">
      <dgm:prSet/>
      <dgm:spPr/>
      <dgm:t>
        <a:bodyPr/>
        <a:lstStyle/>
        <a:p>
          <a:endParaRPr lang="zh-CN" altLang="en-US" sz="1800"/>
        </a:p>
      </dgm:t>
    </dgm:pt>
    <dgm:pt modelId="{B64B2975-D6F7-8740-9D0A-C262A443E313}" type="sibTrans" cxnId="{4AD409BF-5A7F-E644-AD84-4F1D6BB43CD8}">
      <dgm:prSet/>
      <dgm:spPr/>
      <dgm:t>
        <a:bodyPr/>
        <a:lstStyle/>
        <a:p>
          <a:endParaRPr lang="zh-CN" altLang="en-US" sz="1800"/>
        </a:p>
      </dgm:t>
    </dgm:pt>
    <dgm:pt modelId="{9295C926-E78E-2441-A95B-6D21C51D2271}" type="pres">
      <dgm:prSet presAssocID="{A677BA3C-9FC4-0145-A096-4FB115E99218}" presName="linear" presStyleCnt="0">
        <dgm:presLayoutVars>
          <dgm:animLvl val="lvl"/>
          <dgm:resizeHandles val="exact"/>
        </dgm:presLayoutVars>
      </dgm:prSet>
      <dgm:spPr/>
      <dgm:t>
        <a:bodyPr/>
        <a:lstStyle/>
        <a:p>
          <a:endParaRPr lang="zh-CN" altLang="en-US"/>
        </a:p>
      </dgm:t>
    </dgm:pt>
    <dgm:pt modelId="{FF5804B9-15EB-2E41-9CEA-0FD1478D7874}" type="pres">
      <dgm:prSet presAssocID="{D09A5B15-9848-1B40-AB72-31D34F2565AD}" presName="parentText" presStyleLbl="node1" presStyleIdx="0" presStyleCnt="4">
        <dgm:presLayoutVars>
          <dgm:chMax val="0"/>
          <dgm:bulletEnabled val="1"/>
        </dgm:presLayoutVars>
      </dgm:prSet>
      <dgm:spPr/>
      <dgm:t>
        <a:bodyPr/>
        <a:lstStyle/>
        <a:p>
          <a:endParaRPr lang="zh-CN" altLang="en-US"/>
        </a:p>
      </dgm:t>
    </dgm:pt>
    <dgm:pt modelId="{402978AF-8887-8548-B52E-969548BA93B3}" type="pres">
      <dgm:prSet presAssocID="{D09A5B15-9848-1B40-AB72-31D34F2565AD}" presName="childText" presStyleLbl="revTx" presStyleIdx="0" presStyleCnt="4">
        <dgm:presLayoutVars>
          <dgm:bulletEnabled val="1"/>
        </dgm:presLayoutVars>
      </dgm:prSet>
      <dgm:spPr/>
      <dgm:t>
        <a:bodyPr/>
        <a:lstStyle/>
        <a:p>
          <a:endParaRPr lang="zh-CN" altLang="en-US"/>
        </a:p>
      </dgm:t>
    </dgm:pt>
    <dgm:pt modelId="{CD1E4894-177F-BD46-B353-EC3BA34A4057}" type="pres">
      <dgm:prSet presAssocID="{393958CC-178A-AE44-AA46-5D4AAA9781F1}" presName="parentText" presStyleLbl="node1" presStyleIdx="1" presStyleCnt="4">
        <dgm:presLayoutVars>
          <dgm:chMax val="0"/>
          <dgm:bulletEnabled val="1"/>
        </dgm:presLayoutVars>
      </dgm:prSet>
      <dgm:spPr/>
      <dgm:t>
        <a:bodyPr/>
        <a:lstStyle/>
        <a:p>
          <a:endParaRPr lang="zh-CN" altLang="en-US"/>
        </a:p>
      </dgm:t>
    </dgm:pt>
    <dgm:pt modelId="{80301E5F-B2DF-3C48-82DA-332287B6543C}" type="pres">
      <dgm:prSet presAssocID="{393958CC-178A-AE44-AA46-5D4AAA9781F1}" presName="childText" presStyleLbl="revTx" presStyleIdx="1" presStyleCnt="4">
        <dgm:presLayoutVars>
          <dgm:bulletEnabled val="1"/>
        </dgm:presLayoutVars>
      </dgm:prSet>
      <dgm:spPr/>
      <dgm:t>
        <a:bodyPr/>
        <a:lstStyle/>
        <a:p>
          <a:endParaRPr lang="zh-CN" altLang="en-US"/>
        </a:p>
      </dgm:t>
    </dgm:pt>
    <dgm:pt modelId="{0FD6F8EC-7C4E-874E-8676-7FE190CC6829}" type="pres">
      <dgm:prSet presAssocID="{43AB10FB-F5D1-4843-8A99-C467B9410679}" presName="parentText" presStyleLbl="node1" presStyleIdx="2" presStyleCnt="4">
        <dgm:presLayoutVars>
          <dgm:chMax val="0"/>
          <dgm:bulletEnabled val="1"/>
        </dgm:presLayoutVars>
      </dgm:prSet>
      <dgm:spPr/>
      <dgm:t>
        <a:bodyPr/>
        <a:lstStyle/>
        <a:p>
          <a:endParaRPr lang="zh-CN" altLang="en-US"/>
        </a:p>
      </dgm:t>
    </dgm:pt>
    <dgm:pt modelId="{4D964118-920B-4C4A-9705-14FB19A7920A}" type="pres">
      <dgm:prSet presAssocID="{43AB10FB-F5D1-4843-8A99-C467B9410679}" presName="childText" presStyleLbl="revTx" presStyleIdx="2" presStyleCnt="4">
        <dgm:presLayoutVars>
          <dgm:bulletEnabled val="1"/>
        </dgm:presLayoutVars>
      </dgm:prSet>
      <dgm:spPr/>
      <dgm:t>
        <a:bodyPr/>
        <a:lstStyle/>
        <a:p>
          <a:endParaRPr lang="zh-CN" altLang="en-US"/>
        </a:p>
      </dgm:t>
    </dgm:pt>
    <dgm:pt modelId="{42C93293-01E7-6044-BE8A-97A4749B87F7}" type="pres">
      <dgm:prSet presAssocID="{47454257-501E-3244-B758-BC19CC01917D}" presName="parentText" presStyleLbl="node1" presStyleIdx="3" presStyleCnt="4">
        <dgm:presLayoutVars>
          <dgm:chMax val="0"/>
          <dgm:bulletEnabled val="1"/>
        </dgm:presLayoutVars>
      </dgm:prSet>
      <dgm:spPr/>
      <dgm:t>
        <a:bodyPr/>
        <a:lstStyle/>
        <a:p>
          <a:endParaRPr lang="zh-CN" altLang="en-US"/>
        </a:p>
      </dgm:t>
    </dgm:pt>
    <dgm:pt modelId="{8EE5A054-5BEC-E445-9925-F466786C754C}" type="pres">
      <dgm:prSet presAssocID="{47454257-501E-3244-B758-BC19CC01917D}" presName="childText" presStyleLbl="revTx" presStyleIdx="3" presStyleCnt="4">
        <dgm:presLayoutVars>
          <dgm:bulletEnabled val="1"/>
        </dgm:presLayoutVars>
      </dgm:prSet>
      <dgm:spPr/>
      <dgm:t>
        <a:bodyPr/>
        <a:lstStyle/>
        <a:p>
          <a:endParaRPr lang="zh-CN" altLang="en-US"/>
        </a:p>
      </dgm:t>
    </dgm:pt>
  </dgm:ptLst>
  <dgm:cxnLst>
    <dgm:cxn modelId="{38284208-D96E-E04D-825D-DCD36C078604}" srcId="{43AB10FB-F5D1-4843-8A99-C467B9410679}" destId="{C350A51F-3CAA-D646-87AB-2114B259A379}" srcOrd="0" destOrd="0" parTransId="{2920A26E-7196-384B-B5CD-E0BF6C0AC661}" sibTransId="{EFB0D4CF-C84E-2341-BD06-7D29F300C919}"/>
    <dgm:cxn modelId="{FFB14F42-926B-E740-8B69-67DC2F76AD21}" srcId="{A677BA3C-9FC4-0145-A096-4FB115E99218}" destId="{D09A5B15-9848-1B40-AB72-31D34F2565AD}" srcOrd="0" destOrd="0" parTransId="{BB941425-BE36-F345-B2BB-AED1468771A3}" sibTransId="{4958F035-499B-3243-8037-3DABB4955423}"/>
    <dgm:cxn modelId="{5630275C-188A-4828-83E5-78316924E2D9}" type="presOf" srcId="{A677BA3C-9FC4-0145-A096-4FB115E99218}" destId="{9295C926-E78E-2441-A95B-6D21C51D2271}" srcOrd="0" destOrd="0" presId="urn:microsoft.com/office/officeart/2005/8/layout/vList2"/>
    <dgm:cxn modelId="{F5E5F283-5E6E-4AAE-B5FB-B7BCB5B9E247}" type="presOf" srcId="{43AB10FB-F5D1-4843-8A99-C467B9410679}" destId="{0FD6F8EC-7C4E-874E-8676-7FE190CC6829}" srcOrd="0" destOrd="0" presId="urn:microsoft.com/office/officeart/2005/8/layout/vList2"/>
    <dgm:cxn modelId="{76A8B3C6-61F8-4C3D-9FE7-923FC4A7D75F}" type="presOf" srcId="{47454257-501E-3244-B758-BC19CC01917D}" destId="{42C93293-01E7-6044-BE8A-97A4749B87F7}" srcOrd="0" destOrd="0" presId="urn:microsoft.com/office/officeart/2005/8/layout/vList2"/>
    <dgm:cxn modelId="{6FFF10C2-4FDC-CD4C-B119-EBC201F0D3EF}" srcId="{A677BA3C-9FC4-0145-A096-4FB115E99218}" destId="{43AB10FB-F5D1-4843-8A99-C467B9410679}" srcOrd="2" destOrd="0" parTransId="{25DF95D6-3311-714B-A1E4-2C2EBAEE8033}" sibTransId="{421FECA1-DAE6-7A4F-ADDC-E4030883D15D}"/>
    <dgm:cxn modelId="{33C99323-C5B6-944F-A00E-2FC4823C12B0}" srcId="{A677BA3C-9FC4-0145-A096-4FB115E99218}" destId="{393958CC-178A-AE44-AA46-5D4AAA9781F1}" srcOrd="1" destOrd="0" parTransId="{6D637260-63F4-2A42-B617-BEA1819BB120}" sibTransId="{077E1444-C1EE-E944-BC0E-B025C03FD018}"/>
    <dgm:cxn modelId="{C944FB9D-6097-45D4-A3CF-51FBB594EBDD}" type="presOf" srcId="{A005B7B2-6EDD-4945-B7A0-1E5D8DD41269}" destId="{402978AF-8887-8548-B52E-969548BA93B3}" srcOrd="0" destOrd="0" presId="urn:microsoft.com/office/officeart/2005/8/layout/vList2"/>
    <dgm:cxn modelId="{FBB157C3-344F-7F48-BC1E-C6BF0F15887D}" srcId="{A677BA3C-9FC4-0145-A096-4FB115E99218}" destId="{47454257-501E-3244-B758-BC19CC01917D}" srcOrd="3" destOrd="0" parTransId="{BD23574C-348D-954C-BFBB-16001FDAA914}" sibTransId="{62E152CD-8C2A-C242-A401-83D08EEBFD31}"/>
    <dgm:cxn modelId="{36A453CE-E6F7-4F3B-A229-66335392B13E}" type="presOf" srcId="{FC73C656-883E-DB44-9B3E-85CD4641CFBB}" destId="{8EE5A054-5BEC-E445-9925-F466786C754C}" srcOrd="0" destOrd="0" presId="urn:microsoft.com/office/officeart/2005/8/layout/vList2"/>
    <dgm:cxn modelId="{023B848F-69EB-4E2D-BDFA-E87C82D3DEEF}" type="presOf" srcId="{C350A51F-3CAA-D646-87AB-2114B259A379}" destId="{4D964118-920B-4C4A-9705-14FB19A7920A}" srcOrd="0" destOrd="0" presId="urn:microsoft.com/office/officeart/2005/8/layout/vList2"/>
    <dgm:cxn modelId="{E5329A1D-C8A8-49AF-AEE2-4880038303C4}" type="presOf" srcId="{C72FE520-C450-5443-BAFB-D5309A82BEFF}" destId="{80301E5F-B2DF-3C48-82DA-332287B6543C}" srcOrd="0" destOrd="0" presId="urn:microsoft.com/office/officeart/2005/8/layout/vList2"/>
    <dgm:cxn modelId="{D47C8F5A-7F5C-4C70-B431-EBBEBEC7860A}" type="presOf" srcId="{D09A5B15-9848-1B40-AB72-31D34F2565AD}" destId="{FF5804B9-15EB-2E41-9CEA-0FD1478D7874}" srcOrd="0" destOrd="0" presId="urn:microsoft.com/office/officeart/2005/8/layout/vList2"/>
    <dgm:cxn modelId="{F5BB3D8F-0F7C-AD46-A1EB-CE6C8917D1D0}" srcId="{D09A5B15-9848-1B40-AB72-31D34F2565AD}" destId="{A005B7B2-6EDD-4945-B7A0-1E5D8DD41269}" srcOrd="0" destOrd="0" parTransId="{428C4752-329E-6241-8790-7FE7D5A90750}" sibTransId="{2BE04270-0A26-E041-95C7-3B2126827229}"/>
    <dgm:cxn modelId="{4AD409BF-5A7F-E644-AD84-4F1D6BB43CD8}" srcId="{47454257-501E-3244-B758-BC19CC01917D}" destId="{FC73C656-883E-DB44-9B3E-85CD4641CFBB}" srcOrd="0" destOrd="0" parTransId="{7DDA40E2-6671-5747-ABA6-3C350E0B3767}" sibTransId="{B64B2975-D6F7-8740-9D0A-C262A443E313}"/>
    <dgm:cxn modelId="{D473B1EB-7D78-354D-A3A4-2E316CB3D133}" srcId="{393958CC-178A-AE44-AA46-5D4AAA9781F1}" destId="{C72FE520-C450-5443-BAFB-D5309A82BEFF}" srcOrd="0" destOrd="0" parTransId="{748BE4EF-4D92-034D-823D-164F3C4A5A4D}" sibTransId="{9B3C45C0-D80B-7D49-9433-74694A22FE81}"/>
    <dgm:cxn modelId="{235D1956-CC99-4096-87A7-EA0831A3FA7F}" type="presOf" srcId="{393958CC-178A-AE44-AA46-5D4AAA9781F1}" destId="{CD1E4894-177F-BD46-B353-EC3BA34A4057}" srcOrd="0" destOrd="0" presId="urn:microsoft.com/office/officeart/2005/8/layout/vList2"/>
    <dgm:cxn modelId="{BC928B5F-0F3C-402A-8732-CC0303457676}" type="presParOf" srcId="{9295C926-E78E-2441-A95B-6D21C51D2271}" destId="{FF5804B9-15EB-2E41-9CEA-0FD1478D7874}" srcOrd="0" destOrd="0" presId="urn:microsoft.com/office/officeart/2005/8/layout/vList2"/>
    <dgm:cxn modelId="{507E8B8E-6A4C-4E96-88B2-E7CCE2BCC045}" type="presParOf" srcId="{9295C926-E78E-2441-A95B-6D21C51D2271}" destId="{402978AF-8887-8548-B52E-969548BA93B3}" srcOrd="1" destOrd="0" presId="urn:microsoft.com/office/officeart/2005/8/layout/vList2"/>
    <dgm:cxn modelId="{1062113D-3F33-4DBB-ACBA-471542FC6934}" type="presParOf" srcId="{9295C926-E78E-2441-A95B-6D21C51D2271}" destId="{CD1E4894-177F-BD46-B353-EC3BA34A4057}" srcOrd="2" destOrd="0" presId="urn:microsoft.com/office/officeart/2005/8/layout/vList2"/>
    <dgm:cxn modelId="{3064E860-4F96-4333-BEFE-80037938A73D}" type="presParOf" srcId="{9295C926-E78E-2441-A95B-6D21C51D2271}" destId="{80301E5F-B2DF-3C48-82DA-332287B6543C}" srcOrd="3" destOrd="0" presId="urn:microsoft.com/office/officeart/2005/8/layout/vList2"/>
    <dgm:cxn modelId="{EAF69FF1-87FF-46AB-B034-B68ABCC79EBE}" type="presParOf" srcId="{9295C926-E78E-2441-A95B-6D21C51D2271}" destId="{0FD6F8EC-7C4E-874E-8676-7FE190CC6829}" srcOrd="4" destOrd="0" presId="urn:microsoft.com/office/officeart/2005/8/layout/vList2"/>
    <dgm:cxn modelId="{86E4CAFF-2D16-409A-AFDF-3DDD58B103B9}" type="presParOf" srcId="{9295C926-E78E-2441-A95B-6D21C51D2271}" destId="{4D964118-920B-4C4A-9705-14FB19A7920A}" srcOrd="5" destOrd="0" presId="urn:microsoft.com/office/officeart/2005/8/layout/vList2"/>
    <dgm:cxn modelId="{43DE8389-ED7E-4276-A8D1-16E2FEE53979}" type="presParOf" srcId="{9295C926-E78E-2441-A95B-6D21C51D2271}" destId="{42C93293-01E7-6044-BE8A-97A4749B87F7}" srcOrd="6" destOrd="0" presId="urn:microsoft.com/office/officeart/2005/8/layout/vList2"/>
    <dgm:cxn modelId="{1E9D304E-FF82-4E67-A3EE-6F1C45C46B37}" type="presParOf" srcId="{9295C926-E78E-2441-A95B-6D21C51D2271}" destId="{8EE5A054-5BEC-E445-9925-F466786C754C}" srcOrd="7"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F7A492D9-7F3F-460E-BF42-47E6007B6F17}"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zh-CN" altLang="en-US"/>
        </a:p>
      </dgm:t>
    </dgm:pt>
    <dgm:pt modelId="{0098FAB7-5B2B-4D5D-95C3-04948EEFCD2B}">
      <dgm:prSet custT="1"/>
      <dgm:spPr/>
      <dgm:t>
        <a:bodyPr/>
        <a:lstStyle/>
        <a:p>
          <a:pPr rtl="0"/>
          <a:r>
            <a:rPr lang="zh-CN" sz="1800" b="0" smtClean="0">
              <a:latin typeface="微软雅黑" panose="020B0503020204020204" pitchFamily="34" charset="-122"/>
              <a:ea typeface="微软雅黑" panose="020B0503020204020204" pitchFamily="34" charset="-122"/>
            </a:rPr>
            <a:t>（</a:t>
          </a:r>
          <a:r>
            <a:rPr lang="en-US" sz="1800" b="0" smtClean="0">
              <a:latin typeface="微软雅黑" panose="020B0503020204020204" pitchFamily="34" charset="-122"/>
              <a:ea typeface="微软雅黑" panose="020B0503020204020204" pitchFamily="34" charset="-122"/>
            </a:rPr>
            <a:t>1</a:t>
          </a:r>
          <a:r>
            <a:rPr lang="zh-CN" sz="1800" b="0" smtClean="0">
              <a:latin typeface="微软雅黑" panose="020B0503020204020204" pitchFamily="34" charset="-122"/>
              <a:ea typeface="微软雅黑" panose="020B0503020204020204" pitchFamily="34" charset="-122"/>
            </a:rPr>
            <a:t>）选择合适的面料和色彩</a:t>
          </a:r>
          <a:endParaRPr lang="zh-CN" sz="1800" b="0">
            <a:latin typeface="微软雅黑" panose="020B0503020204020204" pitchFamily="34" charset="-122"/>
            <a:ea typeface="微软雅黑" panose="020B0503020204020204" pitchFamily="34" charset="-122"/>
          </a:endParaRPr>
        </a:p>
      </dgm:t>
    </dgm:pt>
    <dgm:pt modelId="{40E1A203-00B0-4D19-A967-1A6C967514F4}" type="parTrans" cxnId="{E8E7EA14-69D1-4BE4-897B-B1D3308495CC}">
      <dgm:prSet/>
      <dgm:spPr/>
      <dgm:t>
        <a:bodyPr/>
        <a:lstStyle/>
        <a:p>
          <a:endParaRPr lang="zh-CN" altLang="en-US" sz="2000" b="0">
            <a:latin typeface="微软雅黑" panose="020B0503020204020204" pitchFamily="34" charset="-122"/>
            <a:ea typeface="微软雅黑" panose="020B0503020204020204" pitchFamily="34" charset="-122"/>
          </a:endParaRPr>
        </a:p>
      </dgm:t>
    </dgm:pt>
    <dgm:pt modelId="{C3AE8A3D-19C1-4E41-9010-D1CC00F6E568}" type="sibTrans" cxnId="{E8E7EA14-69D1-4BE4-897B-B1D3308495CC}">
      <dgm:prSet/>
      <dgm:spPr/>
      <dgm:t>
        <a:bodyPr/>
        <a:lstStyle/>
        <a:p>
          <a:endParaRPr lang="zh-CN" altLang="en-US" sz="2000" b="0">
            <a:latin typeface="微软雅黑" panose="020B0503020204020204" pitchFamily="34" charset="-122"/>
            <a:ea typeface="微软雅黑" panose="020B0503020204020204" pitchFamily="34" charset="-122"/>
          </a:endParaRPr>
        </a:p>
      </dgm:t>
    </dgm:pt>
    <dgm:pt modelId="{B460CC3A-5D0A-483A-BF5E-1B48D408E323}">
      <dgm:prSet custT="1"/>
      <dgm:spPr/>
      <dgm:t>
        <a:bodyPr/>
        <a:lstStyle/>
        <a:p>
          <a:pPr rtl="0"/>
          <a:r>
            <a:rPr lang="zh-CN" altLang="en-US" sz="1400" b="0" smtClean="0">
              <a:latin typeface="微软雅黑" panose="020B0503020204020204" pitchFamily="34" charset="-122"/>
              <a:ea typeface="微软雅黑" panose="020B0503020204020204" pitchFamily="34" charset="-122"/>
            </a:rPr>
            <a:t>西装套裙的面料应是天然材料，质地上乘，柔软、有垂坠感，不起球，不起皱。上衣、裙子、背心等应选用同一种面料。色彩以冷色调为主，借以体现着装者的典雅、端庄与稳重气质，不宜选择太鲜亮抢眼的色彩。套裙的色彩不要超过两种，否则会显得杂乱。</a:t>
          </a:r>
          <a:endParaRPr lang="zh-CN" altLang="en-US" sz="1400" b="0">
            <a:latin typeface="微软雅黑" panose="020B0503020204020204" pitchFamily="34" charset="-122"/>
            <a:ea typeface="微软雅黑" panose="020B0503020204020204" pitchFamily="34" charset="-122"/>
          </a:endParaRPr>
        </a:p>
      </dgm:t>
    </dgm:pt>
    <dgm:pt modelId="{AB2A3025-02C5-49AF-BB89-B285DC4269FB}" type="parTrans" cxnId="{14F28DA8-C4AB-42F6-A11E-6511F09A4F89}">
      <dgm:prSet/>
      <dgm:spPr/>
      <dgm:t>
        <a:bodyPr/>
        <a:lstStyle/>
        <a:p>
          <a:endParaRPr lang="zh-CN" altLang="en-US" sz="2000" b="0">
            <a:latin typeface="微软雅黑" panose="020B0503020204020204" pitchFamily="34" charset="-122"/>
            <a:ea typeface="微软雅黑" panose="020B0503020204020204" pitchFamily="34" charset="-122"/>
          </a:endParaRPr>
        </a:p>
      </dgm:t>
    </dgm:pt>
    <dgm:pt modelId="{65CE6B13-4F63-4490-B2D9-F04759754D3D}" type="sibTrans" cxnId="{14F28DA8-C4AB-42F6-A11E-6511F09A4F89}">
      <dgm:prSet/>
      <dgm:spPr/>
      <dgm:t>
        <a:bodyPr/>
        <a:lstStyle/>
        <a:p>
          <a:endParaRPr lang="zh-CN" altLang="en-US" sz="2000" b="0">
            <a:latin typeface="微软雅黑" panose="020B0503020204020204" pitchFamily="34" charset="-122"/>
            <a:ea typeface="微软雅黑" panose="020B0503020204020204" pitchFamily="34" charset="-122"/>
          </a:endParaRPr>
        </a:p>
      </dgm:t>
    </dgm:pt>
    <dgm:pt modelId="{468FD1D1-32C7-43A9-B5EE-301A42CA0E7C}">
      <dgm:prSet custT="1"/>
      <dgm:spPr/>
      <dgm:t>
        <a:bodyPr/>
        <a:lstStyle/>
        <a:p>
          <a:pPr rtl="0"/>
          <a:r>
            <a:rPr lang="zh-CN" sz="1800" b="0" smtClean="0">
              <a:latin typeface="微软雅黑" panose="020B0503020204020204" pitchFamily="34" charset="-122"/>
              <a:ea typeface="微软雅黑" panose="020B0503020204020204" pitchFamily="34" charset="-122"/>
            </a:rPr>
            <a:t>（</a:t>
          </a:r>
          <a:r>
            <a:rPr lang="en-US" sz="1800" b="0" smtClean="0">
              <a:latin typeface="微软雅黑" panose="020B0503020204020204" pitchFamily="34" charset="-122"/>
              <a:ea typeface="微软雅黑" panose="020B0503020204020204" pitchFamily="34" charset="-122"/>
            </a:rPr>
            <a:t>2</a:t>
          </a:r>
          <a:r>
            <a:rPr lang="zh-CN" sz="1800" b="0" smtClean="0">
              <a:latin typeface="微软雅黑" panose="020B0503020204020204" pitchFamily="34" charset="-122"/>
              <a:ea typeface="微软雅黑" panose="020B0503020204020204" pitchFamily="34" charset="-122"/>
            </a:rPr>
            <a:t>）穿套裙时衬衫的搭配</a:t>
          </a:r>
          <a:endParaRPr lang="zh-CN" sz="1800" b="0">
            <a:latin typeface="微软雅黑" panose="020B0503020204020204" pitchFamily="34" charset="-122"/>
            <a:ea typeface="微软雅黑" panose="020B0503020204020204" pitchFamily="34" charset="-122"/>
          </a:endParaRPr>
        </a:p>
      </dgm:t>
    </dgm:pt>
    <dgm:pt modelId="{1F2566D0-A05A-4EAB-820E-C0D5D144399B}" type="parTrans" cxnId="{C194CB8D-8C47-4E8D-8CAE-6F4D2A363E74}">
      <dgm:prSet/>
      <dgm:spPr/>
      <dgm:t>
        <a:bodyPr/>
        <a:lstStyle/>
        <a:p>
          <a:endParaRPr lang="zh-CN" altLang="en-US" sz="2000" b="0">
            <a:latin typeface="微软雅黑" panose="020B0503020204020204" pitchFamily="34" charset="-122"/>
            <a:ea typeface="微软雅黑" panose="020B0503020204020204" pitchFamily="34" charset="-122"/>
          </a:endParaRPr>
        </a:p>
      </dgm:t>
    </dgm:pt>
    <dgm:pt modelId="{65651EE4-7469-449B-B169-224E4825CC95}" type="sibTrans" cxnId="{C194CB8D-8C47-4E8D-8CAE-6F4D2A363E74}">
      <dgm:prSet/>
      <dgm:spPr/>
      <dgm:t>
        <a:bodyPr/>
        <a:lstStyle/>
        <a:p>
          <a:endParaRPr lang="zh-CN" altLang="en-US" sz="2000" b="0">
            <a:latin typeface="微软雅黑" panose="020B0503020204020204" pitchFamily="34" charset="-122"/>
            <a:ea typeface="微软雅黑" panose="020B0503020204020204" pitchFamily="34" charset="-122"/>
          </a:endParaRPr>
        </a:p>
      </dgm:t>
    </dgm:pt>
    <dgm:pt modelId="{5C1E0206-78D8-4368-8300-08B821B3BD5E}">
      <dgm:prSet custT="1"/>
      <dgm:spPr/>
      <dgm:t>
        <a:bodyPr/>
        <a:lstStyle/>
        <a:p>
          <a:pPr rtl="0"/>
          <a:r>
            <a:rPr lang="zh-CN" altLang="en-US" sz="1400" b="0" dirty="0" smtClean="0">
              <a:latin typeface="微软雅黑" panose="020B0503020204020204" pitchFamily="34" charset="-122"/>
              <a:ea typeface="微软雅黑" panose="020B0503020204020204" pitchFamily="34" charset="-122"/>
            </a:rPr>
            <a:t>衬衫应轻薄柔软，基本色是白色，其他颜色只要搭配合理即可，不过不能过于鲜艳，不要有很多图案等。衬衫的款式很多，与套裙配套穿的衬衫不必过于精美，领型不必过于夸张、新奇。</a:t>
          </a:r>
          <a:endParaRPr lang="zh-CN" altLang="en-US" sz="1400" b="0" dirty="0">
            <a:latin typeface="微软雅黑" panose="020B0503020204020204" pitchFamily="34" charset="-122"/>
            <a:ea typeface="微软雅黑" panose="020B0503020204020204" pitchFamily="34" charset="-122"/>
          </a:endParaRPr>
        </a:p>
      </dgm:t>
    </dgm:pt>
    <dgm:pt modelId="{07A850CA-78A2-4D0B-AB58-F8FCB7288E34}" type="parTrans" cxnId="{5D1EDCDF-6114-4645-938C-0D95C7F494DC}">
      <dgm:prSet/>
      <dgm:spPr/>
      <dgm:t>
        <a:bodyPr/>
        <a:lstStyle/>
        <a:p>
          <a:endParaRPr lang="zh-CN" altLang="en-US" sz="2000" b="0">
            <a:latin typeface="微软雅黑" panose="020B0503020204020204" pitchFamily="34" charset="-122"/>
            <a:ea typeface="微软雅黑" panose="020B0503020204020204" pitchFamily="34" charset="-122"/>
          </a:endParaRPr>
        </a:p>
      </dgm:t>
    </dgm:pt>
    <dgm:pt modelId="{56E879E3-2893-42A2-9952-826037FF594B}" type="sibTrans" cxnId="{5D1EDCDF-6114-4645-938C-0D95C7F494DC}">
      <dgm:prSet/>
      <dgm:spPr/>
      <dgm:t>
        <a:bodyPr/>
        <a:lstStyle/>
        <a:p>
          <a:endParaRPr lang="zh-CN" altLang="en-US" sz="2000" b="0">
            <a:latin typeface="微软雅黑" panose="020B0503020204020204" pitchFamily="34" charset="-122"/>
            <a:ea typeface="微软雅黑" panose="020B0503020204020204" pitchFamily="34" charset="-122"/>
          </a:endParaRPr>
        </a:p>
      </dgm:t>
    </dgm:pt>
    <dgm:pt modelId="{132605DB-881C-4619-86A7-CB29B0B49CA8}">
      <dgm:prSet custT="1"/>
      <dgm:spPr/>
      <dgm:t>
        <a:bodyPr/>
        <a:lstStyle/>
        <a:p>
          <a:pPr rtl="0"/>
          <a:r>
            <a:rPr lang="zh-CN" sz="1800" b="0" smtClean="0">
              <a:latin typeface="微软雅黑" panose="020B0503020204020204" pitchFamily="34" charset="-122"/>
              <a:ea typeface="微软雅黑" panose="020B0503020204020204" pitchFamily="34" charset="-122"/>
            </a:rPr>
            <a:t>（</a:t>
          </a:r>
          <a:r>
            <a:rPr lang="en-US" sz="1800" b="0" smtClean="0">
              <a:latin typeface="微软雅黑" panose="020B0503020204020204" pitchFamily="34" charset="-122"/>
              <a:ea typeface="微软雅黑" panose="020B0503020204020204" pitchFamily="34" charset="-122"/>
            </a:rPr>
            <a:t>3</a:t>
          </a:r>
          <a:r>
            <a:rPr lang="zh-CN" sz="1800" b="0" smtClean="0">
              <a:latin typeface="微软雅黑" panose="020B0503020204020204" pitchFamily="34" charset="-122"/>
              <a:ea typeface="微软雅黑" panose="020B0503020204020204" pitchFamily="34" charset="-122"/>
            </a:rPr>
            <a:t>）穿套裙时的鞋袜搭配。</a:t>
          </a:r>
          <a:endParaRPr lang="zh-CN" sz="1800" b="0">
            <a:latin typeface="微软雅黑" panose="020B0503020204020204" pitchFamily="34" charset="-122"/>
            <a:ea typeface="微软雅黑" panose="020B0503020204020204" pitchFamily="34" charset="-122"/>
          </a:endParaRPr>
        </a:p>
      </dgm:t>
    </dgm:pt>
    <dgm:pt modelId="{7A0CFC86-9C35-402C-A62B-BB9581FD817F}" type="parTrans" cxnId="{06628E67-FCF1-42CE-B479-F022643DB754}">
      <dgm:prSet/>
      <dgm:spPr/>
      <dgm:t>
        <a:bodyPr/>
        <a:lstStyle/>
        <a:p>
          <a:endParaRPr lang="zh-CN" altLang="en-US" sz="2000" b="0">
            <a:latin typeface="微软雅黑" panose="020B0503020204020204" pitchFamily="34" charset="-122"/>
            <a:ea typeface="微软雅黑" panose="020B0503020204020204" pitchFamily="34" charset="-122"/>
          </a:endParaRPr>
        </a:p>
      </dgm:t>
    </dgm:pt>
    <dgm:pt modelId="{927E4B23-7A44-49EA-9677-B35195E37D57}" type="sibTrans" cxnId="{06628E67-FCF1-42CE-B479-F022643DB754}">
      <dgm:prSet/>
      <dgm:spPr/>
      <dgm:t>
        <a:bodyPr/>
        <a:lstStyle/>
        <a:p>
          <a:endParaRPr lang="zh-CN" altLang="en-US" sz="2000" b="0">
            <a:latin typeface="微软雅黑" panose="020B0503020204020204" pitchFamily="34" charset="-122"/>
            <a:ea typeface="微软雅黑" panose="020B0503020204020204" pitchFamily="34" charset="-122"/>
          </a:endParaRPr>
        </a:p>
      </dgm:t>
    </dgm:pt>
    <dgm:pt modelId="{82B3CB07-6ADD-4FE5-BF3D-52385AFDE5A0}">
      <dgm:prSet custT="1"/>
      <dgm:spPr/>
      <dgm:t>
        <a:bodyPr/>
        <a:lstStyle/>
        <a:p>
          <a:pPr rtl="0"/>
          <a:r>
            <a:rPr lang="zh-CN" altLang="en-US" sz="1400" b="0" smtClean="0">
              <a:latin typeface="微软雅黑" panose="020B0503020204020204" pitchFamily="34" charset="-122"/>
              <a:ea typeface="微软雅黑" panose="020B0503020204020204" pitchFamily="34" charset="-122"/>
            </a:rPr>
            <a:t>鞋子宜选择黑色高跟或半高跟船形皮鞋。袜子为尼龙袜或羊毛袜，可以是肉色、黑色、浅灰色、浅棕色等单色的。穿套裙时要有意识地注意鞋、袜、裙三者之间的色彩是否协调，一般认为，鞋、裙的色彩深于或近似于袜子的色彩。</a:t>
          </a:r>
          <a:endParaRPr lang="zh-CN" altLang="en-US" sz="1400" b="0">
            <a:latin typeface="微软雅黑" panose="020B0503020204020204" pitchFamily="34" charset="-122"/>
            <a:ea typeface="微软雅黑" panose="020B0503020204020204" pitchFamily="34" charset="-122"/>
          </a:endParaRPr>
        </a:p>
      </dgm:t>
    </dgm:pt>
    <dgm:pt modelId="{CBCE9281-D526-4D4E-931D-CAEC243EF10A}" type="parTrans" cxnId="{5E709E4E-70D0-4830-A344-870447EEF927}">
      <dgm:prSet/>
      <dgm:spPr/>
      <dgm:t>
        <a:bodyPr/>
        <a:lstStyle/>
        <a:p>
          <a:endParaRPr lang="zh-CN" altLang="en-US" sz="2000" b="0">
            <a:latin typeface="微软雅黑" panose="020B0503020204020204" pitchFamily="34" charset="-122"/>
            <a:ea typeface="微软雅黑" panose="020B0503020204020204" pitchFamily="34" charset="-122"/>
          </a:endParaRPr>
        </a:p>
      </dgm:t>
    </dgm:pt>
    <dgm:pt modelId="{752FFDAB-763E-4914-BB71-87385109C439}" type="sibTrans" cxnId="{5E709E4E-70D0-4830-A344-870447EEF927}">
      <dgm:prSet/>
      <dgm:spPr/>
      <dgm:t>
        <a:bodyPr/>
        <a:lstStyle/>
        <a:p>
          <a:endParaRPr lang="zh-CN" altLang="en-US" sz="2000" b="0">
            <a:latin typeface="微软雅黑" panose="020B0503020204020204" pitchFamily="34" charset="-122"/>
            <a:ea typeface="微软雅黑" panose="020B0503020204020204" pitchFamily="34" charset="-122"/>
          </a:endParaRPr>
        </a:p>
      </dgm:t>
    </dgm:pt>
    <dgm:pt modelId="{20E92CA3-D668-43AA-AA47-F18DEA757F71}">
      <dgm:prSet custT="1"/>
      <dgm:spPr/>
      <dgm:t>
        <a:bodyPr/>
        <a:lstStyle/>
        <a:p>
          <a:pPr rtl="0"/>
          <a:r>
            <a:rPr lang="zh-CN" sz="1800" b="0" smtClean="0">
              <a:latin typeface="微软雅黑" panose="020B0503020204020204" pitchFamily="34" charset="-122"/>
              <a:ea typeface="微软雅黑" panose="020B0503020204020204" pitchFamily="34" charset="-122"/>
            </a:rPr>
            <a:t>（</a:t>
          </a:r>
          <a:r>
            <a:rPr lang="en-US" sz="1800" b="0" smtClean="0">
              <a:latin typeface="微软雅黑" panose="020B0503020204020204" pitchFamily="34" charset="-122"/>
              <a:ea typeface="微软雅黑" panose="020B0503020204020204" pitchFamily="34" charset="-122"/>
            </a:rPr>
            <a:t>4</a:t>
          </a:r>
          <a:r>
            <a:rPr lang="zh-CN" sz="1800" b="0" smtClean="0">
              <a:latin typeface="微软雅黑" panose="020B0503020204020204" pitchFamily="34" charset="-122"/>
              <a:ea typeface="微软雅黑" panose="020B0503020204020204" pitchFamily="34" charset="-122"/>
            </a:rPr>
            <a:t>）套裙应当与妆饰相协调。</a:t>
          </a:r>
          <a:endParaRPr lang="zh-CN" sz="1800" b="0">
            <a:latin typeface="微软雅黑" panose="020B0503020204020204" pitchFamily="34" charset="-122"/>
            <a:ea typeface="微软雅黑" panose="020B0503020204020204" pitchFamily="34" charset="-122"/>
          </a:endParaRPr>
        </a:p>
      </dgm:t>
    </dgm:pt>
    <dgm:pt modelId="{CB757538-9952-41CD-8756-33DAA7B1073D}" type="parTrans" cxnId="{3E96146C-3BF2-4E29-A319-0CD1F9BA264C}">
      <dgm:prSet/>
      <dgm:spPr/>
      <dgm:t>
        <a:bodyPr/>
        <a:lstStyle/>
        <a:p>
          <a:endParaRPr lang="zh-CN" altLang="en-US" sz="2000" b="0">
            <a:latin typeface="微软雅黑" panose="020B0503020204020204" pitchFamily="34" charset="-122"/>
            <a:ea typeface="微软雅黑" panose="020B0503020204020204" pitchFamily="34" charset="-122"/>
          </a:endParaRPr>
        </a:p>
      </dgm:t>
    </dgm:pt>
    <dgm:pt modelId="{D8D2FD39-0A35-4193-8840-69A6EDA0073A}" type="sibTrans" cxnId="{3E96146C-3BF2-4E29-A319-0CD1F9BA264C}">
      <dgm:prSet/>
      <dgm:spPr/>
      <dgm:t>
        <a:bodyPr/>
        <a:lstStyle/>
        <a:p>
          <a:endParaRPr lang="zh-CN" altLang="en-US" sz="2000" b="0">
            <a:latin typeface="微软雅黑" panose="020B0503020204020204" pitchFamily="34" charset="-122"/>
            <a:ea typeface="微软雅黑" panose="020B0503020204020204" pitchFamily="34" charset="-122"/>
          </a:endParaRPr>
        </a:p>
      </dgm:t>
    </dgm:pt>
    <dgm:pt modelId="{37C2234A-4C5E-413A-955A-31731AAFEC55}">
      <dgm:prSet custT="1"/>
      <dgm:spPr/>
      <dgm:t>
        <a:bodyPr/>
        <a:lstStyle/>
        <a:p>
          <a:pPr rtl="0"/>
          <a:r>
            <a:rPr lang="zh-CN" sz="1400" b="0" smtClean="0">
              <a:latin typeface="微软雅黑" panose="020B0503020204020204" pitchFamily="34" charset="-122"/>
              <a:ea typeface="微软雅黑" panose="020B0503020204020204" pitchFamily="34" charset="-122"/>
            </a:rPr>
            <a:t>穿西装套裙时不可以不化妆，但又不可以化浓妆；穿西装套裙时可以没有配饰，如果要佩戴配饰则以少为宜，合乎身份即可。佩戴的配饰，不应超过</a:t>
          </a:r>
          <a:r>
            <a:rPr lang="en-US" sz="1400" b="0" smtClean="0">
              <a:latin typeface="微软雅黑" panose="020B0503020204020204" pitchFamily="34" charset="-122"/>
              <a:ea typeface="微软雅黑" panose="020B0503020204020204" pitchFamily="34" charset="-122"/>
            </a:rPr>
            <a:t> 3 </a:t>
          </a:r>
          <a:r>
            <a:rPr lang="zh-CN" sz="1400" b="0" smtClean="0">
              <a:latin typeface="微软雅黑" panose="020B0503020204020204" pitchFamily="34" charset="-122"/>
              <a:ea typeface="微软雅黑" panose="020B0503020204020204" pitchFamily="34" charset="-122"/>
            </a:rPr>
            <a:t>种，每种不能多于两件。</a:t>
          </a:r>
          <a:endParaRPr lang="zh-CN" sz="1400" b="0">
            <a:latin typeface="微软雅黑" panose="020B0503020204020204" pitchFamily="34" charset="-122"/>
            <a:ea typeface="微软雅黑" panose="020B0503020204020204" pitchFamily="34" charset="-122"/>
          </a:endParaRPr>
        </a:p>
      </dgm:t>
    </dgm:pt>
    <dgm:pt modelId="{7F1BE469-FDD1-4776-8A75-533123CD5CF9}" type="parTrans" cxnId="{B1394DFD-71F7-4B19-8528-E729645AE6C3}">
      <dgm:prSet/>
      <dgm:spPr/>
      <dgm:t>
        <a:bodyPr/>
        <a:lstStyle/>
        <a:p>
          <a:endParaRPr lang="zh-CN" altLang="en-US" sz="2000" b="0">
            <a:latin typeface="微软雅黑" panose="020B0503020204020204" pitchFamily="34" charset="-122"/>
            <a:ea typeface="微软雅黑" panose="020B0503020204020204" pitchFamily="34" charset="-122"/>
          </a:endParaRPr>
        </a:p>
      </dgm:t>
    </dgm:pt>
    <dgm:pt modelId="{E228DD4B-899D-438D-BB7F-7FB146F72E3E}" type="sibTrans" cxnId="{B1394DFD-71F7-4B19-8528-E729645AE6C3}">
      <dgm:prSet/>
      <dgm:spPr/>
      <dgm:t>
        <a:bodyPr/>
        <a:lstStyle/>
        <a:p>
          <a:endParaRPr lang="zh-CN" altLang="en-US" sz="2000" b="0">
            <a:latin typeface="微软雅黑" panose="020B0503020204020204" pitchFamily="34" charset="-122"/>
            <a:ea typeface="微软雅黑" panose="020B0503020204020204" pitchFamily="34" charset="-122"/>
          </a:endParaRPr>
        </a:p>
      </dgm:t>
    </dgm:pt>
    <dgm:pt modelId="{494337FD-FDEF-4A36-B799-FCFA2BD5E13F}">
      <dgm:prSet custT="1"/>
      <dgm:spPr/>
      <dgm:t>
        <a:bodyPr/>
        <a:lstStyle/>
        <a:p>
          <a:pPr rtl="0"/>
          <a:r>
            <a:rPr lang="zh-CN" sz="1800" b="0" smtClean="0">
              <a:latin typeface="微软雅黑" panose="020B0503020204020204" pitchFamily="34" charset="-122"/>
              <a:ea typeface="微软雅黑" panose="020B0503020204020204" pitchFamily="34" charset="-122"/>
            </a:rPr>
            <a:t>（</a:t>
          </a:r>
          <a:r>
            <a:rPr lang="en-US" sz="1800" b="0" smtClean="0">
              <a:latin typeface="微软雅黑" panose="020B0503020204020204" pitchFamily="34" charset="-122"/>
              <a:ea typeface="微软雅黑" panose="020B0503020204020204" pitchFamily="34" charset="-122"/>
            </a:rPr>
            <a:t>5</a:t>
          </a:r>
          <a:r>
            <a:rPr lang="zh-CN" sz="1800" b="0" smtClean="0">
              <a:latin typeface="微软雅黑" panose="020B0503020204020204" pitchFamily="34" charset="-122"/>
              <a:ea typeface="微软雅黑" panose="020B0503020204020204" pitchFamily="34" charset="-122"/>
            </a:rPr>
            <a:t>）注意适用的场合</a:t>
          </a:r>
          <a:endParaRPr lang="zh-CN" sz="1800" b="0">
            <a:latin typeface="微软雅黑" panose="020B0503020204020204" pitchFamily="34" charset="-122"/>
            <a:ea typeface="微软雅黑" panose="020B0503020204020204" pitchFamily="34" charset="-122"/>
          </a:endParaRPr>
        </a:p>
      </dgm:t>
    </dgm:pt>
    <dgm:pt modelId="{98C80E08-4354-422D-98A4-E7692E30911D}" type="parTrans" cxnId="{D1E4D952-4716-4B56-A2CF-E79AE0FC979F}">
      <dgm:prSet/>
      <dgm:spPr/>
      <dgm:t>
        <a:bodyPr/>
        <a:lstStyle/>
        <a:p>
          <a:endParaRPr lang="zh-CN" altLang="en-US" sz="2000" b="0">
            <a:latin typeface="微软雅黑" panose="020B0503020204020204" pitchFamily="34" charset="-122"/>
            <a:ea typeface="微软雅黑" panose="020B0503020204020204" pitchFamily="34" charset="-122"/>
          </a:endParaRPr>
        </a:p>
      </dgm:t>
    </dgm:pt>
    <dgm:pt modelId="{B1B806B4-92EB-4AD3-A6AC-01A8BC2291ED}" type="sibTrans" cxnId="{D1E4D952-4716-4B56-A2CF-E79AE0FC979F}">
      <dgm:prSet/>
      <dgm:spPr/>
      <dgm:t>
        <a:bodyPr/>
        <a:lstStyle/>
        <a:p>
          <a:endParaRPr lang="zh-CN" altLang="en-US" sz="2000" b="0">
            <a:latin typeface="微软雅黑" panose="020B0503020204020204" pitchFamily="34" charset="-122"/>
            <a:ea typeface="微软雅黑" panose="020B0503020204020204" pitchFamily="34" charset="-122"/>
          </a:endParaRPr>
        </a:p>
      </dgm:t>
    </dgm:pt>
    <dgm:pt modelId="{79658A04-94B3-4C5D-B54A-0B46B06F0FEC}">
      <dgm:prSet custT="1"/>
      <dgm:spPr/>
      <dgm:t>
        <a:bodyPr/>
        <a:lstStyle/>
        <a:p>
          <a:pPr rtl="0"/>
          <a:r>
            <a:rPr lang="zh-CN" altLang="en-US" sz="1400" b="0" smtClean="0">
              <a:latin typeface="微软雅黑" panose="020B0503020204020204" pitchFamily="34" charset="-122"/>
              <a:ea typeface="微软雅黑" panose="020B0503020204020204" pitchFamily="34" charset="-122"/>
            </a:rPr>
            <a:t>女士在正式的交际场合，如会议、商务谈判、演讲、商务活动，要穿西装套裙，或者类似西装套裙的职业装。女士在出席宴会、舞会、音乐会时，可选择与此类场合相适应的礼服、时装或民族服装。</a:t>
          </a:r>
          <a:endParaRPr lang="zh-CN" altLang="en-US" sz="1400" b="0">
            <a:latin typeface="微软雅黑" panose="020B0503020204020204" pitchFamily="34" charset="-122"/>
            <a:ea typeface="微软雅黑" panose="020B0503020204020204" pitchFamily="34" charset="-122"/>
          </a:endParaRPr>
        </a:p>
      </dgm:t>
    </dgm:pt>
    <dgm:pt modelId="{52F0A1B4-1812-486F-A6C0-3C6A929C016E}" type="parTrans" cxnId="{F78208DD-4045-46A5-BDD3-DDB788F1517C}">
      <dgm:prSet/>
      <dgm:spPr/>
      <dgm:t>
        <a:bodyPr/>
        <a:lstStyle/>
        <a:p>
          <a:endParaRPr lang="zh-CN" altLang="en-US" sz="2000" b="0">
            <a:latin typeface="微软雅黑" panose="020B0503020204020204" pitchFamily="34" charset="-122"/>
            <a:ea typeface="微软雅黑" panose="020B0503020204020204" pitchFamily="34" charset="-122"/>
          </a:endParaRPr>
        </a:p>
      </dgm:t>
    </dgm:pt>
    <dgm:pt modelId="{56918943-A763-431B-8CE4-6E1672231851}" type="sibTrans" cxnId="{F78208DD-4045-46A5-BDD3-DDB788F1517C}">
      <dgm:prSet/>
      <dgm:spPr/>
      <dgm:t>
        <a:bodyPr/>
        <a:lstStyle/>
        <a:p>
          <a:endParaRPr lang="zh-CN" altLang="en-US" sz="2000" b="0">
            <a:latin typeface="微软雅黑" panose="020B0503020204020204" pitchFamily="34" charset="-122"/>
            <a:ea typeface="微软雅黑" panose="020B0503020204020204" pitchFamily="34" charset="-122"/>
          </a:endParaRPr>
        </a:p>
      </dgm:t>
    </dgm:pt>
    <dgm:pt modelId="{118DA869-79FD-4046-85D1-DC4AB4FF9B2B}" type="pres">
      <dgm:prSet presAssocID="{F7A492D9-7F3F-460E-BF42-47E6007B6F17}" presName="linear" presStyleCnt="0">
        <dgm:presLayoutVars>
          <dgm:animLvl val="lvl"/>
          <dgm:resizeHandles val="exact"/>
        </dgm:presLayoutVars>
      </dgm:prSet>
      <dgm:spPr/>
      <dgm:t>
        <a:bodyPr/>
        <a:lstStyle/>
        <a:p>
          <a:endParaRPr lang="zh-CN" altLang="en-US"/>
        </a:p>
      </dgm:t>
    </dgm:pt>
    <dgm:pt modelId="{56403619-9478-4559-B34A-F800157C6A30}" type="pres">
      <dgm:prSet presAssocID="{0098FAB7-5B2B-4D5D-95C3-04948EEFCD2B}" presName="parentText" presStyleLbl="node1" presStyleIdx="0" presStyleCnt="5">
        <dgm:presLayoutVars>
          <dgm:chMax val="0"/>
          <dgm:bulletEnabled val="1"/>
        </dgm:presLayoutVars>
      </dgm:prSet>
      <dgm:spPr/>
      <dgm:t>
        <a:bodyPr/>
        <a:lstStyle/>
        <a:p>
          <a:endParaRPr lang="zh-CN" altLang="en-US"/>
        </a:p>
      </dgm:t>
    </dgm:pt>
    <dgm:pt modelId="{1D3ED339-AAA3-4912-B204-B0FC087AA1D5}" type="pres">
      <dgm:prSet presAssocID="{0098FAB7-5B2B-4D5D-95C3-04948EEFCD2B}" presName="childText" presStyleLbl="revTx" presStyleIdx="0" presStyleCnt="5">
        <dgm:presLayoutVars>
          <dgm:bulletEnabled val="1"/>
        </dgm:presLayoutVars>
      </dgm:prSet>
      <dgm:spPr/>
      <dgm:t>
        <a:bodyPr/>
        <a:lstStyle/>
        <a:p>
          <a:endParaRPr lang="zh-CN" altLang="en-US"/>
        </a:p>
      </dgm:t>
    </dgm:pt>
    <dgm:pt modelId="{6295B873-2CDE-4FD8-BB26-3159ADDFE0DA}" type="pres">
      <dgm:prSet presAssocID="{468FD1D1-32C7-43A9-B5EE-301A42CA0E7C}" presName="parentText" presStyleLbl="node1" presStyleIdx="1" presStyleCnt="5">
        <dgm:presLayoutVars>
          <dgm:chMax val="0"/>
          <dgm:bulletEnabled val="1"/>
        </dgm:presLayoutVars>
      </dgm:prSet>
      <dgm:spPr/>
      <dgm:t>
        <a:bodyPr/>
        <a:lstStyle/>
        <a:p>
          <a:endParaRPr lang="zh-CN" altLang="en-US"/>
        </a:p>
      </dgm:t>
    </dgm:pt>
    <dgm:pt modelId="{9CC7FBAB-319D-43A0-829C-DFA711012E67}" type="pres">
      <dgm:prSet presAssocID="{468FD1D1-32C7-43A9-B5EE-301A42CA0E7C}" presName="childText" presStyleLbl="revTx" presStyleIdx="1" presStyleCnt="5">
        <dgm:presLayoutVars>
          <dgm:bulletEnabled val="1"/>
        </dgm:presLayoutVars>
      </dgm:prSet>
      <dgm:spPr/>
      <dgm:t>
        <a:bodyPr/>
        <a:lstStyle/>
        <a:p>
          <a:endParaRPr lang="zh-CN" altLang="en-US"/>
        </a:p>
      </dgm:t>
    </dgm:pt>
    <dgm:pt modelId="{2BA4F1EE-93A1-42F4-BAD3-B5857721FC89}" type="pres">
      <dgm:prSet presAssocID="{132605DB-881C-4619-86A7-CB29B0B49CA8}" presName="parentText" presStyleLbl="node1" presStyleIdx="2" presStyleCnt="5">
        <dgm:presLayoutVars>
          <dgm:chMax val="0"/>
          <dgm:bulletEnabled val="1"/>
        </dgm:presLayoutVars>
      </dgm:prSet>
      <dgm:spPr/>
      <dgm:t>
        <a:bodyPr/>
        <a:lstStyle/>
        <a:p>
          <a:endParaRPr lang="zh-CN" altLang="en-US"/>
        </a:p>
      </dgm:t>
    </dgm:pt>
    <dgm:pt modelId="{7D0BF712-6855-4757-91D3-DC606DF5E6DC}" type="pres">
      <dgm:prSet presAssocID="{132605DB-881C-4619-86A7-CB29B0B49CA8}" presName="childText" presStyleLbl="revTx" presStyleIdx="2" presStyleCnt="5">
        <dgm:presLayoutVars>
          <dgm:bulletEnabled val="1"/>
        </dgm:presLayoutVars>
      </dgm:prSet>
      <dgm:spPr/>
      <dgm:t>
        <a:bodyPr/>
        <a:lstStyle/>
        <a:p>
          <a:endParaRPr lang="zh-CN" altLang="en-US"/>
        </a:p>
      </dgm:t>
    </dgm:pt>
    <dgm:pt modelId="{6554EB38-CEFB-4E9F-935A-CDEE26033420}" type="pres">
      <dgm:prSet presAssocID="{20E92CA3-D668-43AA-AA47-F18DEA757F71}" presName="parentText" presStyleLbl="node1" presStyleIdx="3" presStyleCnt="5">
        <dgm:presLayoutVars>
          <dgm:chMax val="0"/>
          <dgm:bulletEnabled val="1"/>
        </dgm:presLayoutVars>
      </dgm:prSet>
      <dgm:spPr/>
      <dgm:t>
        <a:bodyPr/>
        <a:lstStyle/>
        <a:p>
          <a:endParaRPr lang="zh-CN" altLang="en-US"/>
        </a:p>
      </dgm:t>
    </dgm:pt>
    <dgm:pt modelId="{553CA82B-BBAD-4488-AF54-7109BAFEB3E8}" type="pres">
      <dgm:prSet presAssocID="{20E92CA3-D668-43AA-AA47-F18DEA757F71}" presName="childText" presStyleLbl="revTx" presStyleIdx="3" presStyleCnt="5">
        <dgm:presLayoutVars>
          <dgm:bulletEnabled val="1"/>
        </dgm:presLayoutVars>
      </dgm:prSet>
      <dgm:spPr/>
      <dgm:t>
        <a:bodyPr/>
        <a:lstStyle/>
        <a:p>
          <a:endParaRPr lang="zh-CN" altLang="en-US"/>
        </a:p>
      </dgm:t>
    </dgm:pt>
    <dgm:pt modelId="{6D55FC66-48D6-47B2-9403-37CF2C30556E}" type="pres">
      <dgm:prSet presAssocID="{494337FD-FDEF-4A36-B799-FCFA2BD5E13F}" presName="parentText" presStyleLbl="node1" presStyleIdx="4" presStyleCnt="5">
        <dgm:presLayoutVars>
          <dgm:chMax val="0"/>
          <dgm:bulletEnabled val="1"/>
        </dgm:presLayoutVars>
      </dgm:prSet>
      <dgm:spPr/>
      <dgm:t>
        <a:bodyPr/>
        <a:lstStyle/>
        <a:p>
          <a:endParaRPr lang="zh-CN" altLang="en-US"/>
        </a:p>
      </dgm:t>
    </dgm:pt>
    <dgm:pt modelId="{CDBC3B71-101D-430C-8BC2-DC38B8522AC2}" type="pres">
      <dgm:prSet presAssocID="{494337FD-FDEF-4A36-B799-FCFA2BD5E13F}" presName="childText" presStyleLbl="revTx" presStyleIdx="4" presStyleCnt="5">
        <dgm:presLayoutVars>
          <dgm:bulletEnabled val="1"/>
        </dgm:presLayoutVars>
      </dgm:prSet>
      <dgm:spPr/>
      <dgm:t>
        <a:bodyPr/>
        <a:lstStyle/>
        <a:p>
          <a:endParaRPr lang="zh-CN" altLang="en-US"/>
        </a:p>
      </dgm:t>
    </dgm:pt>
  </dgm:ptLst>
  <dgm:cxnLst>
    <dgm:cxn modelId="{3E96146C-3BF2-4E29-A319-0CD1F9BA264C}" srcId="{F7A492D9-7F3F-460E-BF42-47E6007B6F17}" destId="{20E92CA3-D668-43AA-AA47-F18DEA757F71}" srcOrd="3" destOrd="0" parTransId="{CB757538-9952-41CD-8756-33DAA7B1073D}" sibTransId="{D8D2FD39-0A35-4193-8840-69A6EDA0073A}"/>
    <dgm:cxn modelId="{CDA1AD37-F606-4712-8945-6F0E035B4A31}" type="presOf" srcId="{79658A04-94B3-4C5D-B54A-0B46B06F0FEC}" destId="{CDBC3B71-101D-430C-8BC2-DC38B8522AC2}" srcOrd="0" destOrd="0" presId="urn:microsoft.com/office/officeart/2005/8/layout/vList2"/>
    <dgm:cxn modelId="{FE3CEF7D-771D-4BEC-8EC7-CCB884679A1D}" type="presOf" srcId="{132605DB-881C-4619-86A7-CB29B0B49CA8}" destId="{2BA4F1EE-93A1-42F4-BAD3-B5857721FC89}" srcOrd="0" destOrd="0" presId="urn:microsoft.com/office/officeart/2005/8/layout/vList2"/>
    <dgm:cxn modelId="{D1E4D952-4716-4B56-A2CF-E79AE0FC979F}" srcId="{F7A492D9-7F3F-460E-BF42-47E6007B6F17}" destId="{494337FD-FDEF-4A36-B799-FCFA2BD5E13F}" srcOrd="4" destOrd="0" parTransId="{98C80E08-4354-422D-98A4-E7692E30911D}" sibTransId="{B1B806B4-92EB-4AD3-A6AC-01A8BC2291ED}"/>
    <dgm:cxn modelId="{14F28DA8-C4AB-42F6-A11E-6511F09A4F89}" srcId="{0098FAB7-5B2B-4D5D-95C3-04948EEFCD2B}" destId="{B460CC3A-5D0A-483A-BF5E-1B48D408E323}" srcOrd="0" destOrd="0" parTransId="{AB2A3025-02C5-49AF-BB89-B285DC4269FB}" sibTransId="{65CE6B13-4F63-4490-B2D9-F04759754D3D}"/>
    <dgm:cxn modelId="{DF00A815-A14B-449A-A395-A5D7BEBBF1B6}" type="presOf" srcId="{0098FAB7-5B2B-4D5D-95C3-04948EEFCD2B}" destId="{56403619-9478-4559-B34A-F800157C6A30}" srcOrd="0" destOrd="0" presId="urn:microsoft.com/office/officeart/2005/8/layout/vList2"/>
    <dgm:cxn modelId="{D698373E-CB7E-4FE4-B7E5-A075EDFFAD84}" type="presOf" srcId="{37C2234A-4C5E-413A-955A-31731AAFEC55}" destId="{553CA82B-BBAD-4488-AF54-7109BAFEB3E8}" srcOrd="0" destOrd="0" presId="urn:microsoft.com/office/officeart/2005/8/layout/vList2"/>
    <dgm:cxn modelId="{89AF14ED-7F77-4674-A770-6E83190E89C8}" type="presOf" srcId="{20E92CA3-D668-43AA-AA47-F18DEA757F71}" destId="{6554EB38-CEFB-4E9F-935A-CDEE26033420}" srcOrd="0" destOrd="0" presId="urn:microsoft.com/office/officeart/2005/8/layout/vList2"/>
    <dgm:cxn modelId="{5E709E4E-70D0-4830-A344-870447EEF927}" srcId="{132605DB-881C-4619-86A7-CB29B0B49CA8}" destId="{82B3CB07-6ADD-4FE5-BF3D-52385AFDE5A0}" srcOrd="0" destOrd="0" parTransId="{CBCE9281-D526-4D4E-931D-CAEC243EF10A}" sibTransId="{752FFDAB-763E-4914-BB71-87385109C439}"/>
    <dgm:cxn modelId="{5D1EDCDF-6114-4645-938C-0D95C7F494DC}" srcId="{468FD1D1-32C7-43A9-B5EE-301A42CA0E7C}" destId="{5C1E0206-78D8-4368-8300-08B821B3BD5E}" srcOrd="0" destOrd="0" parTransId="{07A850CA-78A2-4D0B-AB58-F8FCB7288E34}" sibTransId="{56E879E3-2893-42A2-9952-826037FF594B}"/>
    <dgm:cxn modelId="{DA4DE416-4002-4B79-9976-4CD313997848}" type="presOf" srcId="{494337FD-FDEF-4A36-B799-FCFA2BD5E13F}" destId="{6D55FC66-48D6-47B2-9403-37CF2C30556E}" srcOrd="0" destOrd="0" presId="urn:microsoft.com/office/officeart/2005/8/layout/vList2"/>
    <dgm:cxn modelId="{B1394DFD-71F7-4B19-8528-E729645AE6C3}" srcId="{20E92CA3-D668-43AA-AA47-F18DEA757F71}" destId="{37C2234A-4C5E-413A-955A-31731AAFEC55}" srcOrd="0" destOrd="0" parTransId="{7F1BE469-FDD1-4776-8A75-533123CD5CF9}" sibTransId="{E228DD4B-899D-438D-BB7F-7FB146F72E3E}"/>
    <dgm:cxn modelId="{C194CB8D-8C47-4E8D-8CAE-6F4D2A363E74}" srcId="{F7A492D9-7F3F-460E-BF42-47E6007B6F17}" destId="{468FD1D1-32C7-43A9-B5EE-301A42CA0E7C}" srcOrd="1" destOrd="0" parTransId="{1F2566D0-A05A-4EAB-820E-C0D5D144399B}" sibTransId="{65651EE4-7469-449B-B169-224E4825CC95}"/>
    <dgm:cxn modelId="{06628E67-FCF1-42CE-B479-F022643DB754}" srcId="{F7A492D9-7F3F-460E-BF42-47E6007B6F17}" destId="{132605DB-881C-4619-86A7-CB29B0B49CA8}" srcOrd="2" destOrd="0" parTransId="{7A0CFC86-9C35-402C-A62B-BB9581FD817F}" sibTransId="{927E4B23-7A44-49EA-9677-B35195E37D57}"/>
    <dgm:cxn modelId="{A2799922-EA4B-48FB-BF7C-77402745FECD}" type="presOf" srcId="{B460CC3A-5D0A-483A-BF5E-1B48D408E323}" destId="{1D3ED339-AAA3-4912-B204-B0FC087AA1D5}" srcOrd="0" destOrd="0" presId="urn:microsoft.com/office/officeart/2005/8/layout/vList2"/>
    <dgm:cxn modelId="{D0B443D2-E7AB-43FF-93EB-41801CE26021}" type="presOf" srcId="{F7A492D9-7F3F-460E-BF42-47E6007B6F17}" destId="{118DA869-79FD-4046-85D1-DC4AB4FF9B2B}" srcOrd="0" destOrd="0" presId="urn:microsoft.com/office/officeart/2005/8/layout/vList2"/>
    <dgm:cxn modelId="{F51B5800-7B84-47DB-8FB9-845DBEEC311D}" type="presOf" srcId="{468FD1D1-32C7-43A9-B5EE-301A42CA0E7C}" destId="{6295B873-2CDE-4FD8-BB26-3159ADDFE0DA}" srcOrd="0" destOrd="0" presId="urn:microsoft.com/office/officeart/2005/8/layout/vList2"/>
    <dgm:cxn modelId="{2BDC8B50-D773-4C03-B5F4-333F55AB9F56}" type="presOf" srcId="{82B3CB07-6ADD-4FE5-BF3D-52385AFDE5A0}" destId="{7D0BF712-6855-4757-91D3-DC606DF5E6DC}" srcOrd="0" destOrd="0" presId="urn:microsoft.com/office/officeart/2005/8/layout/vList2"/>
    <dgm:cxn modelId="{E7BE10A9-C83F-47FB-810C-15FCBADF46D7}" type="presOf" srcId="{5C1E0206-78D8-4368-8300-08B821B3BD5E}" destId="{9CC7FBAB-319D-43A0-829C-DFA711012E67}" srcOrd="0" destOrd="0" presId="urn:microsoft.com/office/officeart/2005/8/layout/vList2"/>
    <dgm:cxn modelId="{E8E7EA14-69D1-4BE4-897B-B1D3308495CC}" srcId="{F7A492D9-7F3F-460E-BF42-47E6007B6F17}" destId="{0098FAB7-5B2B-4D5D-95C3-04948EEFCD2B}" srcOrd="0" destOrd="0" parTransId="{40E1A203-00B0-4D19-A967-1A6C967514F4}" sibTransId="{C3AE8A3D-19C1-4E41-9010-D1CC00F6E568}"/>
    <dgm:cxn modelId="{F78208DD-4045-46A5-BDD3-DDB788F1517C}" srcId="{494337FD-FDEF-4A36-B799-FCFA2BD5E13F}" destId="{79658A04-94B3-4C5D-B54A-0B46B06F0FEC}" srcOrd="0" destOrd="0" parTransId="{52F0A1B4-1812-486F-A6C0-3C6A929C016E}" sibTransId="{56918943-A763-431B-8CE4-6E1672231851}"/>
    <dgm:cxn modelId="{13C72114-D48C-40EA-B3FB-1593688D7FFE}" type="presParOf" srcId="{118DA869-79FD-4046-85D1-DC4AB4FF9B2B}" destId="{56403619-9478-4559-B34A-F800157C6A30}" srcOrd="0" destOrd="0" presId="urn:microsoft.com/office/officeart/2005/8/layout/vList2"/>
    <dgm:cxn modelId="{FFCB1462-DEBB-4B28-A797-EE73B4D6CEF7}" type="presParOf" srcId="{118DA869-79FD-4046-85D1-DC4AB4FF9B2B}" destId="{1D3ED339-AAA3-4912-B204-B0FC087AA1D5}" srcOrd="1" destOrd="0" presId="urn:microsoft.com/office/officeart/2005/8/layout/vList2"/>
    <dgm:cxn modelId="{B2B20CFD-3FFC-48E4-B0BE-13644851DC0D}" type="presParOf" srcId="{118DA869-79FD-4046-85D1-DC4AB4FF9B2B}" destId="{6295B873-2CDE-4FD8-BB26-3159ADDFE0DA}" srcOrd="2" destOrd="0" presId="urn:microsoft.com/office/officeart/2005/8/layout/vList2"/>
    <dgm:cxn modelId="{9E976497-E3B8-418F-B464-1BAD24622A08}" type="presParOf" srcId="{118DA869-79FD-4046-85D1-DC4AB4FF9B2B}" destId="{9CC7FBAB-319D-43A0-829C-DFA711012E67}" srcOrd="3" destOrd="0" presId="urn:microsoft.com/office/officeart/2005/8/layout/vList2"/>
    <dgm:cxn modelId="{46C75A27-074B-4BCC-B1E0-714332D79B0B}" type="presParOf" srcId="{118DA869-79FD-4046-85D1-DC4AB4FF9B2B}" destId="{2BA4F1EE-93A1-42F4-BAD3-B5857721FC89}" srcOrd="4" destOrd="0" presId="urn:microsoft.com/office/officeart/2005/8/layout/vList2"/>
    <dgm:cxn modelId="{D4DCE443-D3EC-4391-850D-6CB551AA1D7C}" type="presParOf" srcId="{118DA869-79FD-4046-85D1-DC4AB4FF9B2B}" destId="{7D0BF712-6855-4757-91D3-DC606DF5E6DC}" srcOrd="5" destOrd="0" presId="urn:microsoft.com/office/officeart/2005/8/layout/vList2"/>
    <dgm:cxn modelId="{2FBC07C4-5C0B-42E4-9052-AF2F1007BAF2}" type="presParOf" srcId="{118DA869-79FD-4046-85D1-DC4AB4FF9B2B}" destId="{6554EB38-CEFB-4E9F-935A-CDEE26033420}" srcOrd="6" destOrd="0" presId="urn:microsoft.com/office/officeart/2005/8/layout/vList2"/>
    <dgm:cxn modelId="{20C56F2D-9E40-47D6-8CA8-DAEF86B17D6E}" type="presParOf" srcId="{118DA869-79FD-4046-85D1-DC4AB4FF9B2B}" destId="{553CA82B-BBAD-4488-AF54-7109BAFEB3E8}" srcOrd="7" destOrd="0" presId="urn:microsoft.com/office/officeart/2005/8/layout/vList2"/>
    <dgm:cxn modelId="{08A5298B-FF80-417C-8989-779B6212E3ED}" type="presParOf" srcId="{118DA869-79FD-4046-85D1-DC4AB4FF9B2B}" destId="{6D55FC66-48D6-47B2-9403-37CF2C30556E}" srcOrd="8" destOrd="0" presId="urn:microsoft.com/office/officeart/2005/8/layout/vList2"/>
    <dgm:cxn modelId="{2729BADC-89AB-413F-B2A7-0B5B34158325}" type="presParOf" srcId="{118DA869-79FD-4046-85D1-DC4AB4FF9B2B}" destId="{CDBC3B71-101D-430C-8BC2-DC38B8522AC2}" srcOrd="9"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32332FC-C50D-45D5-8DF1-87765F385558}" type="doc">
      <dgm:prSet loTypeId="urn:microsoft.com/office/officeart/2005/8/layout/pyramid2" loCatId="pyramid" qsTypeId="urn:microsoft.com/office/officeart/2005/8/quickstyle/simple1" qsCatId="simple" csTypeId="urn:microsoft.com/office/officeart/2005/8/colors/accent1_2" csCatId="accent1"/>
      <dgm:spPr/>
      <dgm:t>
        <a:bodyPr/>
        <a:lstStyle/>
        <a:p>
          <a:endParaRPr lang="zh-CN" altLang="en-US"/>
        </a:p>
      </dgm:t>
    </dgm:pt>
    <dgm:pt modelId="{1D12C6CD-CAFE-422D-8F50-62BAB767C380}">
      <dgm:prSet custT="1"/>
      <dgm:spPr/>
      <dgm:t>
        <a:bodyPr/>
        <a:lstStyle/>
        <a:p>
          <a:pPr rtl="0"/>
          <a:r>
            <a:rPr lang="en-US" sz="1800" b="0" smtClean="0">
              <a:latin typeface="微软雅黑" panose="020B0503020204020204" pitchFamily="34" charset="-122"/>
              <a:ea typeface="微软雅黑" panose="020B0503020204020204" pitchFamily="34" charset="-122"/>
            </a:rPr>
            <a:t>1.</a:t>
          </a:r>
          <a:r>
            <a:rPr lang="zh-CN" sz="1800" b="0" smtClean="0">
              <a:latin typeface="微软雅黑" panose="020B0503020204020204" pitchFamily="34" charset="-122"/>
              <a:ea typeface="微软雅黑" panose="020B0503020204020204" pitchFamily="34" charset="-122"/>
            </a:rPr>
            <a:t>高度的政治觉悟和政策水平</a:t>
          </a:r>
          <a:endParaRPr lang="zh-CN" sz="1800" b="0">
            <a:latin typeface="微软雅黑" panose="020B0503020204020204" pitchFamily="34" charset="-122"/>
            <a:ea typeface="微软雅黑" panose="020B0503020204020204" pitchFamily="34" charset="-122"/>
          </a:endParaRPr>
        </a:p>
      </dgm:t>
    </dgm:pt>
    <dgm:pt modelId="{1DEAFAB9-36CB-4E4E-8317-97D7165EDEBA}" type="parTrans" cxnId="{11D12D68-A4B7-4DCD-8521-E28FC3EA5092}">
      <dgm:prSet/>
      <dgm:spPr/>
      <dgm:t>
        <a:bodyPr/>
        <a:lstStyle/>
        <a:p>
          <a:endParaRPr lang="zh-CN" altLang="en-US" sz="1400" b="0">
            <a:latin typeface="微软雅黑" panose="020B0503020204020204" pitchFamily="34" charset="-122"/>
            <a:ea typeface="微软雅黑" panose="020B0503020204020204" pitchFamily="34" charset="-122"/>
          </a:endParaRPr>
        </a:p>
      </dgm:t>
    </dgm:pt>
    <dgm:pt modelId="{5EB250DC-C836-4899-B2FA-7C7CB0B4B72B}" type="sibTrans" cxnId="{11D12D68-A4B7-4DCD-8521-E28FC3EA5092}">
      <dgm:prSet/>
      <dgm:spPr/>
      <dgm:t>
        <a:bodyPr/>
        <a:lstStyle/>
        <a:p>
          <a:endParaRPr lang="zh-CN" altLang="en-US" sz="1400" b="0">
            <a:latin typeface="微软雅黑" panose="020B0503020204020204" pitchFamily="34" charset="-122"/>
            <a:ea typeface="微软雅黑" panose="020B0503020204020204" pitchFamily="34" charset="-122"/>
          </a:endParaRPr>
        </a:p>
      </dgm:t>
    </dgm:pt>
    <dgm:pt modelId="{92B76334-C19B-4AEB-AF83-A9DC4200F831}">
      <dgm:prSet custT="1"/>
      <dgm:spPr/>
      <dgm:t>
        <a:bodyPr/>
        <a:lstStyle/>
        <a:p>
          <a:pPr rtl="0"/>
          <a:r>
            <a:rPr lang="en-US" sz="1800" b="0" dirty="0" smtClean="0">
              <a:latin typeface="微软雅黑" panose="020B0503020204020204" pitchFamily="34" charset="-122"/>
              <a:ea typeface="微软雅黑" panose="020B0503020204020204" pitchFamily="34" charset="-122"/>
            </a:rPr>
            <a:t>2.</a:t>
          </a:r>
          <a:r>
            <a:rPr lang="zh-CN" sz="1800" b="0" dirty="0" smtClean="0">
              <a:latin typeface="微软雅黑" panose="020B0503020204020204" pitchFamily="34" charset="-122"/>
              <a:ea typeface="微软雅黑" panose="020B0503020204020204" pitchFamily="34" charset="-122"/>
            </a:rPr>
            <a:t>敏锐的政治洞察力</a:t>
          </a:r>
          <a:endParaRPr lang="zh-CN" sz="1800" b="0" dirty="0">
            <a:latin typeface="微软雅黑" panose="020B0503020204020204" pitchFamily="34" charset="-122"/>
            <a:ea typeface="微软雅黑" panose="020B0503020204020204" pitchFamily="34" charset="-122"/>
          </a:endParaRPr>
        </a:p>
      </dgm:t>
    </dgm:pt>
    <dgm:pt modelId="{0BA47C5E-9E5E-4A02-BB96-079F03F02F46}" type="parTrans" cxnId="{7A3F7E19-6C5A-4972-A166-431884EEA88F}">
      <dgm:prSet/>
      <dgm:spPr/>
      <dgm:t>
        <a:bodyPr/>
        <a:lstStyle/>
        <a:p>
          <a:endParaRPr lang="zh-CN" altLang="en-US" sz="1400" b="0">
            <a:latin typeface="微软雅黑" panose="020B0503020204020204" pitchFamily="34" charset="-122"/>
            <a:ea typeface="微软雅黑" panose="020B0503020204020204" pitchFamily="34" charset="-122"/>
          </a:endParaRPr>
        </a:p>
      </dgm:t>
    </dgm:pt>
    <dgm:pt modelId="{1D33E426-720A-4F8D-BB53-9C3C52933933}" type="sibTrans" cxnId="{7A3F7E19-6C5A-4972-A166-431884EEA88F}">
      <dgm:prSet/>
      <dgm:spPr/>
      <dgm:t>
        <a:bodyPr/>
        <a:lstStyle/>
        <a:p>
          <a:endParaRPr lang="zh-CN" altLang="en-US" sz="1400" b="0">
            <a:latin typeface="微软雅黑" panose="020B0503020204020204" pitchFamily="34" charset="-122"/>
            <a:ea typeface="微软雅黑" panose="020B0503020204020204" pitchFamily="34" charset="-122"/>
          </a:endParaRPr>
        </a:p>
      </dgm:t>
    </dgm:pt>
    <dgm:pt modelId="{4C263A63-2314-4B33-98CD-8CAF510F47EA}">
      <dgm:prSet custT="1"/>
      <dgm:spPr/>
      <dgm:t>
        <a:bodyPr/>
        <a:lstStyle/>
        <a:p>
          <a:pPr rtl="0"/>
          <a:r>
            <a:rPr lang="en-US" sz="1800" b="0" smtClean="0">
              <a:latin typeface="微软雅黑" panose="020B0503020204020204" pitchFamily="34" charset="-122"/>
              <a:ea typeface="微软雅黑" panose="020B0503020204020204" pitchFamily="34" charset="-122"/>
            </a:rPr>
            <a:t>3.</a:t>
          </a:r>
          <a:r>
            <a:rPr lang="zh-CN" sz="1800" b="0" smtClean="0">
              <a:latin typeface="微软雅黑" panose="020B0503020204020204" pitchFamily="34" charset="-122"/>
              <a:ea typeface="微软雅黑" panose="020B0503020204020204" pitchFamily="34" charset="-122"/>
            </a:rPr>
            <a:t>强烈的爱国情怀和民族自豪感</a:t>
          </a:r>
          <a:endParaRPr lang="zh-CN" sz="1800" b="0">
            <a:latin typeface="微软雅黑" panose="020B0503020204020204" pitchFamily="34" charset="-122"/>
            <a:ea typeface="微软雅黑" panose="020B0503020204020204" pitchFamily="34" charset="-122"/>
          </a:endParaRPr>
        </a:p>
      </dgm:t>
    </dgm:pt>
    <dgm:pt modelId="{B48F92AD-2008-4BE8-9676-6160D9E2E23C}" type="parTrans" cxnId="{F7E5BE18-C8A1-4DDA-8578-2F38DF9FB0F4}">
      <dgm:prSet/>
      <dgm:spPr/>
      <dgm:t>
        <a:bodyPr/>
        <a:lstStyle/>
        <a:p>
          <a:endParaRPr lang="zh-CN" altLang="en-US" sz="1400" b="0">
            <a:latin typeface="微软雅黑" panose="020B0503020204020204" pitchFamily="34" charset="-122"/>
            <a:ea typeface="微软雅黑" panose="020B0503020204020204" pitchFamily="34" charset="-122"/>
          </a:endParaRPr>
        </a:p>
      </dgm:t>
    </dgm:pt>
    <dgm:pt modelId="{8844CD6A-709B-49E6-A324-13EBB793F824}" type="sibTrans" cxnId="{F7E5BE18-C8A1-4DDA-8578-2F38DF9FB0F4}">
      <dgm:prSet/>
      <dgm:spPr/>
      <dgm:t>
        <a:bodyPr/>
        <a:lstStyle/>
        <a:p>
          <a:endParaRPr lang="zh-CN" altLang="en-US" sz="1400" b="0">
            <a:latin typeface="微软雅黑" panose="020B0503020204020204" pitchFamily="34" charset="-122"/>
            <a:ea typeface="微软雅黑" panose="020B0503020204020204" pitchFamily="34" charset="-122"/>
          </a:endParaRPr>
        </a:p>
      </dgm:t>
    </dgm:pt>
    <dgm:pt modelId="{F8D8E07E-81EE-45BD-8FA4-5B3D92D4CFF4}" type="pres">
      <dgm:prSet presAssocID="{E32332FC-C50D-45D5-8DF1-87765F385558}" presName="compositeShape" presStyleCnt="0">
        <dgm:presLayoutVars>
          <dgm:dir/>
          <dgm:resizeHandles/>
        </dgm:presLayoutVars>
      </dgm:prSet>
      <dgm:spPr/>
      <dgm:t>
        <a:bodyPr/>
        <a:lstStyle/>
        <a:p>
          <a:endParaRPr lang="zh-CN" altLang="en-US"/>
        </a:p>
      </dgm:t>
    </dgm:pt>
    <dgm:pt modelId="{AB82A469-F3C3-4046-B506-4F87A1D4E272}" type="pres">
      <dgm:prSet presAssocID="{E32332FC-C50D-45D5-8DF1-87765F385558}" presName="pyramid" presStyleLbl="node1" presStyleIdx="0" presStyleCnt="1"/>
      <dgm:spPr/>
    </dgm:pt>
    <dgm:pt modelId="{6CD9894A-588B-4C51-8631-B9A486ECC263}" type="pres">
      <dgm:prSet presAssocID="{E32332FC-C50D-45D5-8DF1-87765F385558}" presName="theList" presStyleCnt="0"/>
      <dgm:spPr/>
    </dgm:pt>
    <dgm:pt modelId="{05878ED1-4FCD-4D44-8F63-195578709C71}" type="pres">
      <dgm:prSet presAssocID="{1D12C6CD-CAFE-422D-8F50-62BAB767C380}" presName="aNode" presStyleLbl="fgAcc1" presStyleIdx="0" presStyleCnt="3">
        <dgm:presLayoutVars>
          <dgm:bulletEnabled val="1"/>
        </dgm:presLayoutVars>
      </dgm:prSet>
      <dgm:spPr/>
      <dgm:t>
        <a:bodyPr/>
        <a:lstStyle/>
        <a:p>
          <a:endParaRPr lang="zh-CN" altLang="en-US"/>
        </a:p>
      </dgm:t>
    </dgm:pt>
    <dgm:pt modelId="{CDE2DA62-D038-4705-B4CF-362456F87B6B}" type="pres">
      <dgm:prSet presAssocID="{1D12C6CD-CAFE-422D-8F50-62BAB767C380}" presName="aSpace" presStyleCnt="0"/>
      <dgm:spPr/>
    </dgm:pt>
    <dgm:pt modelId="{D62F331B-373F-45C6-B470-FA888FDDB844}" type="pres">
      <dgm:prSet presAssocID="{92B76334-C19B-4AEB-AF83-A9DC4200F831}" presName="aNode" presStyleLbl="fgAcc1" presStyleIdx="1" presStyleCnt="3">
        <dgm:presLayoutVars>
          <dgm:bulletEnabled val="1"/>
        </dgm:presLayoutVars>
      </dgm:prSet>
      <dgm:spPr/>
      <dgm:t>
        <a:bodyPr/>
        <a:lstStyle/>
        <a:p>
          <a:endParaRPr lang="zh-CN" altLang="en-US"/>
        </a:p>
      </dgm:t>
    </dgm:pt>
    <dgm:pt modelId="{F41F9939-7E5A-4D10-B633-FA62DBD303EC}" type="pres">
      <dgm:prSet presAssocID="{92B76334-C19B-4AEB-AF83-A9DC4200F831}" presName="aSpace" presStyleCnt="0"/>
      <dgm:spPr/>
    </dgm:pt>
    <dgm:pt modelId="{5F0D66A0-2B0B-4C88-86BC-7DB9B94D0BDC}" type="pres">
      <dgm:prSet presAssocID="{4C263A63-2314-4B33-98CD-8CAF510F47EA}" presName="aNode" presStyleLbl="fgAcc1" presStyleIdx="2" presStyleCnt="3">
        <dgm:presLayoutVars>
          <dgm:bulletEnabled val="1"/>
        </dgm:presLayoutVars>
      </dgm:prSet>
      <dgm:spPr/>
      <dgm:t>
        <a:bodyPr/>
        <a:lstStyle/>
        <a:p>
          <a:endParaRPr lang="zh-CN" altLang="en-US"/>
        </a:p>
      </dgm:t>
    </dgm:pt>
    <dgm:pt modelId="{4A5BB692-9BBD-42A1-AC53-DBDFCB05193B}" type="pres">
      <dgm:prSet presAssocID="{4C263A63-2314-4B33-98CD-8CAF510F47EA}" presName="aSpace" presStyleCnt="0"/>
      <dgm:spPr/>
    </dgm:pt>
  </dgm:ptLst>
  <dgm:cxnLst>
    <dgm:cxn modelId="{04BBBF58-8784-42EF-ACF8-55D090A20FC3}" type="presOf" srcId="{E32332FC-C50D-45D5-8DF1-87765F385558}" destId="{F8D8E07E-81EE-45BD-8FA4-5B3D92D4CFF4}" srcOrd="0" destOrd="0" presId="urn:microsoft.com/office/officeart/2005/8/layout/pyramid2"/>
    <dgm:cxn modelId="{6ED24043-F8CC-4A85-9D08-A298CE818DA9}" type="presOf" srcId="{1D12C6CD-CAFE-422D-8F50-62BAB767C380}" destId="{05878ED1-4FCD-4D44-8F63-195578709C71}" srcOrd="0" destOrd="0" presId="urn:microsoft.com/office/officeart/2005/8/layout/pyramid2"/>
    <dgm:cxn modelId="{7A3F7E19-6C5A-4972-A166-431884EEA88F}" srcId="{E32332FC-C50D-45D5-8DF1-87765F385558}" destId="{92B76334-C19B-4AEB-AF83-A9DC4200F831}" srcOrd="1" destOrd="0" parTransId="{0BA47C5E-9E5E-4A02-BB96-079F03F02F46}" sibTransId="{1D33E426-720A-4F8D-BB53-9C3C52933933}"/>
    <dgm:cxn modelId="{11D12D68-A4B7-4DCD-8521-E28FC3EA5092}" srcId="{E32332FC-C50D-45D5-8DF1-87765F385558}" destId="{1D12C6CD-CAFE-422D-8F50-62BAB767C380}" srcOrd="0" destOrd="0" parTransId="{1DEAFAB9-36CB-4E4E-8317-97D7165EDEBA}" sibTransId="{5EB250DC-C836-4899-B2FA-7C7CB0B4B72B}"/>
    <dgm:cxn modelId="{923E849D-9BF1-4F25-A4DB-17B29642DDCB}" type="presOf" srcId="{92B76334-C19B-4AEB-AF83-A9DC4200F831}" destId="{D62F331B-373F-45C6-B470-FA888FDDB844}" srcOrd="0" destOrd="0" presId="urn:microsoft.com/office/officeart/2005/8/layout/pyramid2"/>
    <dgm:cxn modelId="{F7E5BE18-C8A1-4DDA-8578-2F38DF9FB0F4}" srcId="{E32332FC-C50D-45D5-8DF1-87765F385558}" destId="{4C263A63-2314-4B33-98CD-8CAF510F47EA}" srcOrd="2" destOrd="0" parTransId="{B48F92AD-2008-4BE8-9676-6160D9E2E23C}" sibTransId="{8844CD6A-709B-49E6-A324-13EBB793F824}"/>
    <dgm:cxn modelId="{5822DD39-C277-4809-9D0B-6166AFAEE225}" type="presOf" srcId="{4C263A63-2314-4B33-98CD-8CAF510F47EA}" destId="{5F0D66A0-2B0B-4C88-86BC-7DB9B94D0BDC}" srcOrd="0" destOrd="0" presId="urn:microsoft.com/office/officeart/2005/8/layout/pyramid2"/>
    <dgm:cxn modelId="{8FBD0341-5CCC-4493-8F34-468898AD61F4}" type="presParOf" srcId="{F8D8E07E-81EE-45BD-8FA4-5B3D92D4CFF4}" destId="{AB82A469-F3C3-4046-B506-4F87A1D4E272}" srcOrd="0" destOrd="0" presId="urn:microsoft.com/office/officeart/2005/8/layout/pyramid2"/>
    <dgm:cxn modelId="{B08BD44A-4A04-43DE-935C-4A2AB96D2FE3}" type="presParOf" srcId="{F8D8E07E-81EE-45BD-8FA4-5B3D92D4CFF4}" destId="{6CD9894A-588B-4C51-8631-B9A486ECC263}" srcOrd="1" destOrd="0" presId="urn:microsoft.com/office/officeart/2005/8/layout/pyramid2"/>
    <dgm:cxn modelId="{C52B42D7-5337-43BE-9BD3-28C0FBFD2CAC}" type="presParOf" srcId="{6CD9894A-588B-4C51-8631-B9A486ECC263}" destId="{05878ED1-4FCD-4D44-8F63-195578709C71}" srcOrd="0" destOrd="0" presId="urn:microsoft.com/office/officeart/2005/8/layout/pyramid2"/>
    <dgm:cxn modelId="{3213388A-9AC1-4230-9189-4C0B4F3425D0}" type="presParOf" srcId="{6CD9894A-588B-4C51-8631-B9A486ECC263}" destId="{CDE2DA62-D038-4705-B4CF-362456F87B6B}" srcOrd="1" destOrd="0" presId="urn:microsoft.com/office/officeart/2005/8/layout/pyramid2"/>
    <dgm:cxn modelId="{62DA5885-3C2E-43D1-8990-84FF5FCC15C3}" type="presParOf" srcId="{6CD9894A-588B-4C51-8631-B9A486ECC263}" destId="{D62F331B-373F-45C6-B470-FA888FDDB844}" srcOrd="2" destOrd="0" presId="urn:microsoft.com/office/officeart/2005/8/layout/pyramid2"/>
    <dgm:cxn modelId="{40F1A964-F81E-4AA4-BB6C-8DA465CF9A96}" type="presParOf" srcId="{6CD9894A-588B-4C51-8631-B9A486ECC263}" destId="{F41F9939-7E5A-4D10-B633-FA62DBD303EC}" srcOrd="3" destOrd="0" presId="urn:microsoft.com/office/officeart/2005/8/layout/pyramid2"/>
    <dgm:cxn modelId="{828E4552-7C03-48D7-834F-0A906223BAD0}" type="presParOf" srcId="{6CD9894A-588B-4C51-8631-B9A486ECC263}" destId="{5F0D66A0-2B0B-4C88-86BC-7DB9B94D0BDC}" srcOrd="4" destOrd="0" presId="urn:microsoft.com/office/officeart/2005/8/layout/pyramid2"/>
    <dgm:cxn modelId="{EC97C5F5-4B89-47D9-B4A7-22A31FE943AA}" type="presParOf" srcId="{6CD9894A-588B-4C51-8631-B9A486ECC263}" destId="{4A5BB692-9BBD-42A1-AC53-DBDFCB05193B}" srcOrd="5" destOrd="0" presId="urn:microsoft.com/office/officeart/2005/8/layout/pyramid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AD327A2-2394-4A1C-8790-79B8628B01FB}" type="doc">
      <dgm:prSet loTypeId="urn:microsoft.com/office/officeart/2005/8/layout/list1" loCatId="list" qsTypeId="urn:microsoft.com/office/officeart/2005/8/quickstyle/simple1" qsCatId="simple" csTypeId="urn:microsoft.com/office/officeart/2005/8/colors/accent1_2" csCatId="accent1"/>
      <dgm:spPr/>
      <dgm:t>
        <a:bodyPr/>
        <a:lstStyle/>
        <a:p>
          <a:endParaRPr lang="zh-CN" altLang="en-US"/>
        </a:p>
      </dgm:t>
    </dgm:pt>
    <dgm:pt modelId="{EB582C9F-1F0D-4F25-A6AD-955ECEB7B814}">
      <dgm:prSet custT="1"/>
      <dgm:spPr/>
      <dgm:t>
        <a:bodyPr/>
        <a:lstStyle/>
        <a:p>
          <a:pPr rtl="0"/>
          <a:r>
            <a:rPr lang="en-US" sz="2000" b="1" smtClean="0">
              <a:latin typeface="微软雅黑" panose="020B0503020204020204" pitchFamily="34" charset="-122"/>
              <a:ea typeface="微软雅黑" panose="020B0503020204020204" pitchFamily="34" charset="-122"/>
            </a:rPr>
            <a:t>1.</a:t>
          </a:r>
          <a:r>
            <a:rPr lang="zh-CN" sz="2000" b="1" smtClean="0">
              <a:latin typeface="微软雅黑" panose="020B0503020204020204" pitchFamily="34" charset="-122"/>
              <a:ea typeface="微软雅黑" panose="020B0503020204020204" pitchFamily="34" charset="-122"/>
            </a:rPr>
            <a:t>诚信原则</a:t>
          </a:r>
          <a:endParaRPr lang="zh-CN" sz="2000">
            <a:latin typeface="微软雅黑" panose="020B0503020204020204" pitchFamily="34" charset="-122"/>
            <a:ea typeface="微软雅黑" panose="020B0503020204020204" pitchFamily="34" charset="-122"/>
          </a:endParaRPr>
        </a:p>
      </dgm:t>
    </dgm:pt>
    <dgm:pt modelId="{9FAE8C30-25CB-464C-8F4E-E2D268782D9F}" type="parTrans" cxnId="{96EE5B65-4517-4951-ADB0-0C39272AA74F}">
      <dgm:prSet/>
      <dgm:spPr/>
      <dgm:t>
        <a:bodyPr/>
        <a:lstStyle/>
        <a:p>
          <a:endParaRPr lang="zh-CN" altLang="en-US" sz="2000">
            <a:latin typeface="微软雅黑" panose="020B0503020204020204" pitchFamily="34" charset="-122"/>
            <a:ea typeface="微软雅黑" panose="020B0503020204020204" pitchFamily="34" charset="-122"/>
          </a:endParaRPr>
        </a:p>
      </dgm:t>
    </dgm:pt>
    <dgm:pt modelId="{995DE521-17E0-42F7-B3D0-71A19D5D2062}" type="sibTrans" cxnId="{96EE5B65-4517-4951-ADB0-0C39272AA74F}">
      <dgm:prSet/>
      <dgm:spPr/>
      <dgm:t>
        <a:bodyPr/>
        <a:lstStyle/>
        <a:p>
          <a:endParaRPr lang="zh-CN" altLang="en-US" sz="2000">
            <a:latin typeface="微软雅黑" panose="020B0503020204020204" pitchFamily="34" charset="-122"/>
            <a:ea typeface="微软雅黑" panose="020B0503020204020204" pitchFamily="34" charset="-122"/>
          </a:endParaRPr>
        </a:p>
      </dgm:t>
    </dgm:pt>
    <dgm:pt modelId="{BF8F29C5-1A2D-4239-B8C0-81CF6D8D3D5A}">
      <dgm:prSet custT="1"/>
      <dgm:spPr/>
      <dgm:t>
        <a:bodyPr/>
        <a:lstStyle/>
        <a:p>
          <a:pPr rtl="0"/>
          <a:r>
            <a:rPr lang="en-US" sz="2000" b="1" smtClean="0">
              <a:latin typeface="微软雅黑" panose="020B0503020204020204" pitchFamily="34" charset="-122"/>
              <a:ea typeface="微软雅黑" panose="020B0503020204020204" pitchFamily="34" charset="-122"/>
            </a:rPr>
            <a:t>2.</a:t>
          </a:r>
          <a:r>
            <a:rPr lang="zh-CN" sz="2000" b="1" smtClean="0">
              <a:latin typeface="微软雅黑" panose="020B0503020204020204" pitchFamily="34" charset="-122"/>
              <a:ea typeface="微软雅黑" panose="020B0503020204020204" pitchFamily="34" charset="-122"/>
            </a:rPr>
            <a:t>公平竞争</a:t>
          </a:r>
          <a:endParaRPr lang="zh-CN" sz="2000">
            <a:latin typeface="微软雅黑" panose="020B0503020204020204" pitchFamily="34" charset="-122"/>
            <a:ea typeface="微软雅黑" panose="020B0503020204020204" pitchFamily="34" charset="-122"/>
          </a:endParaRPr>
        </a:p>
      </dgm:t>
    </dgm:pt>
    <dgm:pt modelId="{817C0056-1EFE-4B08-A1E0-E53E61D00790}" type="parTrans" cxnId="{2511586D-FBE9-48C0-8F90-92FE248C2A3B}">
      <dgm:prSet/>
      <dgm:spPr/>
      <dgm:t>
        <a:bodyPr/>
        <a:lstStyle/>
        <a:p>
          <a:endParaRPr lang="zh-CN" altLang="en-US" sz="2000">
            <a:latin typeface="微软雅黑" panose="020B0503020204020204" pitchFamily="34" charset="-122"/>
            <a:ea typeface="微软雅黑" panose="020B0503020204020204" pitchFamily="34" charset="-122"/>
          </a:endParaRPr>
        </a:p>
      </dgm:t>
    </dgm:pt>
    <dgm:pt modelId="{9C82FA6F-63B0-4639-BD7A-47DB8EB39C4F}" type="sibTrans" cxnId="{2511586D-FBE9-48C0-8F90-92FE248C2A3B}">
      <dgm:prSet/>
      <dgm:spPr/>
      <dgm:t>
        <a:bodyPr/>
        <a:lstStyle/>
        <a:p>
          <a:endParaRPr lang="zh-CN" altLang="en-US" sz="2000">
            <a:latin typeface="微软雅黑" panose="020B0503020204020204" pitchFamily="34" charset="-122"/>
            <a:ea typeface="微软雅黑" panose="020B0503020204020204" pitchFamily="34" charset="-122"/>
          </a:endParaRPr>
        </a:p>
      </dgm:t>
    </dgm:pt>
    <dgm:pt modelId="{D635AAB0-CFCC-4267-9C71-90BCF4E24D4F}">
      <dgm:prSet custT="1"/>
      <dgm:spPr/>
      <dgm:t>
        <a:bodyPr/>
        <a:lstStyle/>
        <a:p>
          <a:pPr rtl="0"/>
          <a:r>
            <a:rPr lang="en-US" sz="2000" b="1" smtClean="0">
              <a:latin typeface="微软雅黑" panose="020B0503020204020204" pitchFamily="34" charset="-122"/>
              <a:ea typeface="微软雅黑" panose="020B0503020204020204" pitchFamily="34" charset="-122"/>
            </a:rPr>
            <a:t>3.</a:t>
          </a:r>
          <a:r>
            <a:rPr lang="zh-CN" sz="2000" b="1" smtClean="0">
              <a:latin typeface="微软雅黑" panose="020B0503020204020204" pitchFamily="34" charset="-122"/>
              <a:ea typeface="微软雅黑" panose="020B0503020204020204" pitchFamily="34" charset="-122"/>
            </a:rPr>
            <a:t>保密义务</a:t>
          </a:r>
          <a:endParaRPr lang="zh-CN" sz="2000">
            <a:latin typeface="微软雅黑" panose="020B0503020204020204" pitchFamily="34" charset="-122"/>
            <a:ea typeface="微软雅黑" panose="020B0503020204020204" pitchFamily="34" charset="-122"/>
          </a:endParaRPr>
        </a:p>
      </dgm:t>
    </dgm:pt>
    <dgm:pt modelId="{D32FFC40-6E74-47B4-99C1-DD4E7BFFC1AB}" type="parTrans" cxnId="{EA393979-82F3-4D00-94F7-879218714E4B}">
      <dgm:prSet/>
      <dgm:spPr/>
      <dgm:t>
        <a:bodyPr/>
        <a:lstStyle/>
        <a:p>
          <a:endParaRPr lang="zh-CN" altLang="en-US" sz="2000">
            <a:latin typeface="微软雅黑" panose="020B0503020204020204" pitchFamily="34" charset="-122"/>
            <a:ea typeface="微软雅黑" panose="020B0503020204020204" pitchFamily="34" charset="-122"/>
          </a:endParaRPr>
        </a:p>
      </dgm:t>
    </dgm:pt>
    <dgm:pt modelId="{48B16D5B-B73D-4AA1-A94F-614ECD62F72B}" type="sibTrans" cxnId="{EA393979-82F3-4D00-94F7-879218714E4B}">
      <dgm:prSet/>
      <dgm:spPr/>
      <dgm:t>
        <a:bodyPr/>
        <a:lstStyle/>
        <a:p>
          <a:endParaRPr lang="zh-CN" altLang="en-US" sz="2000">
            <a:latin typeface="微软雅黑" panose="020B0503020204020204" pitchFamily="34" charset="-122"/>
            <a:ea typeface="微软雅黑" panose="020B0503020204020204" pitchFamily="34" charset="-122"/>
          </a:endParaRPr>
        </a:p>
      </dgm:t>
    </dgm:pt>
    <dgm:pt modelId="{68A1B136-923C-4415-9BE7-8E75B1F40A8A}">
      <dgm:prSet custT="1"/>
      <dgm:spPr/>
      <dgm:t>
        <a:bodyPr/>
        <a:lstStyle/>
        <a:p>
          <a:pPr rtl="0"/>
          <a:r>
            <a:rPr lang="en-US" sz="2000" b="1" smtClean="0">
              <a:latin typeface="微软雅黑" panose="020B0503020204020204" pitchFamily="34" charset="-122"/>
              <a:ea typeface="微软雅黑" panose="020B0503020204020204" pitchFamily="34" charset="-122"/>
            </a:rPr>
            <a:t>4.</a:t>
          </a:r>
          <a:r>
            <a:rPr lang="zh-CN" sz="2000" b="1" smtClean="0">
              <a:latin typeface="微软雅黑" panose="020B0503020204020204" pitchFamily="34" charset="-122"/>
              <a:ea typeface="微软雅黑" panose="020B0503020204020204" pitchFamily="34" charset="-122"/>
            </a:rPr>
            <a:t>尊重与合作</a:t>
          </a:r>
          <a:endParaRPr lang="zh-CN" sz="2000">
            <a:latin typeface="微软雅黑" panose="020B0503020204020204" pitchFamily="34" charset="-122"/>
            <a:ea typeface="微软雅黑" panose="020B0503020204020204" pitchFamily="34" charset="-122"/>
          </a:endParaRPr>
        </a:p>
      </dgm:t>
    </dgm:pt>
    <dgm:pt modelId="{BEF74BA9-A8A8-4ED5-83C7-CB7096048CF1}" type="parTrans" cxnId="{B16B54F6-69D5-43DB-B3C7-E7D6C8DA02B6}">
      <dgm:prSet/>
      <dgm:spPr/>
      <dgm:t>
        <a:bodyPr/>
        <a:lstStyle/>
        <a:p>
          <a:endParaRPr lang="zh-CN" altLang="en-US" sz="2000">
            <a:latin typeface="微软雅黑" panose="020B0503020204020204" pitchFamily="34" charset="-122"/>
            <a:ea typeface="微软雅黑" panose="020B0503020204020204" pitchFamily="34" charset="-122"/>
          </a:endParaRPr>
        </a:p>
      </dgm:t>
    </dgm:pt>
    <dgm:pt modelId="{DE55AB49-22DD-490B-9835-A7F52632B8AE}" type="sibTrans" cxnId="{B16B54F6-69D5-43DB-B3C7-E7D6C8DA02B6}">
      <dgm:prSet/>
      <dgm:spPr/>
      <dgm:t>
        <a:bodyPr/>
        <a:lstStyle/>
        <a:p>
          <a:endParaRPr lang="zh-CN" altLang="en-US" sz="2000">
            <a:latin typeface="微软雅黑" panose="020B0503020204020204" pitchFamily="34" charset="-122"/>
            <a:ea typeface="微软雅黑" panose="020B0503020204020204" pitchFamily="34" charset="-122"/>
          </a:endParaRPr>
        </a:p>
      </dgm:t>
    </dgm:pt>
    <dgm:pt modelId="{D65797D6-93B5-4EE4-AA98-B8EDFC77AC4C}">
      <dgm:prSet custT="1"/>
      <dgm:spPr/>
      <dgm:t>
        <a:bodyPr/>
        <a:lstStyle/>
        <a:p>
          <a:pPr rtl="0"/>
          <a:r>
            <a:rPr lang="en-US" sz="2000" b="1" smtClean="0">
              <a:latin typeface="微软雅黑" panose="020B0503020204020204" pitchFamily="34" charset="-122"/>
              <a:ea typeface="微软雅黑" panose="020B0503020204020204" pitchFamily="34" charset="-122"/>
            </a:rPr>
            <a:t>5.</a:t>
          </a:r>
          <a:r>
            <a:rPr lang="zh-CN" sz="2000" b="1" smtClean="0">
              <a:latin typeface="微软雅黑" panose="020B0503020204020204" pitchFamily="34" charset="-122"/>
              <a:ea typeface="微软雅黑" panose="020B0503020204020204" pitchFamily="34" charset="-122"/>
            </a:rPr>
            <a:t>社会责任</a:t>
          </a:r>
          <a:endParaRPr lang="zh-CN" sz="2000">
            <a:latin typeface="微软雅黑" panose="020B0503020204020204" pitchFamily="34" charset="-122"/>
            <a:ea typeface="微软雅黑" panose="020B0503020204020204" pitchFamily="34" charset="-122"/>
          </a:endParaRPr>
        </a:p>
      </dgm:t>
    </dgm:pt>
    <dgm:pt modelId="{2378F6B5-FC19-49A4-9891-6DCA140145FE}" type="parTrans" cxnId="{DC32D3E2-9BD6-4D3D-B452-24C6548BDEF0}">
      <dgm:prSet/>
      <dgm:spPr/>
      <dgm:t>
        <a:bodyPr/>
        <a:lstStyle/>
        <a:p>
          <a:endParaRPr lang="zh-CN" altLang="en-US" sz="2000">
            <a:latin typeface="微软雅黑" panose="020B0503020204020204" pitchFamily="34" charset="-122"/>
            <a:ea typeface="微软雅黑" panose="020B0503020204020204" pitchFamily="34" charset="-122"/>
          </a:endParaRPr>
        </a:p>
      </dgm:t>
    </dgm:pt>
    <dgm:pt modelId="{3C6CA452-ED74-4B66-AC27-7412A1A38AC3}" type="sibTrans" cxnId="{DC32D3E2-9BD6-4D3D-B452-24C6548BDEF0}">
      <dgm:prSet/>
      <dgm:spPr/>
      <dgm:t>
        <a:bodyPr/>
        <a:lstStyle/>
        <a:p>
          <a:endParaRPr lang="zh-CN" altLang="en-US" sz="2000">
            <a:latin typeface="微软雅黑" panose="020B0503020204020204" pitchFamily="34" charset="-122"/>
            <a:ea typeface="微软雅黑" panose="020B0503020204020204" pitchFamily="34" charset="-122"/>
          </a:endParaRPr>
        </a:p>
      </dgm:t>
    </dgm:pt>
    <dgm:pt modelId="{EF35C175-092A-4D39-8746-ECF4DA185CB5}" type="pres">
      <dgm:prSet presAssocID="{EAD327A2-2394-4A1C-8790-79B8628B01FB}" presName="linear" presStyleCnt="0">
        <dgm:presLayoutVars>
          <dgm:dir/>
          <dgm:animLvl val="lvl"/>
          <dgm:resizeHandles val="exact"/>
        </dgm:presLayoutVars>
      </dgm:prSet>
      <dgm:spPr/>
      <dgm:t>
        <a:bodyPr/>
        <a:lstStyle/>
        <a:p>
          <a:endParaRPr lang="zh-CN" altLang="en-US"/>
        </a:p>
      </dgm:t>
    </dgm:pt>
    <dgm:pt modelId="{D78FC00F-7E07-45BB-AFFF-DE7B8D70C251}" type="pres">
      <dgm:prSet presAssocID="{EB582C9F-1F0D-4F25-A6AD-955ECEB7B814}" presName="parentLin" presStyleCnt="0"/>
      <dgm:spPr/>
    </dgm:pt>
    <dgm:pt modelId="{8661862D-A385-4DAA-A6B0-61E30F8244F2}" type="pres">
      <dgm:prSet presAssocID="{EB582C9F-1F0D-4F25-A6AD-955ECEB7B814}" presName="parentLeftMargin" presStyleLbl="node1" presStyleIdx="0" presStyleCnt="5"/>
      <dgm:spPr/>
      <dgm:t>
        <a:bodyPr/>
        <a:lstStyle/>
        <a:p>
          <a:endParaRPr lang="zh-CN" altLang="en-US"/>
        </a:p>
      </dgm:t>
    </dgm:pt>
    <dgm:pt modelId="{3AE47BEB-6A59-4FCC-9753-19CC36F5BCC9}" type="pres">
      <dgm:prSet presAssocID="{EB582C9F-1F0D-4F25-A6AD-955ECEB7B814}" presName="parentText" presStyleLbl="node1" presStyleIdx="0" presStyleCnt="5">
        <dgm:presLayoutVars>
          <dgm:chMax val="0"/>
          <dgm:bulletEnabled val="1"/>
        </dgm:presLayoutVars>
      </dgm:prSet>
      <dgm:spPr/>
      <dgm:t>
        <a:bodyPr/>
        <a:lstStyle/>
        <a:p>
          <a:endParaRPr lang="zh-CN" altLang="en-US"/>
        </a:p>
      </dgm:t>
    </dgm:pt>
    <dgm:pt modelId="{F2F11250-BB2E-40D1-8C2B-1D7FF9E22876}" type="pres">
      <dgm:prSet presAssocID="{EB582C9F-1F0D-4F25-A6AD-955ECEB7B814}" presName="negativeSpace" presStyleCnt="0"/>
      <dgm:spPr/>
    </dgm:pt>
    <dgm:pt modelId="{900900A1-7544-4CAF-AB88-A3A11B5867CB}" type="pres">
      <dgm:prSet presAssocID="{EB582C9F-1F0D-4F25-A6AD-955ECEB7B814}" presName="childText" presStyleLbl="conFgAcc1" presStyleIdx="0" presStyleCnt="5">
        <dgm:presLayoutVars>
          <dgm:bulletEnabled val="1"/>
        </dgm:presLayoutVars>
      </dgm:prSet>
      <dgm:spPr/>
    </dgm:pt>
    <dgm:pt modelId="{AEA145F5-C2D6-49FE-835E-8746DFE3399F}" type="pres">
      <dgm:prSet presAssocID="{995DE521-17E0-42F7-B3D0-71A19D5D2062}" presName="spaceBetweenRectangles" presStyleCnt="0"/>
      <dgm:spPr/>
    </dgm:pt>
    <dgm:pt modelId="{778B51E6-B186-4DE5-B3D8-4CC025056D1F}" type="pres">
      <dgm:prSet presAssocID="{BF8F29C5-1A2D-4239-B8C0-81CF6D8D3D5A}" presName="parentLin" presStyleCnt="0"/>
      <dgm:spPr/>
    </dgm:pt>
    <dgm:pt modelId="{C00207CD-2D68-472A-816C-18E813AA6C09}" type="pres">
      <dgm:prSet presAssocID="{BF8F29C5-1A2D-4239-B8C0-81CF6D8D3D5A}" presName="parentLeftMargin" presStyleLbl="node1" presStyleIdx="0" presStyleCnt="5"/>
      <dgm:spPr/>
      <dgm:t>
        <a:bodyPr/>
        <a:lstStyle/>
        <a:p>
          <a:endParaRPr lang="zh-CN" altLang="en-US"/>
        </a:p>
      </dgm:t>
    </dgm:pt>
    <dgm:pt modelId="{AAAAC8B2-386D-4614-9CD9-0D81CD44EA45}" type="pres">
      <dgm:prSet presAssocID="{BF8F29C5-1A2D-4239-B8C0-81CF6D8D3D5A}" presName="parentText" presStyleLbl="node1" presStyleIdx="1" presStyleCnt="5">
        <dgm:presLayoutVars>
          <dgm:chMax val="0"/>
          <dgm:bulletEnabled val="1"/>
        </dgm:presLayoutVars>
      </dgm:prSet>
      <dgm:spPr/>
      <dgm:t>
        <a:bodyPr/>
        <a:lstStyle/>
        <a:p>
          <a:endParaRPr lang="zh-CN" altLang="en-US"/>
        </a:p>
      </dgm:t>
    </dgm:pt>
    <dgm:pt modelId="{377B75CD-1E34-4E88-BD9E-28AB47D2510D}" type="pres">
      <dgm:prSet presAssocID="{BF8F29C5-1A2D-4239-B8C0-81CF6D8D3D5A}" presName="negativeSpace" presStyleCnt="0"/>
      <dgm:spPr/>
    </dgm:pt>
    <dgm:pt modelId="{0432331A-E0FE-4F17-86B2-0599ACA5DBAF}" type="pres">
      <dgm:prSet presAssocID="{BF8F29C5-1A2D-4239-B8C0-81CF6D8D3D5A}" presName="childText" presStyleLbl="conFgAcc1" presStyleIdx="1" presStyleCnt="5">
        <dgm:presLayoutVars>
          <dgm:bulletEnabled val="1"/>
        </dgm:presLayoutVars>
      </dgm:prSet>
      <dgm:spPr/>
    </dgm:pt>
    <dgm:pt modelId="{8C7AC976-FDD4-43F3-8DA0-A6778B2E40CD}" type="pres">
      <dgm:prSet presAssocID="{9C82FA6F-63B0-4639-BD7A-47DB8EB39C4F}" presName="spaceBetweenRectangles" presStyleCnt="0"/>
      <dgm:spPr/>
    </dgm:pt>
    <dgm:pt modelId="{85B8FA9E-147D-4BAB-8AD7-1830BC134512}" type="pres">
      <dgm:prSet presAssocID="{D635AAB0-CFCC-4267-9C71-90BCF4E24D4F}" presName="parentLin" presStyleCnt="0"/>
      <dgm:spPr/>
    </dgm:pt>
    <dgm:pt modelId="{1E6D79AC-862E-498F-92D2-1711B0DE54ED}" type="pres">
      <dgm:prSet presAssocID="{D635AAB0-CFCC-4267-9C71-90BCF4E24D4F}" presName="parentLeftMargin" presStyleLbl="node1" presStyleIdx="1" presStyleCnt="5"/>
      <dgm:spPr/>
      <dgm:t>
        <a:bodyPr/>
        <a:lstStyle/>
        <a:p>
          <a:endParaRPr lang="zh-CN" altLang="en-US"/>
        </a:p>
      </dgm:t>
    </dgm:pt>
    <dgm:pt modelId="{9BF2F4CD-7E0A-49B0-BE34-CE70030D2E27}" type="pres">
      <dgm:prSet presAssocID="{D635AAB0-CFCC-4267-9C71-90BCF4E24D4F}" presName="parentText" presStyleLbl="node1" presStyleIdx="2" presStyleCnt="5">
        <dgm:presLayoutVars>
          <dgm:chMax val="0"/>
          <dgm:bulletEnabled val="1"/>
        </dgm:presLayoutVars>
      </dgm:prSet>
      <dgm:spPr/>
      <dgm:t>
        <a:bodyPr/>
        <a:lstStyle/>
        <a:p>
          <a:endParaRPr lang="zh-CN" altLang="en-US"/>
        </a:p>
      </dgm:t>
    </dgm:pt>
    <dgm:pt modelId="{9A81508A-0E1E-45ED-839A-37E8D22ADE27}" type="pres">
      <dgm:prSet presAssocID="{D635AAB0-CFCC-4267-9C71-90BCF4E24D4F}" presName="negativeSpace" presStyleCnt="0"/>
      <dgm:spPr/>
    </dgm:pt>
    <dgm:pt modelId="{4EC5854E-C259-48BE-80B8-B605EEFD210A}" type="pres">
      <dgm:prSet presAssocID="{D635AAB0-CFCC-4267-9C71-90BCF4E24D4F}" presName="childText" presStyleLbl="conFgAcc1" presStyleIdx="2" presStyleCnt="5">
        <dgm:presLayoutVars>
          <dgm:bulletEnabled val="1"/>
        </dgm:presLayoutVars>
      </dgm:prSet>
      <dgm:spPr/>
    </dgm:pt>
    <dgm:pt modelId="{FE63AA94-A6CA-412F-89E9-2FC7C4599719}" type="pres">
      <dgm:prSet presAssocID="{48B16D5B-B73D-4AA1-A94F-614ECD62F72B}" presName="spaceBetweenRectangles" presStyleCnt="0"/>
      <dgm:spPr/>
    </dgm:pt>
    <dgm:pt modelId="{F88D3E18-06DE-47C3-95EC-11DA0D00CE04}" type="pres">
      <dgm:prSet presAssocID="{68A1B136-923C-4415-9BE7-8E75B1F40A8A}" presName="parentLin" presStyleCnt="0"/>
      <dgm:spPr/>
    </dgm:pt>
    <dgm:pt modelId="{98F27F69-79C4-49F2-AA78-3B27B0E65F76}" type="pres">
      <dgm:prSet presAssocID="{68A1B136-923C-4415-9BE7-8E75B1F40A8A}" presName="parentLeftMargin" presStyleLbl="node1" presStyleIdx="2" presStyleCnt="5"/>
      <dgm:spPr/>
      <dgm:t>
        <a:bodyPr/>
        <a:lstStyle/>
        <a:p>
          <a:endParaRPr lang="zh-CN" altLang="en-US"/>
        </a:p>
      </dgm:t>
    </dgm:pt>
    <dgm:pt modelId="{2B3E53A3-C726-40DE-87A9-C18EC02BC434}" type="pres">
      <dgm:prSet presAssocID="{68A1B136-923C-4415-9BE7-8E75B1F40A8A}" presName="parentText" presStyleLbl="node1" presStyleIdx="3" presStyleCnt="5">
        <dgm:presLayoutVars>
          <dgm:chMax val="0"/>
          <dgm:bulletEnabled val="1"/>
        </dgm:presLayoutVars>
      </dgm:prSet>
      <dgm:spPr/>
      <dgm:t>
        <a:bodyPr/>
        <a:lstStyle/>
        <a:p>
          <a:endParaRPr lang="zh-CN" altLang="en-US"/>
        </a:p>
      </dgm:t>
    </dgm:pt>
    <dgm:pt modelId="{68728973-3825-475A-A17E-4A3D392531B3}" type="pres">
      <dgm:prSet presAssocID="{68A1B136-923C-4415-9BE7-8E75B1F40A8A}" presName="negativeSpace" presStyleCnt="0"/>
      <dgm:spPr/>
    </dgm:pt>
    <dgm:pt modelId="{4832E5F3-AFE2-44B2-B881-A2F2ED2B9718}" type="pres">
      <dgm:prSet presAssocID="{68A1B136-923C-4415-9BE7-8E75B1F40A8A}" presName="childText" presStyleLbl="conFgAcc1" presStyleIdx="3" presStyleCnt="5">
        <dgm:presLayoutVars>
          <dgm:bulletEnabled val="1"/>
        </dgm:presLayoutVars>
      </dgm:prSet>
      <dgm:spPr/>
    </dgm:pt>
    <dgm:pt modelId="{C3C051FF-EE54-4E19-BDF3-9BB1DA7F3162}" type="pres">
      <dgm:prSet presAssocID="{DE55AB49-22DD-490B-9835-A7F52632B8AE}" presName="spaceBetweenRectangles" presStyleCnt="0"/>
      <dgm:spPr/>
    </dgm:pt>
    <dgm:pt modelId="{038AD0B6-1AD6-4B6D-A556-E2B5948DCE85}" type="pres">
      <dgm:prSet presAssocID="{D65797D6-93B5-4EE4-AA98-B8EDFC77AC4C}" presName="parentLin" presStyleCnt="0"/>
      <dgm:spPr/>
    </dgm:pt>
    <dgm:pt modelId="{76C90558-D471-4D7C-87EA-59C2E0DD618C}" type="pres">
      <dgm:prSet presAssocID="{D65797D6-93B5-4EE4-AA98-B8EDFC77AC4C}" presName="parentLeftMargin" presStyleLbl="node1" presStyleIdx="3" presStyleCnt="5"/>
      <dgm:spPr/>
      <dgm:t>
        <a:bodyPr/>
        <a:lstStyle/>
        <a:p>
          <a:endParaRPr lang="zh-CN" altLang="en-US"/>
        </a:p>
      </dgm:t>
    </dgm:pt>
    <dgm:pt modelId="{7249AFC0-52C0-414F-95EB-607AC90079DC}" type="pres">
      <dgm:prSet presAssocID="{D65797D6-93B5-4EE4-AA98-B8EDFC77AC4C}" presName="parentText" presStyleLbl="node1" presStyleIdx="4" presStyleCnt="5">
        <dgm:presLayoutVars>
          <dgm:chMax val="0"/>
          <dgm:bulletEnabled val="1"/>
        </dgm:presLayoutVars>
      </dgm:prSet>
      <dgm:spPr/>
      <dgm:t>
        <a:bodyPr/>
        <a:lstStyle/>
        <a:p>
          <a:endParaRPr lang="zh-CN" altLang="en-US"/>
        </a:p>
      </dgm:t>
    </dgm:pt>
    <dgm:pt modelId="{3D440F3C-9639-4C69-A5C6-DAC38F9D8954}" type="pres">
      <dgm:prSet presAssocID="{D65797D6-93B5-4EE4-AA98-B8EDFC77AC4C}" presName="negativeSpace" presStyleCnt="0"/>
      <dgm:spPr/>
    </dgm:pt>
    <dgm:pt modelId="{B4152CD2-6AC7-4168-8BFB-0CE9A5B33CF4}" type="pres">
      <dgm:prSet presAssocID="{D65797D6-93B5-4EE4-AA98-B8EDFC77AC4C}" presName="childText" presStyleLbl="conFgAcc1" presStyleIdx="4" presStyleCnt="5">
        <dgm:presLayoutVars>
          <dgm:bulletEnabled val="1"/>
        </dgm:presLayoutVars>
      </dgm:prSet>
      <dgm:spPr/>
    </dgm:pt>
  </dgm:ptLst>
  <dgm:cxnLst>
    <dgm:cxn modelId="{CF50E7CA-F0E1-46F3-A12E-D0AFD036FD94}" type="presOf" srcId="{68A1B136-923C-4415-9BE7-8E75B1F40A8A}" destId="{2B3E53A3-C726-40DE-87A9-C18EC02BC434}" srcOrd="1" destOrd="0" presId="urn:microsoft.com/office/officeart/2005/8/layout/list1"/>
    <dgm:cxn modelId="{DC32D3E2-9BD6-4D3D-B452-24C6548BDEF0}" srcId="{EAD327A2-2394-4A1C-8790-79B8628B01FB}" destId="{D65797D6-93B5-4EE4-AA98-B8EDFC77AC4C}" srcOrd="4" destOrd="0" parTransId="{2378F6B5-FC19-49A4-9891-6DCA140145FE}" sibTransId="{3C6CA452-ED74-4B66-AC27-7412A1A38AC3}"/>
    <dgm:cxn modelId="{6076BB4A-68A7-4FBE-B6BC-58B491A05EA1}" type="presOf" srcId="{EAD327A2-2394-4A1C-8790-79B8628B01FB}" destId="{EF35C175-092A-4D39-8746-ECF4DA185CB5}" srcOrd="0" destOrd="0" presId="urn:microsoft.com/office/officeart/2005/8/layout/list1"/>
    <dgm:cxn modelId="{96EE5B65-4517-4951-ADB0-0C39272AA74F}" srcId="{EAD327A2-2394-4A1C-8790-79B8628B01FB}" destId="{EB582C9F-1F0D-4F25-A6AD-955ECEB7B814}" srcOrd="0" destOrd="0" parTransId="{9FAE8C30-25CB-464C-8F4E-E2D268782D9F}" sibTransId="{995DE521-17E0-42F7-B3D0-71A19D5D2062}"/>
    <dgm:cxn modelId="{9EAEA11B-790C-4644-BB94-CE8F19D4257C}" type="presOf" srcId="{D635AAB0-CFCC-4267-9C71-90BCF4E24D4F}" destId="{1E6D79AC-862E-498F-92D2-1711B0DE54ED}" srcOrd="0" destOrd="0" presId="urn:microsoft.com/office/officeart/2005/8/layout/list1"/>
    <dgm:cxn modelId="{EA393979-82F3-4D00-94F7-879218714E4B}" srcId="{EAD327A2-2394-4A1C-8790-79B8628B01FB}" destId="{D635AAB0-CFCC-4267-9C71-90BCF4E24D4F}" srcOrd="2" destOrd="0" parTransId="{D32FFC40-6E74-47B4-99C1-DD4E7BFFC1AB}" sibTransId="{48B16D5B-B73D-4AA1-A94F-614ECD62F72B}"/>
    <dgm:cxn modelId="{160CEDBC-89B2-4DA7-BF04-245D45123F3A}" type="presOf" srcId="{EB582C9F-1F0D-4F25-A6AD-955ECEB7B814}" destId="{3AE47BEB-6A59-4FCC-9753-19CC36F5BCC9}" srcOrd="1" destOrd="0" presId="urn:microsoft.com/office/officeart/2005/8/layout/list1"/>
    <dgm:cxn modelId="{BC0797CD-2271-4212-93FA-0641CC671131}" type="presOf" srcId="{D635AAB0-CFCC-4267-9C71-90BCF4E24D4F}" destId="{9BF2F4CD-7E0A-49B0-BE34-CE70030D2E27}" srcOrd="1" destOrd="0" presId="urn:microsoft.com/office/officeart/2005/8/layout/list1"/>
    <dgm:cxn modelId="{2511586D-FBE9-48C0-8F90-92FE248C2A3B}" srcId="{EAD327A2-2394-4A1C-8790-79B8628B01FB}" destId="{BF8F29C5-1A2D-4239-B8C0-81CF6D8D3D5A}" srcOrd="1" destOrd="0" parTransId="{817C0056-1EFE-4B08-A1E0-E53E61D00790}" sibTransId="{9C82FA6F-63B0-4639-BD7A-47DB8EB39C4F}"/>
    <dgm:cxn modelId="{8C5D7886-9FC7-4285-9C1E-C0BA16E06FB5}" type="presOf" srcId="{D65797D6-93B5-4EE4-AA98-B8EDFC77AC4C}" destId="{7249AFC0-52C0-414F-95EB-607AC90079DC}" srcOrd="1" destOrd="0" presId="urn:microsoft.com/office/officeart/2005/8/layout/list1"/>
    <dgm:cxn modelId="{D32BF04A-1798-4BDB-95A4-81B50F1B16A9}" type="presOf" srcId="{68A1B136-923C-4415-9BE7-8E75B1F40A8A}" destId="{98F27F69-79C4-49F2-AA78-3B27B0E65F76}" srcOrd="0" destOrd="0" presId="urn:microsoft.com/office/officeart/2005/8/layout/list1"/>
    <dgm:cxn modelId="{10B90B30-0A6A-437B-912D-E2EB4C96660D}" type="presOf" srcId="{BF8F29C5-1A2D-4239-B8C0-81CF6D8D3D5A}" destId="{AAAAC8B2-386D-4614-9CD9-0D81CD44EA45}" srcOrd="1" destOrd="0" presId="urn:microsoft.com/office/officeart/2005/8/layout/list1"/>
    <dgm:cxn modelId="{D5CA353E-CC0D-47AD-9F1D-8ACF827B21BB}" type="presOf" srcId="{D65797D6-93B5-4EE4-AA98-B8EDFC77AC4C}" destId="{76C90558-D471-4D7C-87EA-59C2E0DD618C}" srcOrd="0" destOrd="0" presId="urn:microsoft.com/office/officeart/2005/8/layout/list1"/>
    <dgm:cxn modelId="{B16B54F6-69D5-43DB-B3C7-E7D6C8DA02B6}" srcId="{EAD327A2-2394-4A1C-8790-79B8628B01FB}" destId="{68A1B136-923C-4415-9BE7-8E75B1F40A8A}" srcOrd="3" destOrd="0" parTransId="{BEF74BA9-A8A8-4ED5-83C7-CB7096048CF1}" sibTransId="{DE55AB49-22DD-490B-9835-A7F52632B8AE}"/>
    <dgm:cxn modelId="{8BF354E8-47A4-4D44-95FD-0DA86B8E4F8F}" type="presOf" srcId="{EB582C9F-1F0D-4F25-A6AD-955ECEB7B814}" destId="{8661862D-A385-4DAA-A6B0-61E30F8244F2}" srcOrd="0" destOrd="0" presId="urn:microsoft.com/office/officeart/2005/8/layout/list1"/>
    <dgm:cxn modelId="{DC581BB8-4B27-4395-B0F2-D3A1B5AA5D2C}" type="presOf" srcId="{BF8F29C5-1A2D-4239-B8C0-81CF6D8D3D5A}" destId="{C00207CD-2D68-472A-816C-18E813AA6C09}" srcOrd="0" destOrd="0" presId="urn:microsoft.com/office/officeart/2005/8/layout/list1"/>
    <dgm:cxn modelId="{45FEEA77-2EDE-4DF6-A41C-BA81BDBF908B}" type="presParOf" srcId="{EF35C175-092A-4D39-8746-ECF4DA185CB5}" destId="{D78FC00F-7E07-45BB-AFFF-DE7B8D70C251}" srcOrd="0" destOrd="0" presId="urn:microsoft.com/office/officeart/2005/8/layout/list1"/>
    <dgm:cxn modelId="{D7BD1589-3939-45E5-A30B-3B8FFCBAEC0F}" type="presParOf" srcId="{D78FC00F-7E07-45BB-AFFF-DE7B8D70C251}" destId="{8661862D-A385-4DAA-A6B0-61E30F8244F2}" srcOrd="0" destOrd="0" presId="urn:microsoft.com/office/officeart/2005/8/layout/list1"/>
    <dgm:cxn modelId="{4BBA367C-079D-4214-9842-6B336D297B9D}" type="presParOf" srcId="{D78FC00F-7E07-45BB-AFFF-DE7B8D70C251}" destId="{3AE47BEB-6A59-4FCC-9753-19CC36F5BCC9}" srcOrd="1" destOrd="0" presId="urn:microsoft.com/office/officeart/2005/8/layout/list1"/>
    <dgm:cxn modelId="{4C1CAED2-5829-4F9C-9341-3A55DE86836D}" type="presParOf" srcId="{EF35C175-092A-4D39-8746-ECF4DA185CB5}" destId="{F2F11250-BB2E-40D1-8C2B-1D7FF9E22876}" srcOrd="1" destOrd="0" presId="urn:microsoft.com/office/officeart/2005/8/layout/list1"/>
    <dgm:cxn modelId="{1EE98223-9AF2-44CC-8EA7-A6A68362C564}" type="presParOf" srcId="{EF35C175-092A-4D39-8746-ECF4DA185CB5}" destId="{900900A1-7544-4CAF-AB88-A3A11B5867CB}" srcOrd="2" destOrd="0" presId="urn:microsoft.com/office/officeart/2005/8/layout/list1"/>
    <dgm:cxn modelId="{380BA953-C6C4-4ED1-87BB-167D4875A865}" type="presParOf" srcId="{EF35C175-092A-4D39-8746-ECF4DA185CB5}" destId="{AEA145F5-C2D6-49FE-835E-8746DFE3399F}" srcOrd="3" destOrd="0" presId="urn:microsoft.com/office/officeart/2005/8/layout/list1"/>
    <dgm:cxn modelId="{1D19AB37-6209-45F4-B0AE-3FDD61F6E04C}" type="presParOf" srcId="{EF35C175-092A-4D39-8746-ECF4DA185CB5}" destId="{778B51E6-B186-4DE5-B3D8-4CC025056D1F}" srcOrd="4" destOrd="0" presId="urn:microsoft.com/office/officeart/2005/8/layout/list1"/>
    <dgm:cxn modelId="{4604A786-F1F5-4DEA-A5EF-FBAA4B02A43E}" type="presParOf" srcId="{778B51E6-B186-4DE5-B3D8-4CC025056D1F}" destId="{C00207CD-2D68-472A-816C-18E813AA6C09}" srcOrd="0" destOrd="0" presId="urn:microsoft.com/office/officeart/2005/8/layout/list1"/>
    <dgm:cxn modelId="{0ECD0499-3A80-4F71-9ED1-F37A5649AF40}" type="presParOf" srcId="{778B51E6-B186-4DE5-B3D8-4CC025056D1F}" destId="{AAAAC8B2-386D-4614-9CD9-0D81CD44EA45}" srcOrd="1" destOrd="0" presId="urn:microsoft.com/office/officeart/2005/8/layout/list1"/>
    <dgm:cxn modelId="{30C5B6BB-F1B9-4869-BCFC-9A3CB7121E0D}" type="presParOf" srcId="{EF35C175-092A-4D39-8746-ECF4DA185CB5}" destId="{377B75CD-1E34-4E88-BD9E-28AB47D2510D}" srcOrd="5" destOrd="0" presId="urn:microsoft.com/office/officeart/2005/8/layout/list1"/>
    <dgm:cxn modelId="{765AD5DB-B664-4B77-83F2-C2D6C26405D4}" type="presParOf" srcId="{EF35C175-092A-4D39-8746-ECF4DA185CB5}" destId="{0432331A-E0FE-4F17-86B2-0599ACA5DBAF}" srcOrd="6" destOrd="0" presId="urn:microsoft.com/office/officeart/2005/8/layout/list1"/>
    <dgm:cxn modelId="{920998A6-0B3C-429F-835A-F805FDE775DB}" type="presParOf" srcId="{EF35C175-092A-4D39-8746-ECF4DA185CB5}" destId="{8C7AC976-FDD4-43F3-8DA0-A6778B2E40CD}" srcOrd="7" destOrd="0" presId="urn:microsoft.com/office/officeart/2005/8/layout/list1"/>
    <dgm:cxn modelId="{6A496960-9456-465B-9CFF-6F36AB31F4C7}" type="presParOf" srcId="{EF35C175-092A-4D39-8746-ECF4DA185CB5}" destId="{85B8FA9E-147D-4BAB-8AD7-1830BC134512}" srcOrd="8" destOrd="0" presId="urn:microsoft.com/office/officeart/2005/8/layout/list1"/>
    <dgm:cxn modelId="{448D8089-3EE1-47C0-9704-0EA211AAEE18}" type="presParOf" srcId="{85B8FA9E-147D-4BAB-8AD7-1830BC134512}" destId="{1E6D79AC-862E-498F-92D2-1711B0DE54ED}" srcOrd="0" destOrd="0" presId="urn:microsoft.com/office/officeart/2005/8/layout/list1"/>
    <dgm:cxn modelId="{74B21726-B618-4535-967A-B134652E6D0B}" type="presParOf" srcId="{85B8FA9E-147D-4BAB-8AD7-1830BC134512}" destId="{9BF2F4CD-7E0A-49B0-BE34-CE70030D2E27}" srcOrd="1" destOrd="0" presId="urn:microsoft.com/office/officeart/2005/8/layout/list1"/>
    <dgm:cxn modelId="{2A6C2D5F-2FC1-4DB8-A54B-59A6E16F5CB9}" type="presParOf" srcId="{EF35C175-092A-4D39-8746-ECF4DA185CB5}" destId="{9A81508A-0E1E-45ED-839A-37E8D22ADE27}" srcOrd="9" destOrd="0" presId="urn:microsoft.com/office/officeart/2005/8/layout/list1"/>
    <dgm:cxn modelId="{B47DFECC-0B84-4C6E-A369-A6E40A36D8B0}" type="presParOf" srcId="{EF35C175-092A-4D39-8746-ECF4DA185CB5}" destId="{4EC5854E-C259-48BE-80B8-B605EEFD210A}" srcOrd="10" destOrd="0" presId="urn:microsoft.com/office/officeart/2005/8/layout/list1"/>
    <dgm:cxn modelId="{C3500199-DCC7-42C8-88D0-85049A157CAE}" type="presParOf" srcId="{EF35C175-092A-4D39-8746-ECF4DA185CB5}" destId="{FE63AA94-A6CA-412F-89E9-2FC7C4599719}" srcOrd="11" destOrd="0" presId="urn:microsoft.com/office/officeart/2005/8/layout/list1"/>
    <dgm:cxn modelId="{B9D381AE-738E-400D-8693-0B70BE395246}" type="presParOf" srcId="{EF35C175-092A-4D39-8746-ECF4DA185CB5}" destId="{F88D3E18-06DE-47C3-95EC-11DA0D00CE04}" srcOrd="12" destOrd="0" presId="urn:microsoft.com/office/officeart/2005/8/layout/list1"/>
    <dgm:cxn modelId="{5A5B35A5-A9E0-4AC5-926C-3A1591A7ED06}" type="presParOf" srcId="{F88D3E18-06DE-47C3-95EC-11DA0D00CE04}" destId="{98F27F69-79C4-49F2-AA78-3B27B0E65F76}" srcOrd="0" destOrd="0" presId="urn:microsoft.com/office/officeart/2005/8/layout/list1"/>
    <dgm:cxn modelId="{E05E4742-E564-45D4-9D08-6CAD928863B2}" type="presParOf" srcId="{F88D3E18-06DE-47C3-95EC-11DA0D00CE04}" destId="{2B3E53A3-C726-40DE-87A9-C18EC02BC434}" srcOrd="1" destOrd="0" presId="urn:microsoft.com/office/officeart/2005/8/layout/list1"/>
    <dgm:cxn modelId="{9C68F122-1EDF-4B58-A4C2-21FEEBAAB770}" type="presParOf" srcId="{EF35C175-092A-4D39-8746-ECF4DA185CB5}" destId="{68728973-3825-475A-A17E-4A3D392531B3}" srcOrd="13" destOrd="0" presId="urn:microsoft.com/office/officeart/2005/8/layout/list1"/>
    <dgm:cxn modelId="{1C92B4A8-5767-4513-9B8E-1F3FF1DDD7BA}" type="presParOf" srcId="{EF35C175-092A-4D39-8746-ECF4DA185CB5}" destId="{4832E5F3-AFE2-44B2-B881-A2F2ED2B9718}" srcOrd="14" destOrd="0" presId="urn:microsoft.com/office/officeart/2005/8/layout/list1"/>
    <dgm:cxn modelId="{B62D45E5-D992-4B29-8072-0FCEEFD8EAE3}" type="presParOf" srcId="{EF35C175-092A-4D39-8746-ECF4DA185CB5}" destId="{C3C051FF-EE54-4E19-BDF3-9BB1DA7F3162}" srcOrd="15" destOrd="0" presId="urn:microsoft.com/office/officeart/2005/8/layout/list1"/>
    <dgm:cxn modelId="{F328A915-ECCC-43DB-A02A-B495065D5047}" type="presParOf" srcId="{EF35C175-092A-4D39-8746-ECF4DA185CB5}" destId="{038AD0B6-1AD6-4B6D-A556-E2B5948DCE85}" srcOrd="16" destOrd="0" presId="urn:microsoft.com/office/officeart/2005/8/layout/list1"/>
    <dgm:cxn modelId="{78FC6EA3-34A4-4736-B362-3703DB8052D0}" type="presParOf" srcId="{038AD0B6-1AD6-4B6D-A556-E2B5948DCE85}" destId="{76C90558-D471-4D7C-87EA-59C2E0DD618C}" srcOrd="0" destOrd="0" presId="urn:microsoft.com/office/officeart/2005/8/layout/list1"/>
    <dgm:cxn modelId="{65044649-7D17-47D0-B552-1A790668A909}" type="presParOf" srcId="{038AD0B6-1AD6-4B6D-A556-E2B5948DCE85}" destId="{7249AFC0-52C0-414F-95EB-607AC90079DC}" srcOrd="1" destOrd="0" presId="urn:microsoft.com/office/officeart/2005/8/layout/list1"/>
    <dgm:cxn modelId="{45BDA6B4-3883-4D31-A7C1-30E26B08EF73}" type="presParOf" srcId="{EF35C175-092A-4D39-8746-ECF4DA185CB5}" destId="{3D440F3C-9639-4C69-A5C6-DAC38F9D8954}" srcOrd="17" destOrd="0" presId="urn:microsoft.com/office/officeart/2005/8/layout/list1"/>
    <dgm:cxn modelId="{CADC8B3A-6E1D-41C7-87EE-D38B01C309B7}" type="presParOf" srcId="{EF35C175-092A-4D39-8746-ECF4DA185CB5}" destId="{B4152CD2-6AC7-4168-8BFB-0CE9A5B33CF4}" srcOrd="18"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13D716BA-79DA-4EB4-BE9C-91A1C024E958}" type="doc">
      <dgm:prSet loTypeId="urn:microsoft.com/office/officeart/2005/8/layout/hierarchy2" loCatId="hierarchy" qsTypeId="urn:microsoft.com/office/officeart/2005/8/quickstyle/simple4" qsCatId="simple" csTypeId="urn:microsoft.com/office/officeart/2005/8/colors/accent1_2" csCatId="accent1" phldr="1"/>
      <dgm:spPr/>
      <dgm:t>
        <a:bodyPr/>
        <a:lstStyle/>
        <a:p>
          <a:endParaRPr lang="zh-CN" altLang="en-US"/>
        </a:p>
      </dgm:t>
    </dgm:pt>
    <dgm:pt modelId="{9DA1E03A-323D-4A36-A7CD-EA183A6903ED}">
      <dgm:prSet custT="1"/>
      <dgm:spPr/>
      <dgm:t>
        <a:bodyPr/>
        <a:lstStyle/>
        <a:p>
          <a:pPr rtl="0"/>
          <a:r>
            <a:rPr lang="zh-CN" altLang="en-US" sz="1200" b="1" dirty="0" smtClean="0">
              <a:latin typeface="微软雅黑" panose="020B0503020204020204" pitchFamily="34" charset="-122"/>
              <a:ea typeface="微软雅黑" panose="020B0503020204020204" pitchFamily="34" charset="-122"/>
            </a:rPr>
            <a:t>复合型的知识结构</a:t>
          </a:r>
          <a:endParaRPr lang="zh-CN" altLang="en-US" sz="1200" b="1" dirty="0">
            <a:latin typeface="微软雅黑" panose="020B0503020204020204" pitchFamily="34" charset="-122"/>
            <a:ea typeface="微软雅黑" panose="020B0503020204020204" pitchFamily="34" charset="-122"/>
          </a:endParaRPr>
        </a:p>
      </dgm:t>
    </dgm:pt>
    <dgm:pt modelId="{96B9B3E9-80E6-481B-AB3E-7CCE7E9F887A}" type="parTrans" cxnId="{44658B68-208E-4DFE-BCAE-508C2BC7FFB2}">
      <dgm:prSet/>
      <dgm:spPr/>
      <dgm:t>
        <a:bodyPr/>
        <a:lstStyle/>
        <a:p>
          <a:endParaRPr lang="zh-CN" altLang="en-US" sz="1200" b="1">
            <a:latin typeface="微软雅黑" panose="020B0503020204020204" pitchFamily="34" charset="-122"/>
            <a:ea typeface="微软雅黑" panose="020B0503020204020204" pitchFamily="34" charset="-122"/>
          </a:endParaRPr>
        </a:p>
      </dgm:t>
    </dgm:pt>
    <dgm:pt modelId="{24818BD4-82EE-4350-ABD4-DCD40632A57E}" type="sibTrans" cxnId="{44658B68-208E-4DFE-BCAE-508C2BC7FFB2}">
      <dgm:prSet/>
      <dgm:spPr/>
      <dgm:t>
        <a:bodyPr/>
        <a:lstStyle/>
        <a:p>
          <a:endParaRPr lang="zh-CN" altLang="en-US" sz="1200" b="1">
            <a:latin typeface="微软雅黑" panose="020B0503020204020204" pitchFamily="34" charset="-122"/>
            <a:ea typeface="微软雅黑" panose="020B0503020204020204" pitchFamily="34" charset="-122"/>
          </a:endParaRPr>
        </a:p>
      </dgm:t>
    </dgm:pt>
    <dgm:pt modelId="{B3A62A40-D0F9-441F-8667-4EB2B26EE539}">
      <dgm:prSet custT="1"/>
      <dgm:spPr/>
      <dgm:t>
        <a:bodyPr/>
        <a:lstStyle/>
        <a:p>
          <a:pPr rtl="0"/>
          <a:r>
            <a:rPr lang="zh-CN" altLang="en-US" sz="1200" b="1" dirty="0" smtClean="0">
              <a:latin typeface="微软雅黑" panose="020B0503020204020204" pitchFamily="34" charset="-122"/>
              <a:ea typeface="微软雅黑" panose="020B0503020204020204" pitchFamily="34" charset="-122"/>
            </a:rPr>
            <a:t>较高的能力素养</a:t>
          </a:r>
          <a:endParaRPr lang="zh-CN" altLang="en-US" sz="1200" b="1" dirty="0">
            <a:latin typeface="微软雅黑" panose="020B0503020204020204" pitchFamily="34" charset="-122"/>
            <a:ea typeface="微软雅黑" panose="020B0503020204020204" pitchFamily="34" charset="-122"/>
          </a:endParaRPr>
        </a:p>
      </dgm:t>
    </dgm:pt>
    <dgm:pt modelId="{6FFEFCF8-998A-4DFC-A19D-862F258584C0}" type="parTrans" cxnId="{E3112556-F217-48B5-AF3D-490AC6FB9298}">
      <dgm:prSet/>
      <dgm:spPr/>
      <dgm:t>
        <a:bodyPr/>
        <a:lstStyle/>
        <a:p>
          <a:endParaRPr lang="zh-CN" altLang="en-US" sz="1200" b="1">
            <a:latin typeface="微软雅黑" panose="020B0503020204020204" pitchFamily="34" charset="-122"/>
            <a:ea typeface="微软雅黑" panose="020B0503020204020204" pitchFamily="34" charset="-122"/>
          </a:endParaRPr>
        </a:p>
      </dgm:t>
    </dgm:pt>
    <dgm:pt modelId="{CD437033-754C-43FB-9B29-2E159412D6B2}" type="sibTrans" cxnId="{E3112556-F217-48B5-AF3D-490AC6FB9298}">
      <dgm:prSet/>
      <dgm:spPr/>
      <dgm:t>
        <a:bodyPr/>
        <a:lstStyle/>
        <a:p>
          <a:endParaRPr lang="zh-CN" altLang="en-US" sz="1200" b="1">
            <a:latin typeface="微软雅黑" panose="020B0503020204020204" pitchFamily="34" charset="-122"/>
            <a:ea typeface="微软雅黑" panose="020B0503020204020204" pitchFamily="34" charset="-122"/>
          </a:endParaRPr>
        </a:p>
      </dgm:t>
    </dgm:pt>
    <dgm:pt modelId="{FA5986D6-F027-48FC-8428-3C7FF02A3CA9}">
      <dgm:prSet custT="1"/>
      <dgm:spPr/>
      <dgm:t>
        <a:bodyPr/>
        <a:lstStyle/>
        <a:p>
          <a:pPr rtl="0"/>
          <a:r>
            <a:rPr lang="zh-CN" sz="1200" b="1" dirty="0" smtClean="0">
              <a:latin typeface="微软雅黑" panose="020B0503020204020204" pitchFamily="34" charset="-122"/>
              <a:ea typeface="微软雅黑" panose="020B0503020204020204" pitchFamily="34" charset="-122"/>
            </a:rPr>
            <a:t>（</a:t>
          </a:r>
          <a:r>
            <a:rPr lang="en-US" sz="1200" b="1" dirty="0" smtClean="0">
              <a:latin typeface="微软雅黑" panose="020B0503020204020204" pitchFamily="34" charset="-122"/>
              <a:ea typeface="微软雅黑" panose="020B0503020204020204" pitchFamily="34" charset="-122"/>
            </a:rPr>
            <a:t>1</a:t>
          </a:r>
          <a:r>
            <a:rPr lang="zh-CN" sz="1200" b="1" dirty="0" smtClean="0">
              <a:latin typeface="微软雅黑" panose="020B0503020204020204" pitchFamily="34" charset="-122"/>
              <a:ea typeface="微软雅黑" panose="020B0503020204020204" pitchFamily="34" charset="-122"/>
            </a:rPr>
            <a:t>）沟通表达能力</a:t>
          </a:r>
          <a:endParaRPr lang="zh-CN" sz="1200" b="1" dirty="0">
            <a:latin typeface="微软雅黑" panose="020B0503020204020204" pitchFamily="34" charset="-122"/>
            <a:ea typeface="微软雅黑" panose="020B0503020204020204" pitchFamily="34" charset="-122"/>
          </a:endParaRPr>
        </a:p>
      </dgm:t>
    </dgm:pt>
    <dgm:pt modelId="{745A3AB6-B99C-485F-8256-032DB8981B08}" type="parTrans" cxnId="{A5B81AC1-6953-4BF6-B263-41BFF3566292}">
      <dgm:prSet custT="1"/>
      <dgm:spPr/>
      <dgm:t>
        <a:bodyPr/>
        <a:lstStyle/>
        <a:p>
          <a:endParaRPr lang="zh-CN" altLang="en-US" sz="1200" b="1">
            <a:latin typeface="微软雅黑" panose="020B0503020204020204" pitchFamily="34" charset="-122"/>
            <a:ea typeface="微软雅黑" panose="020B0503020204020204" pitchFamily="34" charset="-122"/>
          </a:endParaRPr>
        </a:p>
      </dgm:t>
    </dgm:pt>
    <dgm:pt modelId="{73E912FD-C560-4ED3-98EB-ABE6B0A9FE43}" type="sibTrans" cxnId="{A5B81AC1-6953-4BF6-B263-41BFF3566292}">
      <dgm:prSet/>
      <dgm:spPr/>
      <dgm:t>
        <a:bodyPr/>
        <a:lstStyle/>
        <a:p>
          <a:endParaRPr lang="zh-CN" altLang="en-US" sz="1200" b="1">
            <a:latin typeface="微软雅黑" panose="020B0503020204020204" pitchFamily="34" charset="-122"/>
            <a:ea typeface="微软雅黑" panose="020B0503020204020204" pitchFamily="34" charset="-122"/>
          </a:endParaRPr>
        </a:p>
      </dgm:t>
    </dgm:pt>
    <dgm:pt modelId="{190D44A6-F9F4-4AB2-ACDD-9C5A17C0B786}">
      <dgm:prSet custT="1"/>
      <dgm:spPr/>
      <dgm:t>
        <a:bodyPr/>
        <a:lstStyle/>
        <a:p>
          <a:pPr rtl="0"/>
          <a:r>
            <a:rPr lang="zh-CN" sz="1200" b="1" dirty="0" smtClean="0">
              <a:latin typeface="微软雅黑" panose="020B0503020204020204" pitchFamily="34" charset="-122"/>
              <a:ea typeface="微软雅黑" panose="020B0503020204020204" pitchFamily="34" charset="-122"/>
            </a:rPr>
            <a:t>（</a:t>
          </a:r>
          <a:r>
            <a:rPr lang="en-US" sz="1200" b="1" dirty="0" smtClean="0">
              <a:latin typeface="微软雅黑" panose="020B0503020204020204" pitchFamily="34" charset="-122"/>
              <a:ea typeface="微软雅黑" panose="020B0503020204020204" pitchFamily="34" charset="-122"/>
            </a:rPr>
            <a:t>2</a:t>
          </a:r>
          <a:r>
            <a:rPr lang="zh-CN" sz="1200" b="1" dirty="0" smtClean="0">
              <a:latin typeface="微软雅黑" panose="020B0503020204020204" pitchFamily="34" charset="-122"/>
              <a:ea typeface="微软雅黑" panose="020B0503020204020204" pitchFamily="34" charset="-122"/>
            </a:rPr>
            <a:t>）分析与决策能力</a:t>
          </a:r>
          <a:endParaRPr lang="zh-CN" sz="1200" b="1" dirty="0">
            <a:latin typeface="微软雅黑" panose="020B0503020204020204" pitchFamily="34" charset="-122"/>
            <a:ea typeface="微软雅黑" panose="020B0503020204020204" pitchFamily="34" charset="-122"/>
          </a:endParaRPr>
        </a:p>
      </dgm:t>
    </dgm:pt>
    <dgm:pt modelId="{1F0D7F03-8E95-48A3-AAB2-774FD5052F1E}" type="parTrans" cxnId="{D03FE1E2-7543-4D22-8026-0DE82110CC73}">
      <dgm:prSet custT="1"/>
      <dgm:spPr/>
      <dgm:t>
        <a:bodyPr/>
        <a:lstStyle/>
        <a:p>
          <a:endParaRPr lang="zh-CN" altLang="en-US" sz="1200" b="1">
            <a:latin typeface="微软雅黑" panose="020B0503020204020204" pitchFamily="34" charset="-122"/>
            <a:ea typeface="微软雅黑" panose="020B0503020204020204" pitchFamily="34" charset="-122"/>
          </a:endParaRPr>
        </a:p>
      </dgm:t>
    </dgm:pt>
    <dgm:pt modelId="{FAC0BB8C-8E96-412D-9458-762ECCF0658C}" type="sibTrans" cxnId="{D03FE1E2-7543-4D22-8026-0DE82110CC73}">
      <dgm:prSet/>
      <dgm:spPr/>
      <dgm:t>
        <a:bodyPr/>
        <a:lstStyle/>
        <a:p>
          <a:endParaRPr lang="zh-CN" altLang="en-US" sz="1200" b="1">
            <a:latin typeface="微软雅黑" panose="020B0503020204020204" pitchFamily="34" charset="-122"/>
            <a:ea typeface="微软雅黑" panose="020B0503020204020204" pitchFamily="34" charset="-122"/>
          </a:endParaRPr>
        </a:p>
      </dgm:t>
    </dgm:pt>
    <dgm:pt modelId="{26DCF436-14C4-4091-B351-BCCFE2573D5D}">
      <dgm:prSet custT="1"/>
      <dgm:spPr/>
      <dgm:t>
        <a:bodyPr/>
        <a:lstStyle/>
        <a:p>
          <a:pPr rtl="0"/>
          <a:r>
            <a:rPr lang="zh-CN" altLang="en-US" sz="1200" b="1" dirty="0" smtClean="0">
              <a:latin typeface="微软雅黑" panose="020B0503020204020204" pitchFamily="34" charset="-122"/>
              <a:ea typeface="微软雅黑" panose="020B0503020204020204" pitchFamily="34" charset="-122"/>
            </a:rPr>
            <a:t>①数据收集与分析</a:t>
          </a:r>
          <a:endParaRPr lang="zh-CN" altLang="en-US" sz="1200" b="1" dirty="0">
            <a:latin typeface="微软雅黑" panose="020B0503020204020204" pitchFamily="34" charset="-122"/>
            <a:ea typeface="微软雅黑" panose="020B0503020204020204" pitchFamily="34" charset="-122"/>
          </a:endParaRPr>
        </a:p>
      </dgm:t>
    </dgm:pt>
    <dgm:pt modelId="{E6AD221D-D714-4BCF-8CC9-726ECD85B7B2}" type="parTrans" cxnId="{F34EE6C0-AB86-4D81-9061-6ACCE8AE0267}">
      <dgm:prSet custT="1"/>
      <dgm:spPr/>
      <dgm:t>
        <a:bodyPr/>
        <a:lstStyle/>
        <a:p>
          <a:endParaRPr lang="zh-CN" altLang="en-US" sz="1200" b="1">
            <a:latin typeface="微软雅黑" panose="020B0503020204020204" pitchFamily="34" charset="-122"/>
            <a:ea typeface="微软雅黑" panose="020B0503020204020204" pitchFamily="34" charset="-122"/>
          </a:endParaRPr>
        </a:p>
      </dgm:t>
    </dgm:pt>
    <dgm:pt modelId="{2BADBA27-E128-4FC4-9CBC-48AEEC0B3A66}" type="sibTrans" cxnId="{F34EE6C0-AB86-4D81-9061-6ACCE8AE0267}">
      <dgm:prSet/>
      <dgm:spPr/>
      <dgm:t>
        <a:bodyPr/>
        <a:lstStyle/>
        <a:p>
          <a:endParaRPr lang="zh-CN" altLang="en-US" sz="1200" b="1">
            <a:latin typeface="微软雅黑" panose="020B0503020204020204" pitchFamily="34" charset="-122"/>
            <a:ea typeface="微软雅黑" panose="020B0503020204020204" pitchFamily="34" charset="-122"/>
          </a:endParaRPr>
        </a:p>
      </dgm:t>
    </dgm:pt>
    <dgm:pt modelId="{3D1047B8-4071-44B0-A42D-D903216EAD85}">
      <dgm:prSet custT="1"/>
      <dgm:spPr/>
      <dgm:t>
        <a:bodyPr/>
        <a:lstStyle/>
        <a:p>
          <a:pPr rtl="0"/>
          <a:r>
            <a:rPr lang="zh-CN" altLang="en-US" sz="1200" b="1" dirty="0" smtClean="0">
              <a:latin typeface="微软雅黑" panose="020B0503020204020204" pitchFamily="34" charset="-122"/>
              <a:ea typeface="微软雅黑" panose="020B0503020204020204" pitchFamily="34" charset="-122"/>
            </a:rPr>
            <a:t>②问题识别与解决</a:t>
          </a:r>
          <a:endParaRPr lang="zh-CN" altLang="en-US" sz="1200" b="1" dirty="0">
            <a:latin typeface="微软雅黑" panose="020B0503020204020204" pitchFamily="34" charset="-122"/>
            <a:ea typeface="微软雅黑" panose="020B0503020204020204" pitchFamily="34" charset="-122"/>
          </a:endParaRPr>
        </a:p>
      </dgm:t>
    </dgm:pt>
    <dgm:pt modelId="{FD1FD1F0-B096-49F2-BF68-3E4A37558281}" type="parTrans" cxnId="{9612AA46-6E03-4BA4-A46A-F345A29F7751}">
      <dgm:prSet custT="1"/>
      <dgm:spPr/>
      <dgm:t>
        <a:bodyPr/>
        <a:lstStyle/>
        <a:p>
          <a:endParaRPr lang="zh-CN" altLang="en-US" sz="1200" b="1">
            <a:latin typeface="微软雅黑" panose="020B0503020204020204" pitchFamily="34" charset="-122"/>
            <a:ea typeface="微软雅黑" panose="020B0503020204020204" pitchFamily="34" charset="-122"/>
          </a:endParaRPr>
        </a:p>
      </dgm:t>
    </dgm:pt>
    <dgm:pt modelId="{05E1CF64-BD94-4931-AA39-E1B74C2D3BCB}" type="sibTrans" cxnId="{9612AA46-6E03-4BA4-A46A-F345A29F7751}">
      <dgm:prSet/>
      <dgm:spPr/>
      <dgm:t>
        <a:bodyPr/>
        <a:lstStyle/>
        <a:p>
          <a:endParaRPr lang="zh-CN" altLang="en-US" sz="1200" b="1">
            <a:latin typeface="微软雅黑" panose="020B0503020204020204" pitchFamily="34" charset="-122"/>
            <a:ea typeface="微软雅黑" panose="020B0503020204020204" pitchFamily="34" charset="-122"/>
          </a:endParaRPr>
        </a:p>
      </dgm:t>
    </dgm:pt>
    <dgm:pt modelId="{5502D288-821C-49F9-8307-4DE64C451970}">
      <dgm:prSet custT="1"/>
      <dgm:spPr/>
      <dgm:t>
        <a:bodyPr/>
        <a:lstStyle/>
        <a:p>
          <a:pPr rtl="0"/>
          <a:r>
            <a:rPr lang="zh-CN" altLang="en-US" sz="1200" b="1" dirty="0" smtClean="0">
              <a:latin typeface="微软雅黑" panose="020B0503020204020204" pitchFamily="34" charset="-122"/>
              <a:ea typeface="微软雅黑" panose="020B0503020204020204" pitchFamily="34" charset="-122"/>
            </a:rPr>
            <a:t>③决策能力</a:t>
          </a:r>
          <a:endParaRPr lang="zh-CN" altLang="en-US" sz="1200" b="1" dirty="0">
            <a:latin typeface="微软雅黑" panose="020B0503020204020204" pitchFamily="34" charset="-122"/>
            <a:ea typeface="微软雅黑" panose="020B0503020204020204" pitchFamily="34" charset="-122"/>
          </a:endParaRPr>
        </a:p>
      </dgm:t>
    </dgm:pt>
    <dgm:pt modelId="{775910EC-8693-419E-A284-A8738D74C902}" type="parTrans" cxnId="{AFD64190-0EE1-4EEA-A4A1-6800A5B52824}">
      <dgm:prSet custT="1"/>
      <dgm:spPr/>
      <dgm:t>
        <a:bodyPr/>
        <a:lstStyle/>
        <a:p>
          <a:endParaRPr lang="zh-CN" altLang="en-US" sz="1200" b="1">
            <a:latin typeface="微软雅黑" panose="020B0503020204020204" pitchFamily="34" charset="-122"/>
            <a:ea typeface="微软雅黑" panose="020B0503020204020204" pitchFamily="34" charset="-122"/>
          </a:endParaRPr>
        </a:p>
      </dgm:t>
    </dgm:pt>
    <dgm:pt modelId="{B0E38F59-EA2B-41F0-981B-0F980EB8712F}" type="sibTrans" cxnId="{AFD64190-0EE1-4EEA-A4A1-6800A5B52824}">
      <dgm:prSet/>
      <dgm:spPr/>
      <dgm:t>
        <a:bodyPr/>
        <a:lstStyle/>
        <a:p>
          <a:endParaRPr lang="zh-CN" altLang="en-US" sz="1200" b="1">
            <a:latin typeface="微软雅黑" panose="020B0503020204020204" pitchFamily="34" charset="-122"/>
            <a:ea typeface="微软雅黑" panose="020B0503020204020204" pitchFamily="34" charset="-122"/>
          </a:endParaRPr>
        </a:p>
      </dgm:t>
    </dgm:pt>
    <dgm:pt modelId="{1FE0545F-8A78-48E7-BD14-27CB157A723C}">
      <dgm:prSet custT="1"/>
      <dgm:spPr/>
      <dgm:t>
        <a:bodyPr/>
        <a:lstStyle/>
        <a:p>
          <a:pPr rtl="0"/>
          <a:r>
            <a:rPr lang="zh-CN" sz="1200" b="1" dirty="0" smtClean="0">
              <a:latin typeface="微软雅黑" panose="020B0503020204020204" pitchFamily="34" charset="-122"/>
              <a:ea typeface="微软雅黑" panose="020B0503020204020204" pitchFamily="34" charset="-122"/>
            </a:rPr>
            <a:t>（</a:t>
          </a:r>
          <a:r>
            <a:rPr lang="en-US" sz="1200" b="1" dirty="0" smtClean="0">
              <a:latin typeface="微软雅黑" panose="020B0503020204020204" pitchFamily="34" charset="-122"/>
              <a:ea typeface="微软雅黑" panose="020B0503020204020204" pitchFamily="34" charset="-122"/>
            </a:rPr>
            <a:t>3</a:t>
          </a:r>
          <a:r>
            <a:rPr lang="zh-CN" sz="1200" b="1" dirty="0" smtClean="0">
              <a:latin typeface="微软雅黑" panose="020B0503020204020204" pitchFamily="34" charset="-122"/>
              <a:ea typeface="微软雅黑" panose="020B0503020204020204" pitchFamily="34" charset="-122"/>
            </a:rPr>
            <a:t>）谈判技巧</a:t>
          </a:r>
          <a:endParaRPr lang="zh-CN" sz="1200" b="1" dirty="0">
            <a:latin typeface="微软雅黑" panose="020B0503020204020204" pitchFamily="34" charset="-122"/>
            <a:ea typeface="微软雅黑" panose="020B0503020204020204" pitchFamily="34" charset="-122"/>
          </a:endParaRPr>
        </a:p>
      </dgm:t>
    </dgm:pt>
    <dgm:pt modelId="{B24E8ECD-446F-4044-BF7A-FE20C523B4AD}" type="parTrans" cxnId="{C768B412-755E-45BB-8923-BAFDBCA06FE5}">
      <dgm:prSet custT="1"/>
      <dgm:spPr/>
      <dgm:t>
        <a:bodyPr/>
        <a:lstStyle/>
        <a:p>
          <a:endParaRPr lang="zh-CN" altLang="en-US" sz="1200" b="1">
            <a:latin typeface="微软雅黑" panose="020B0503020204020204" pitchFamily="34" charset="-122"/>
            <a:ea typeface="微软雅黑" panose="020B0503020204020204" pitchFamily="34" charset="-122"/>
          </a:endParaRPr>
        </a:p>
      </dgm:t>
    </dgm:pt>
    <dgm:pt modelId="{C5B69E8A-CE85-4848-96DD-859626B87F7F}" type="sibTrans" cxnId="{C768B412-755E-45BB-8923-BAFDBCA06FE5}">
      <dgm:prSet/>
      <dgm:spPr/>
      <dgm:t>
        <a:bodyPr/>
        <a:lstStyle/>
        <a:p>
          <a:endParaRPr lang="zh-CN" altLang="en-US" sz="1200" b="1">
            <a:latin typeface="微软雅黑" panose="020B0503020204020204" pitchFamily="34" charset="-122"/>
            <a:ea typeface="微软雅黑" panose="020B0503020204020204" pitchFamily="34" charset="-122"/>
          </a:endParaRPr>
        </a:p>
      </dgm:t>
    </dgm:pt>
    <dgm:pt modelId="{F0E1D2E3-7BAC-46D2-A046-E104780A8D37}">
      <dgm:prSet custT="1"/>
      <dgm:spPr/>
      <dgm:t>
        <a:bodyPr/>
        <a:lstStyle/>
        <a:p>
          <a:pPr rtl="0"/>
          <a:r>
            <a:rPr lang="zh-CN" altLang="en-US" sz="1200" b="1" dirty="0" smtClean="0">
              <a:latin typeface="微软雅黑" panose="020B0503020204020204" pitchFamily="34" charset="-122"/>
              <a:ea typeface="微软雅黑" panose="020B0503020204020204" pitchFamily="34" charset="-122"/>
            </a:rPr>
            <a:t>①策略运用</a:t>
          </a:r>
          <a:endParaRPr lang="zh-CN" altLang="en-US" sz="1200" b="1" dirty="0">
            <a:latin typeface="微软雅黑" panose="020B0503020204020204" pitchFamily="34" charset="-122"/>
            <a:ea typeface="微软雅黑" panose="020B0503020204020204" pitchFamily="34" charset="-122"/>
          </a:endParaRPr>
        </a:p>
      </dgm:t>
    </dgm:pt>
    <dgm:pt modelId="{C45C4B78-62BF-4134-AD97-85ECDA108C9B}" type="parTrans" cxnId="{1AC30A5F-7511-4352-ABA7-20EE9801C75B}">
      <dgm:prSet custT="1"/>
      <dgm:spPr/>
      <dgm:t>
        <a:bodyPr/>
        <a:lstStyle/>
        <a:p>
          <a:endParaRPr lang="zh-CN" altLang="en-US" sz="1200" b="1">
            <a:latin typeface="微软雅黑" panose="020B0503020204020204" pitchFamily="34" charset="-122"/>
            <a:ea typeface="微软雅黑" panose="020B0503020204020204" pitchFamily="34" charset="-122"/>
          </a:endParaRPr>
        </a:p>
      </dgm:t>
    </dgm:pt>
    <dgm:pt modelId="{8FC5CA6D-79AF-46F7-BF7E-7F7640A13EAB}" type="sibTrans" cxnId="{1AC30A5F-7511-4352-ABA7-20EE9801C75B}">
      <dgm:prSet/>
      <dgm:spPr/>
      <dgm:t>
        <a:bodyPr/>
        <a:lstStyle/>
        <a:p>
          <a:endParaRPr lang="zh-CN" altLang="en-US" sz="1200" b="1">
            <a:latin typeface="微软雅黑" panose="020B0503020204020204" pitchFamily="34" charset="-122"/>
            <a:ea typeface="微软雅黑" panose="020B0503020204020204" pitchFamily="34" charset="-122"/>
          </a:endParaRPr>
        </a:p>
      </dgm:t>
    </dgm:pt>
    <dgm:pt modelId="{9D7CE96F-2CAD-473B-B32B-1BB6AF703B00}">
      <dgm:prSet custT="1"/>
      <dgm:spPr/>
      <dgm:t>
        <a:bodyPr/>
        <a:lstStyle/>
        <a:p>
          <a:pPr rtl="0"/>
          <a:r>
            <a:rPr lang="zh-CN" altLang="en-US" sz="1200" b="1" dirty="0" smtClean="0">
              <a:latin typeface="微软雅黑" panose="020B0503020204020204" pitchFamily="34" charset="-122"/>
              <a:ea typeface="微软雅黑" panose="020B0503020204020204" pitchFamily="34" charset="-122"/>
            </a:rPr>
            <a:t>②议价能力</a:t>
          </a:r>
          <a:endParaRPr lang="zh-CN" altLang="en-US" sz="1200" b="1" dirty="0">
            <a:latin typeface="微软雅黑" panose="020B0503020204020204" pitchFamily="34" charset="-122"/>
            <a:ea typeface="微软雅黑" panose="020B0503020204020204" pitchFamily="34" charset="-122"/>
          </a:endParaRPr>
        </a:p>
      </dgm:t>
    </dgm:pt>
    <dgm:pt modelId="{0F2A1E1C-F2EF-4904-A6C9-1F3475D609FF}" type="parTrans" cxnId="{9B322F03-C9C0-42D4-B6D9-5C4A51EF9A4B}">
      <dgm:prSet custT="1"/>
      <dgm:spPr/>
      <dgm:t>
        <a:bodyPr/>
        <a:lstStyle/>
        <a:p>
          <a:endParaRPr lang="zh-CN" altLang="en-US" sz="1200" b="1">
            <a:latin typeface="微软雅黑" panose="020B0503020204020204" pitchFamily="34" charset="-122"/>
            <a:ea typeface="微软雅黑" panose="020B0503020204020204" pitchFamily="34" charset="-122"/>
          </a:endParaRPr>
        </a:p>
      </dgm:t>
    </dgm:pt>
    <dgm:pt modelId="{2D98050A-68E6-4A93-9823-7EE1922E94B3}" type="sibTrans" cxnId="{9B322F03-C9C0-42D4-B6D9-5C4A51EF9A4B}">
      <dgm:prSet/>
      <dgm:spPr/>
      <dgm:t>
        <a:bodyPr/>
        <a:lstStyle/>
        <a:p>
          <a:endParaRPr lang="zh-CN" altLang="en-US" sz="1200" b="1">
            <a:latin typeface="微软雅黑" panose="020B0503020204020204" pitchFamily="34" charset="-122"/>
            <a:ea typeface="微软雅黑" panose="020B0503020204020204" pitchFamily="34" charset="-122"/>
          </a:endParaRPr>
        </a:p>
      </dgm:t>
    </dgm:pt>
    <dgm:pt modelId="{A07D5315-E69F-4A01-9750-B2684537C62C}">
      <dgm:prSet custT="1"/>
      <dgm:spPr/>
      <dgm:t>
        <a:bodyPr/>
        <a:lstStyle/>
        <a:p>
          <a:pPr rtl="0"/>
          <a:r>
            <a:rPr lang="zh-CN" altLang="en-US" sz="1200" b="1" dirty="0" smtClean="0">
              <a:latin typeface="微软雅黑" panose="020B0503020204020204" pitchFamily="34" charset="-122"/>
              <a:ea typeface="微软雅黑" panose="020B0503020204020204" pitchFamily="34" charset="-122"/>
            </a:rPr>
            <a:t>③情绪控制</a:t>
          </a:r>
          <a:endParaRPr lang="zh-CN" altLang="en-US" sz="1200" b="1" dirty="0">
            <a:latin typeface="微软雅黑" panose="020B0503020204020204" pitchFamily="34" charset="-122"/>
            <a:ea typeface="微软雅黑" panose="020B0503020204020204" pitchFamily="34" charset="-122"/>
          </a:endParaRPr>
        </a:p>
      </dgm:t>
    </dgm:pt>
    <dgm:pt modelId="{96374BA3-43EF-440C-97A8-A45873DBF064}" type="parTrans" cxnId="{2C32B08A-5891-4A77-BFFE-1BEA52702598}">
      <dgm:prSet custT="1"/>
      <dgm:spPr/>
      <dgm:t>
        <a:bodyPr/>
        <a:lstStyle/>
        <a:p>
          <a:endParaRPr lang="zh-CN" altLang="en-US" sz="1200" b="1">
            <a:latin typeface="微软雅黑" panose="020B0503020204020204" pitchFamily="34" charset="-122"/>
            <a:ea typeface="微软雅黑" panose="020B0503020204020204" pitchFamily="34" charset="-122"/>
          </a:endParaRPr>
        </a:p>
      </dgm:t>
    </dgm:pt>
    <dgm:pt modelId="{8262C85F-6280-4B67-B9A2-3FB7E0DDAF7A}" type="sibTrans" cxnId="{2C32B08A-5891-4A77-BFFE-1BEA52702598}">
      <dgm:prSet/>
      <dgm:spPr/>
      <dgm:t>
        <a:bodyPr/>
        <a:lstStyle/>
        <a:p>
          <a:endParaRPr lang="zh-CN" altLang="en-US" sz="1200" b="1">
            <a:latin typeface="微软雅黑" panose="020B0503020204020204" pitchFamily="34" charset="-122"/>
            <a:ea typeface="微软雅黑" panose="020B0503020204020204" pitchFamily="34" charset="-122"/>
          </a:endParaRPr>
        </a:p>
      </dgm:t>
    </dgm:pt>
    <dgm:pt modelId="{06F3E269-C671-40F5-B1BD-E194A1D05B1A}">
      <dgm:prSet custT="1"/>
      <dgm:spPr/>
      <dgm:t>
        <a:bodyPr/>
        <a:lstStyle/>
        <a:p>
          <a:pPr rtl="0"/>
          <a:r>
            <a:rPr lang="zh-CN" sz="1200" b="1" dirty="0" smtClean="0">
              <a:latin typeface="微软雅黑" panose="020B0503020204020204" pitchFamily="34" charset="-122"/>
              <a:ea typeface="微软雅黑" panose="020B0503020204020204" pitchFamily="34" charset="-122"/>
            </a:rPr>
            <a:t>（</a:t>
          </a:r>
          <a:r>
            <a:rPr lang="en-US" sz="1200" b="1" dirty="0" smtClean="0">
              <a:latin typeface="微软雅黑" panose="020B0503020204020204" pitchFamily="34" charset="-122"/>
              <a:ea typeface="微软雅黑" panose="020B0503020204020204" pitchFamily="34" charset="-122"/>
            </a:rPr>
            <a:t>4</a:t>
          </a:r>
          <a:r>
            <a:rPr lang="zh-CN" sz="1200" b="1" dirty="0" smtClean="0">
              <a:latin typeface="微软雅黑" panose="020B0503020204020204" pitchFamily="34" charset="-122"/>
              <a:ea typeface="微软雅黑" panose="020B0503020204020204" pitchFamily="34" charset="-122"/>
            </a:rPr>
            <a:t>）团队合作能力</a:t>
          </a:r>
          <a:endParaRPr lang="zh-CN" sz="1200" b="1" dirty="0">
            <a:latin typeface="微软雅黑" panose="020B0503020204020204" pitchFamily="34" charset="-122"/>
            <a:ea typeface="微软雅黑" panose="020B0503020204020204" pitchFamily="34" charset="-122"/>
          </a:endParaRPr>
        </a:p>
      </dgm:t>
    </dgm:pt>
    <dgm:pt modelId="{194BE80E-7914-4C3E-8AB6-0A5CFF85BFA7}" type="parTrans" cxnId="{5E025DA2-44EC-4A9C-BCA9-CAA656978F7E}">
      <dgm:prSet custT="1"/>
      <dgm:spPr/>
      <dgm:t>
        <a:bodyPr/>
        <a:lstStyle/>
        <a:p>
          <a:endParaRPr lang="zh-CN" altLang="en-US" sz="1200" b="1">
            <a:latin typeface="微软雅黑" panose="020B0503020204020204" pitchFamily="34" charset="-122"/>
            <a:ea typeface="微软雅黑" panose="020B0503020204020204" pitchFamily="34" charset="-122"/>
          </a:endParaRPr>
        </a:p>
      </dgm:t>
    </dgm:pt>
    <dgm:pt modelId="{5467AC99-6A23-4E94-A5B0-CDA69E55792F}" type="sibTrans" cxnId="{5E025DA2-44EC-4A9C-BCA9-CAA656978F7E}">
      <dgm:prSet/>
      <dgm:spPr/>
      <dgm:t>
        <a:bodyPr/>
        <a:lstStyle/>
        <a:p>
          <a:endParaRPr lang="zh-CN" altLang="en-US" sz="1200" b="1">
            <a:latin typeface="微软雅黑" panose="020B0503020204020204" pitchFamily="34" charset="-122"/>
            <a:ea typeface="微软雅黑" panose="020B0503020204020204" pitchFamily="34" charset="-122"/>
          </a:endParaRPr>
        </a:p>
      </dgm:t>
    </dgm:pt>
    <dgm:pt modelId="{B4D7B746-147D-4F7C-BBC6-FCD15B1B573A}">
      <dgm:prSet custT="1"/>
      <dgm:spPr/>
      <dgm:t>
        <a:bodyPr/>
        <a:lstStyle/>
        <a:p>
          <a:pPr rtl="0"/>
          <a:r>
            <a:rPr lang="zh-CN" sz="1200" b="1" smtClean="0">
              <a:latin typeface="微软雅黑" panose="020B0503020204020204" pitchFamily="34" charset="-122"/>
              <a:ea typeface="微软雅黑" panose="020B0503020204020204" pitchFamily="34" charset="-122"/>
            </a:rPr>
            <a:t>（</a:t>
          </a:r>
          <a:r>
            <a:rPr lang="en-US" sz="1200" b="1" smtClean="0">
              <a:latin typeface="微软雅黑" panose="020B0503020204020204" pitchFamily="34" charset="-122"/>
              <a:ea typeface="微软雅黑" panose="020B0503020204020204" pitchFamily="34" charset="-122"/>
            </a:rPr>
            <a:t>5</a:t>
          </a:r>
          <a:r>
            <a:rPr lang="zh-CN" sz="1200" b="1" smtClean="0">
              <a:latin typeface="微软雅黑" panose="020B0503020204020204" pitchFamily="34" charset="-122"/>
              <a:ea typeface="微软雅黑" panose="020B0503020204020204" pitchFamily="34" charset="-122"/>
            </a:rPr>
            <a:t>）社交能力</a:t>
          </a:r>
          <a:endParaRPr lang="zh-CN" sz="1200" b="1">
            <a:latin typeface="微软雅黑" panose="020B0503020204020204" pitchFamily="34" charset="-122"/>
            <a:ea typeface="微软雅黑" panose="020B0503020204020204" pitchFamily="34" charset="-122"/>
          </a:endParaRPr>
        </a:p>
      </dgm:t>
    </dgm:pt>
    <dgm:pt modelId="{6114C7AE-7904-45B9-BF9E-BF38C1DD42BD}" type="parTrans" cxnId="{846D460F-C597-411F-BB55-D083E241A3EB}">
      <dgm:prSet custT="1"/>
      <dgm:spPr/>
      <dgm:t>
        <a:bodyPr/>
        <a:lstStyle/>
        <a:p>
          <a:endParaRPr lang="zh-CN" altLang="en-US" sz="1200" b="1">
            <a:latin typeface="微软雅黑" panose="020B0503020204020204" pitchFamily="34" charset="-122"/>
            <a:ea typeface="微软雅黑" panose="020B0503020204020204" pitchFamily="34" charset="-122"/>
          </a:endParaRPr>
        </a:p>
      </dgm:t>
    </dgm:pt>
    <dgm:pt modelId="{E40B5E97-8466-4373-90AF-5FFF9E601C89}" type="sibTrans" cxnId="{846D460F-C597-411F-BB55-D083E241A3EB}">
      <dgm:prSet/>
      <dgm:spPr/>
      <dgm:t>
        <a:bodyPr/>
        <a:lstStyle/>
        <a:p>
          <a:endParaRPr lang="zh-CN" altLang="en-US" sz="1200" b="1">
            <a:latin typeface="微软雅黑" panose="020B0503020204020204" pitchFamily="34" charset="-122"/>
            <a:ea typeface="微软雅黑" panose="020B0503020204020204" pitchFamily="34" charset="-122"/>
          </a:endParaRPr>
        </a:p>
      </dgm:t>
    </dgm:pt>
    <dgm:pt modelId="{71FBE8E4-E2F2-4EA2-AFF4-08A18B50A27E}">
      <dgm:prSet custT="1"/>
      <dgm:spPr/>
      <dgm:t>
        <a:bodyPr/>
        <a:lstStyle/>
        <a:p>
          <a:pPr rtl="0"/>
          <a:r>
            <a:rPr lang="zh-CN" altLang="en-US" sz="1200" b="1" smtClean="0">
              <a:latin typeface="微软雅黑" panose="020B0503020204020204" pitchFamily="34" charset="-122"/>
              <a:ea typeface="微软雅黑" panose="020B0503020204020204" pitchFamily="34" charset="-122"/>
            </a:rPr>
            <a:t>①仪表仪容礼仪</a:t>
          </a:r>
          <a:endParaRPr lang="zh-CN" altLang="en-US" sz="1200" b="1">
            <a:latin typeface="微软雅黑" panose="020B0503020204020204" pitchFamily="34" charset="-122"/>
            <a:ea typeface="微软雅黑" panose="020B0503020204020204" pitchFamily="34" charset="-122"/>
          </a:endParaRPr>
        </a:p>
      </dgm:t>
    </dgm:pt>
    <dgm:pt modelId="{BBEA5728-4A2A-4D83-8165-090D10C79215}" type="parTrans" cxnId="{EF0D1AB8-E01A-47FD-8EE3-9D85FC997F18}">
      <dgm:prSet custT="1"/>
      <dgm:spPr/>
      <dgm:t>
        <a:bodyPr/>
        <a:lstStyle/>
        <a:p>
          <a:endParaRPr lang="zh-CN" altLang="en-US" sz="1200" b="1">
            <a:latin typeface="微软雅黑" panose="020B0503020204020204" pitchFamily="34" charset="-122"/>
            <a:ea typeface="微软雅黑" panose="020B0503020204020204" pitchFamily="34" charset="-122"/>
          </a:endParaRPr>
        </a:p>
      </dgm:t>
    </dgm:pt>
    <dgm:pt modelId="{EACD0810-4CE3-4E6C-8334-6BAB4F554D89}" type="sibTrans" cxnId="{EF0D1AB8-E01A-47FD-8EE3-9D85FC997F18}">
      <dgm:prSet/>
      <dgm:spPr/>
      <dgm:t>
        <a:bodyPr/>
        <a:lstStyle/>
        <a:p>
          <a:endParaRPr lang="zh-CN" altLang="en-US" sz="1200" b="1">
            <a:latin typeface="微软雅黑" panose="020B0503020204020204" pitchFamily="34" charset="-122"/>
            <a:ea typeface="微软雅黑" panose="020B0503020204020204" pitchFamily="34" charset="-122"/>
          </a:endParaRPr>
        </a:p>
      </dgm:t>
    </dgm:pt>
    <dgm:pt modelId="{1F962334-6D24-41A7-B5B1-1BD50ED46649}">
      <dgm:prSet custT="1"/>
      <dgm:spPr/>
      <dgm:t>
        <a:bodyPr/>
        <a:lstStyle/>
        <a:p>
          <a:pPr rtl="0"/>
          <a:r>
            <a:rPr lang="zh-CN" altLang="en-US" sz="1200" b="1" dirty="0" smtClean="0">
              <a:latin typeface="微软雅黑" panose="020B0503020204020204" pitchFamily="34" charset="-122"/>
              <a:ea typeface="微软雅黑" panose="020B0503020204020204" pitchFamily="34" charset="-122"/>
            </a:rPr>
            <a:t>②遵守交往原则</a:t>
          </a:r>
          <a:endParaRPr lang="zh-CN" altLang="en-US" sz="1200" b="1" dirty="0">
            <a:latin typeface="微软雅黑" panose="020B0503020204020204" pitchFamily="34" charset="-122"/>
            <a:ea typeface="微软雅黑" panose="020B0503020204020204" pitchFamily="34" charset="-122"/>
          </a:endParaRPr>
        </a:p>
      </dgm:t>
    </dgm:pt>
    <dgm:pt modelId="{0ADD932C-8FED-4C78-BD2A-3F6CCA0F381B}" type="parTrans" cxnId="{A2505656-551D-4EB6-A30F-6BE678D047DB}">
      <dgm:prSet custT="1"/>
      <dgm:spPr/>
      <dgm:t>
        <a:bodyPr/>
        <a:lstStyle/>
        <a:p>
          <a:endParaRPr lang="zh-CN" altLang="en-US" sz="1200" b="1">
            <a:latin typeface="微软雅黑" panose="020B0503020204020204" pitchFamily="34" charset="-122"/>
            <a:ea typeface="微软雅黑" panose="020B0503020204020204" pitchFamily="34" charset="-122"/>
          </a:endParaRPr>
        </a:p>
      </dgm:t>
    </dgm:pt>
    <dgm:pt modelId="{71D36E26-8EE3-4E82-BC60-EF8836711F55}" type="sibTrans" cxnId="{A2505656-551D-4EB6-A30F-6BE678D047DB}">
      <dgm:prSet/>
      <dgm:spPr/>
      <dgm:t>
        <a:bodyPr/>
        <a:lstStyle/>
        <a:p>
          <a:endParaRPr lang="zh-CN" altLang="en-US" sz="1200" b="1">
            <a:latin typeface="微软雅黑" panose="020B0503020204020204" pitchFamily="34" charset="-122"/>
            <a:ea typeface="微软雅黑" panose="020B0503020204020204" pitchFamily="34" charset="-122"/>
          </a:endParaRPr>
        </a:p>
      </dgm:t>
    </dgm:pt>
    <dgm:pt modelId="{D541C0D0-8F9F-4198-B376-CC8D98CAC539}">
      <dgm:prSet custT="1"/>
      <dgm:spPr/>
      <dgm:t>
        <a:bodyPr/>
        <a:lstStyle/>
        <a:p>
          <a:pPr rtl="0"/>
          <a:r>
            <a:rPr lang="zh-CN" altLang="en-US" sz="1200" b="1" smtClean="0">
              <a:latin typeface="微软雅黑" panose="020B0503020204020204" pitchFamily="34" charset="-122"/>
              <a:ea typeface="微软雅黑" panose="020B0503020204020204" pitchFamily="34" charset="-122"/>
            </a:rPr>
            <a:t>③机智灵活</a:t>
          </a:r>
          <a:endParaRPr lang="zh-CN" altLang="en-US" sz="1200" b="1">
            <a:latin typeface="微软雅黑" panose="020B0503020204020204" pitchFamily="34" charset="-122"/>
            <a:ea typeface="微软雅黑" panose="020B0503020204020204" pitchFamily="34" charset="-122"/>
          </a:endParaRPr>
        </a:p>
      </dgm:t>
    </dgm:pt>
    <dgm:pt modelId="{70896D98-02F7-4243-AB1E-EE40A5AE63C1}" type="parTrans" cxnId="{08CEB8B7-D761-45EE-AC22-FFEC4CE5991A}">
      <dgm:prSet custT="1"/>
      <dgm:spPr/>
      <dgm:t>
        <a:bodyPr/>
        <a:lstStyle/>
        <a:p>
          <a:endParaRPr lang="zh-CN" altLang="en-US" sz="1200" b="1">
            <a:latin typeface="微软雅黑" panose="020B0503020204020204" pitchFamily="34" charset="-122"/>
            <a:ea typeface="微软雅黑" panose="020B0503020204020204" pitchFamily="34" charset="-122"/>
          </a:endParaRPr>
        </a:p>
      </dgm:t>
    </dgm:pt>
    <dgm:pt modelId="{EF7FBBE3-7C51-4124-9358-5431B63C563A}" type="sibTrans" cxnId="{08CEB8B7-D761-45EE-AC22-FFEC4CE5991A}">
      <dgm:prSet/>
      <dgm:spPr/>
      <dgm:t>
        <a:bodyPr/>
        <a:lstStyle/>
        <a:p>
          <a:endParaRPr lang="zh-CN" altLang="en-US" sz="1200" b="1">
            <a:latin typeface="微软雅黑" panose="020B0503020204020204" pitchFamily="34" charset="-122"/>
            <a:ea typeface="微软雅黑" panose="020B0503020204020204" pitchFamily="34" charset="-122"/>
          </a:endParaRPr>
        </a:p>
      </dgm:t>
    </dgm:pt>
    <dgm:pt modelId="{BB6483CC-78A4-4E99-8EC8-5E502C61AC87}">
      <dgm:prSet custT="1"/>
      <dgm:spPr/>
      <dgm:t>
        <a:bodyPr/>
        <a:lstStyle/>
        <a:p>
          <a:pPr rtl="0"/>
          <a:r>
            <a:rPr lang="zh-CN" altLang="en-US" sz="1200" b="1" dirty="0" smtClean="0">
              <a:latin typeface="微软雅黑" panose="020B0503020204020204" pitchFamily="34" charset="-122"/>
              <a:ea typeface="微软雅黑" panose="020B0503020204020204" pitchFamily="34" charset="-122"/>
            </a:rPr>
            <a:t>④善解人意</a:t>
          </a:r>
          <a:endParaRPr lang="zh-CN" altLang="en-US" sz="1200" b="1" dirty="0">
            <a:latin typeface="微软雅黑" panose="020B0503020204020204" pitchFamily="34" charset="-122"/>
            <a:ea typeface="微软雅黑" panose="020B0503020204020204" pitchFamily="34" charset="-122"/>
          </a:endParaRPr>
        </a:p>
      </dgm:t>
    </dgm:pt>
    <dgm:pt modelId="{739C0795-FCF9-469E-A36F-3670AD70B56D}" type="parTrans" cxnId="{53994C12-47BB-4A41-8B2C-9A464E209415}">
      <dgm:prSet custT="1"/>
      <dgm:spPr/>
      <dgm:t>
        <a:bodyPr/>
        <a:lstStyle/>
        <a:p>
          <a:endParaRPr lang="zh-CN" altLang="en-US" sz="1200" b="1">
            <a:latin typeface="微软雅黑" panose="020B0503020204020204" pitchFamily="34" charset="-122"/>
            <a:ea typeface="微软雅黑" panose="020B0503020204020204" pitchFamily="34" charset="-122"/>
          </a:endParaRPr>
        </a:p>
      </dgm:t>
    </dgm:pt>
    <dgm:pt modelId="{9ED106E4-89C0-487D-9D66-331B0F372638}" type="sibTrans" cxnId="{53994C12-47BB-4A41-8B2C-9A464E209415}">
      <dgm:prSet/>
      <dgm:spPr/>
      <dgm:t>
        <a:bodyPr/>
        <a:lstStyle/>
        <a:p>
          <a:endParaRPr lang="zh-CN" altLang="en-US" sz="1200" b="1">
            <a:latin typeface="微软雅黑" panose="020B0503020204020204" pitchFamily="34" charset="-122"/>
            <a:ea typeface="微软雅黑" panose="020B0503020204020204" pitchFamily="34" charset="-122"/>
          </a:endParaRPr>
        </a:p>
      </dgm:t>
    </dgm:pt>
    <dgm:pt modelId="{866E93FB-1009-4BF7-A996-042C822157BD}" type="pres">
      <dgm:prSet presAssocID="{13D716BA-79DA-4EB4-BE9C-91A1C024E958}" presName="diagram" presStyleCnt="0">
        <dgm:presLayoutVars>
          <dgm:chPref val="1"/>
          <dgm:dir/>
          <dgm:animOne val="branch"/>
          <dgm:animLvl val="lvl"/>
          <dgm:resizeHandles val="exact"/>
        </dgm:presLayoutVars>
      </dgm:prSet>
      <dgm:spPr/>
      <dgm:t>
        <a:bodyPr/>
        <a:lstStyle/>
        <a:p>
          <a:endParaRPr lang="zh-CN" altLang="en-US"/>
        </a:p>
      </dgm:t>
    </dgm:pt>
    <dgm:pt modelId="{C5EBC8EE-6506-4685-BC72-8AC7BD0011ED}" type="pres">
      <dgm:prSet presAssocID="{9DA1E03A-323D-4A36-A7CD-EA183A6903ED}" presName="root1" presStyleCnt="0"/>
      <dgm:spPr/>
    </dgm:pt>
    <dgm:pt modelId="{27E84617-FFA5-48B2-9654-2C09AF6C2199}" type="pres">
      <dgm:prSet presAssocID="{9DA1E03A-323D-4A36-A7CD-EA183A6903ED}" presName="LevelOneTextNode" presStyleLbl="node0" presStyleIdx="0" presStyleCnt="2" custScaleX="242387" custLinFactNeighborX="-94208" custLinFactNeighborY="-28564">
        <dgm:presLayoutVars>
          <dgm:chPref val="3"/>
        </dgm:presLayoutVars>
      </dgm:prSet>
      <dgm:spPr/>
      <dgm:t>
        <a:bodyPr/>
        <a:lstStyle/>
        <a:p>
          <a:endParaRPr lang="zh-CN" altLang="en-US"/>
        </a:p>
      </dgm:t>
    </dgm:pt>
    <dgm:pt modelId="{66D826F6-070E-428E-8110-6E5DE7EF1D70}" type="pres">
      <dgm:prSet presAssocID="{9DA1E03A-323D-4A36-A7CD-EA183A6903ED}" presName="level2hierChild" presStyleCnt="0"/>
      <dgm:spPr/>
    </dgm:pt>
    <dgm:pt modelId="{A0B29A0E-2A49-4B64-B754-8DABEC5B77DB}" type="pres">
      <dgm:prSet presAssocID="{B3A62A40-D0F9-441F-8667-4EB2B26EE539}" presName="root1" presStyleCnt="0"/>
      <dgm:spPr/>
    </dgm:pt>
    <dgm:pt modelId="{E2661AA6-9378-4400-8095-04DF4C5E98B2}" type="pres">
      <dgm:prSet presAssocID="{B3A62A40-D0F9-441F-8667-4EB2B26EE539}" presName="LevelOneTextNode" presStyleLbl="node0" presStyleIdx="1" presStyleCnt="2" custScaleX="211724" custLinFactNeighborX="-81157" custLinFactNeighborY="988">
        <dgm:presLayoutVars>
          <dgm:chPref val="3"/>
        </dgm:presLayoutVars>
      </dgm:prSet>
      <dgm:spPr/>
      <dgm:t>
        <a:bodyPr/>
        <a:lstStyle/>
        <a:p>
          <a:endParaRPr lang="zh-CN" altLang="en-US"/>
        </a:p>
      </dgm:t>
    </dgm:pt>
    <dgm:pt modelId="{4BC49E3A-8691-4739-9D7E-76EF81FB1CBD}" type="pres">
      <dgm:prSet presAssocID="{B3A62A40-D0F9-441F-8667-4EB2B26EE539}" presName="level2hierChild" presStyleCnt="0"/>
      <dgm:spPr/>
    </dgm:pt>
    <dgm:pt modelId="{32C9D281-0D36-40A8-A966-A3FFE3D3AEAB}" type="pres">
      <dgm:prSet presAssocID="{745A3AB6-B99C-485F-8256-032DB8981B08}" presName="conn2-1" presStyleLbl="parChTrans1D2" presStyleIdx="0" presStyleCnt="5"/>
      <dgm:spPr/>
      <dgm:t>
        <a:bodyPr/>
        <a:lstStyle/>
        <a:p>
          <a:endParaRPr lang="zh-CN" altLang="en-US"/>
        </a:p>
      </dgm:t>
    </dgm:pt>
    <dgm:pt modelId="{A5872411-0DBE-43A4-8F70-48FADA0151AA}" type="pres">
      <dgm:prSet presAssocID="{745A3AB6-B99C-485F-8256-032DB8981B08}" presName="connTx" presStyleLbl="parChTrans1D2" presStyleIdx="0" presStyleCnt="5"/>
      <dgm:spPr/>
      <dgm:t>
        <a:bodyPr/>
        <a:lstStyle/>
        <a:p>
          <a:endParaRPr lang="zh-CN" altLang="en-US"/>
        </a:p>
      </dgm:t>
    </dgm:pt>
    <dgm:pt modelId="{6966AE99-33C7-4EE2-87D0-D3E808CD4967}" type="pres">
      <dgm:prSet presAssocID="{FA5986D6-F027-48FC-8428-3C7FF02A3CA9}" presName="root2" presStyleCnt="0"/>
      <dgm:spPr/>
    </dgm:pt>
    <dgm:pt modelId="{4B1E4028-23DE-4942-BD36-465C8C9E03D6}" type="pres">
      <dgm:prSet presAssocID="{FA5986D6-F027-48FC-8428-3C7FF02A3CA9}" presName="LevelTwoTextNode" presStyleLbl="node2" presStyleIdx="0" presStyleCnt="5" custScaleX="212321">
        <dgm:presLayoutVars>
          <dgm:chPref val="3"/>
        </dgm:presLayoutVars>
      </dgm:prSet>
      <dgm:spPr/>
      <dgm:t>
        <a:bodyPr/>
        <a:lstStyle/>
        <a:p>
          <a:endParaRPr lang="zh-CN" altLang="en-US"/>
        </a:p>
      </dgm:t>
    </dgm:pt>
    <dgm:pt modelId="{EE7E17BE-306B-4966-9712-3A6ABE14A987}" type="pres">
      <dgm:prSet presAssocID="{FA5986D6-F027-48FC-8428-3C7FF02A3CA9}" presName="level3hierChild" presStyleCnt="0"/>
      <dgm:spPr/>
    </dgm:pt>
    <dgm:pt modelId="{3C64A0C4-7008-427F-A91C-BDF4BD2B47AF}" type="pres">
      <dgm:prSet presAssocID="{1F0D7F03-8E95-48A3-AAB2-774FD5052F1E}" presName="conn2-1" presStyleLbl="parChTrans1D2" presStyleIdx="1" presStyleCnt="5"/>
      <dgm:spPr/>
      <dgm:t>
        <a:bodyPr/>
        <a:lstStyle/>
        <a:p>
          <a:endParaRPr lang="zh-CN" altLang="en-US"/>
        </a:p>
      </dgm:t>
    </dgm:pt>
    <dgm:pt modelId="{F97DF06B-C5DF-4293-8175-05ED8F3BA8CF}" type="pres">
      <dgm:prSet presAssocID="{1F0D7F03-8E95-48A3-AAB2-774FD5052F1E}" presName="connTx" presStyleLbl="parChTrans1D2" presStyleIdx="1" presStyleCnt="5"/>
      <dgm:spPr/>
      <dgm:t>
        <a:bodyPr/>
        <a:lstStyle/>
        <a:p>
          <a:endParaRPr lang="zh-CN" altLang="en-US"/>
        </a:p>
      </dgm:t>
    </dgm:pt>
    <dgm:pt modelId="{682212BB-E98C-4174-A046-AC89132A06D3}" type="pres">
      <dgm:prSet presAssocID="{190D44A6-F9F4-4AB2-ACDD-9C5A17C0B786}" presName="root2" presStyleCnt="0"/>
      <dgm:spPr/>
    </dgm:pt>
    <dgm:pt modelId="{F74C75EA-67C4-4BAC-88F7-4C6A32388D5C}" type="pres">
      <dgm:prSet presAssocID="{190D44A6-F9F4-4AB2-ACDD-9C5A17C0B786}" presName="LevelTwoTextNode" presStyleLbl="node2" presStyleIdx="1" presStyleCnt="5" custScaleX="215579">
        <dgm:presLayoutVars>
          <dgm:chPref val="3"/>
        </dgm:presLayoutVars>
      </dgm:prSet>
      <dgm:spPr/>
      <dgm:t>
        <a:bodyPr/>
        <a:lstStyle/>
        <a:p>
          <a:endParaRPr lang="zh-CN" altLang="en-US"/>
        </a:p>
      </dgm:t>
    </dgm:pt>
    <dgm:pt modelId="{6F110FB7-8DB2-4DB0-9CF3-C1E4F4B01E62}" type="pres">
      <dgm:prSet presAssocID="{190D44A6-F9F4-4AB2-ACDD-9C5A17C0B786}" presName="level3hierChild" presStyleCnt="0"/>
      <dgm:spPr/>
    </dgm:pt>
    <dgm:pt modelId="{6A02570D-4214-4391-9B6C-A14F69944E6D}" type="pres">
      <dgm:prSet presAssocID="{E6AD221D-D714-4BCF-8CC9-726ECD85B7B2}" presName="conn2-1" presStyleLbl="parChTrans1D3" presStyleIdx="0" presStyleCnt="10"/>
      <dgm:spPr/>
      <dgm:t>
        <a:bodyPr/>
        <a:lstStyle/>
        <a:p>
          <a:endParaRPr lang="zh-CN" altLang="en-US"/>
        </a:p>
      </dgm:t>
    </dgm:pt>
    <dgm:pt modelId="{A9852952-B729-4E78-B0DE-6FB61EF7606B}" type="pres">
      <dgm:prSet presAssocID="{E6AD221D-D714-4BCF-8CC9-726ECD85B7B2}" presName="connTx" presStyleLbl="parChTrans1D3" presStyleIdx="0" presStyleCnt="10"/>
      <dgm:spPr/>
      <dgm:t>
        <a:bodyPr/>
        <a:lstStyle/>
        <a:p>
          <a:endParaRPr lang="zh-CN" altLang="en-US"/>
        </a:p>
      </dgm:t>
    </dgm:pt>
    <dgm:pt modelId="{1F230730-1BE9-4BF9-A290-918E0643EFAF}" type="pres">
      <dgm:prSet presAssocID="{26DCF436-14C4-4091-B351-BCCFE2573D5D}" presName="root2" presStyleCnt="0"/>
      <dgm:spPr/>
    </dgm:pt>
    <dgm:pt modelId="{D3D01488-52B1-42E6-8CE7-4751BA9B1C1A}" type="pres">
      <dgm:prSet presAssocID="{26DCF436-14C4-4091-B351-BCCFE2573D5D}" presName="LevelTwoTextNode" presStyleLbl="node3" presStyleIdx="0" presStyleCnt="10" custScaleX="243013">
        <dgm:presLayoutVars>
          <dgm:chPref val="3"/>
        </dgm:presLayoutVars>
      </dgm:prSet>
      <dgm:spPr/>
      <dgm:t>
        <a:bodyPr/>
        <a:lstStyle/>
        <a:p>
          <a:endParaRPr lang="zh-CN" altLang="en-US"/>
        </a:p>
      </dgm:t>
    </dgm:pt>
    <dgm:pt modelId="{D5AD8BF7-87D6-4513-B8C1-CD89148FED82}" type="pres">
      <dgm:prSet presAssocID="{26DCF436-14C4-4091-B351-BCCFE2573D5D}" presName="level3hierChild" presStyleCnt="0"/>
      <dgm:spPr/>
    </dgm:pt>
    <dgm:pt modelId="{F7A90979-19FA-46E3-ABF4-675464F26A61}" type="pres">
      <dgm:prSet presAssocID="{FD1FD1F0-B096-49F2-BF68-3E4A37558281}" presName="conn2-1" presStyleLbl="parChTrans1D3" presStyleIdx="1" presStyleCnt="10"/>
      <dgm:spPr/>
      <dgm:t>
        <a:bodyPr/>
        <a:lstStyle/>
        <a:p>
          <a:endParaRPr lang="zh-CN" altLang="en-US"/>
        </a:p>
      </dgm:t>
    </dgm:pt>
    <dgm:pt modelId="{E296216B-24D0-480D-8F4D-B87072130B43}" type="pres">
      <dgm:prSet presAssocID="{FD1FD1F0-B096-49F2-BF68-3E4A37558281}" presName="connTx" presStyleLbl="parChTrans1D3" presStyleIdx="1" presStyleCnt="10"/>
      <dgm:spPr/>
      <dgm:t>
        <a:bodyPr/>
        <a:lstStyle/>
        <a:p>
          <a:endParaRPr lang="zh-CN" altLang="en-US"/>
        </a:p>
      </dgm:t>
    </dgm:pt>
    <dgm:pt modelId="{FD53139B-4081-4CAB-98C0-78C603826FE1}" type="pres">
      <dgm:prSet presAssocID="{3D1047B8-4071-44B0-A42D-D903216EAD85}" presName="root2" presStyleCnt="0"/>
      <dgm:spPr/>
    </dgm:pt>
    <dgm:pt modelId="{8461E7CF-CF92-4331-A422-DB8FA50FDF66}" type="pres">
      <dgm:prSet presAssocID="{3D1047B8-4071-44B0-A42D-D903216EAD85}" presName="LevelTwoTextNode" presStyleLbl="node3" presStyleIdx="1" presStyleCnt="10" custScaleX="243013">
        <dgm:presLayoutVars>
          <dgm:chPref val="3"/>
        </dgm:presLayoutVars>
      </dgm:prSet>
      <dgm:spPr/>
      <dgm:t>
        <a:bodyPr/>
        <a:lstStyle/>
        <a:p>
          <a:endParaRPr lang="zh-CN" altLang="en-US"/>
        </a:p>
      </dgm:t>
    </dgm:pt>
    <dgm:pt modelId="{3CDA8D6D-4355-4614-91E9-E5EABD536E97}" type="pres">
      <dgm:prSet presAssocID="{3D1047B8-4071-44B0-A42D-D903216EAD85}" presName="level3hierChild" presStyleCnt="0"/>
      <dgm:spPr/>
    </dgm:pt>
    <dgm:pt modelId="{E62377B0-273B-4635-804C-F22528757112}" type="pres">
      <dgm:prSet presAssocID="{775910EC-8693-419E-A284-A8738D74C902}" presName="conn2-1" presStyleLbl="parChTrans1D3" presStyleIdx="2" presStyleCnt="10"/>
      <dgm:spPr/>
      <dgm:t>
        <a:bodyPr/>
        <a:lstStyle/>
        <a:p>
          <a:endParaRPr lang="zh-CN" altLang="en-US"/>
        </a:p>
      </dgm:t>
    </dgm:pt>
    <dgm:pt modelId="{6BE8E062-1ED0-413A-8D0B-1D2F52A2EAD4}" type="pres">
      <dgm:prSet presAssocID="{775910EC-8693-419E-A284-A8738D74C902}" presName="connTx" presStyleLbl="parChTrans1D3" presStyleIdx="2" presStyleCnt="10"/>
      <dgm:spPr/>
      <dgm:t>
        <a:bodyPr/>
        <a:lstStyle/>
        <a:p>
          <a:endParaRPr lang="zh-CN" altLang="en-US"/>
        </a:p>
      </dgm:t>
    </dgm:pt>
    <dgm:pt modelId="{DB1E840C-BFDE-459D-9D67-03EE9FC8AAB6}" type="pres">
      <dgm:prSet presAssocID="{5502D288-821C-49F9-8307-4DE64C451970}" presName="root2" presStyleCnt="0"/>
      <dgm:spPr/>
    </dgm:pt>
    <dgm:pt modelId="{A37707CA-BD64-4497-99C3-D6CB2A2C08FB}" type="pres">
      <dgm:prSet presAssocID="{5502D288-821C-49F9-8307-4DE64C451970}" presName="LevelTwoTextNode" presStyleLbl="node3" presStyleIdx="2" presStyleCnt="10" custScaleX="241747">
        <dgm:presLayoutVars>
          <dgm:chPref val="3"/>
        </dgm:presLayoutVars>
      </dgm:prSet>
      <dgm:spPr/>
      <dgm:t>
        <a:bodyPr/>
        <a:lstStyle/>
        <a:p>
          <a:endParaRPr lang="zh-CN" altLang="en-US"/>
        </a:p>
      </dgm:t>
    </dgm:pt>
    <dgm:pt modelId="{CED6B48E-A66C-4EFF-8B16-D766FAAF2C9B}" type="pres">
      <dgm:prSet presAssocID="{5502D288-821C-49F9-8307-4DE64C451970}" presName="level3hierChild" presStyleCnt="0"/>
      <dgm:spPr/>
    </dgm:pt>
    <dgm:pt modelId="{D77165FF-0B40-4257-9F0C-DC09E9A992BB}" type="pres">
      <dgm:prSet presAssocID="{B24E8ECD-446F-4044-BF7A-FE20C523B4AD}" presName="conn2-1" presStyleLbl="parChTrans1D2" presStyleIdx="2" presStyleCnt="5"/>
      <dgm:spPr/>
      <dgm:t>
        <a:bodyPr/>
        <a:lstStyle/>
        <a:p>
          <a:endParaRPr lang="zh-CN" altLang="en-US"/>
        </a:p>
      </dgm:t>
    </dgm:pt>
    <dgm:pt modelId="{AE51DF0C-CF5F-4EC3-AE53-C91D5445DB2A}" type="pres">
      <dgm:prSet presAssocID="{B24E8ECD-446F-4044-BF7A-FE20C523B4AD}" presName="connTx" presStyleLbl="parChTrans1D2" presStyleIdx="2" presStyleCnt="5"/>
      <dgm:spPr/>
      <dgm:t>
        <a:bodyPr/>
        <a:lstStyle/>
        <a:p>
          <a:endParaRPr lang="zh-CN" altLang="en-US"/>
        </a:p>
      </dgm:t>
    </dgm:pt>
    <dgm:pt modelId="{34A95008-A21F-47EC-986C-AC685779B804}" type="pres">
      <dgm:prSet presAssocID="{1FE0545F-8A78-48E7-BD14-27CB157A723C}" presName="root2" presStyleCnt="0"/>
      <dgm:spPr/>
    </dgm:pt>
    <dgm:pt modelId="{B4313FC3-A765-41E9-A46D-472C00702384}" type="pres">
      <dgm:prSet presAssocID="{1FE0545F-8A78-48E7-BD14-27CB157A723C}" presName="LevelTwoTextNode" presStyleLbl="node2" presStyleIdx="2" presStyleCnt="5" custScaleX="208209">
        <dgm:presLayoutVars>
          <dgm:chPref val="3"/>
        </dgm:presLayoutVars>
      </dgm:prSet>
      <dgm:spPr/>
      <dgm:t>
        <a:bodyPr/>
        <a:lstStyle/>
        <a:p>
          <a:endParaRPr lang="zh-CN" altLang="en-US"/>
        </a:p>
      </dgm:t>
    </dgm:pt>
    <dgm:pt modelId="{C289573A-98B4-47D4-9613-48D6A396A1B8}" type="pres">
      <dgm:prSet presAssocID="{1FE0545F-8A78-48E7-BD14-27CB157A723C}" presName="level3hierChild" presStyleCnt="0"/>
      <dgm:spPr/>
    </dgm:pt>
    <dgm:pt modelId="{76FD9B60-D868-432D-BEA8-6119CD5CB8B0}" type="pres">
      <dgm:prSet presAssocID="{C45C4B78-62BF-4134-AD97-85ECDA108C9B}" presName="conn2-1" presStyleLbl="parChTrans1D3" presStyleIdx="3" presStyleCnt="10"/>
      <dgm:spPr/>
      <dgm:t>
        <a:bodyPr/>
        <a:lstStyle/>
        <a:p>
          <a:endParaRPr lang="zh-CN" altLang="en-US"/>
        </a:p>
      </dgm:t>
    </dgm:pt>
    <dgm:pt modelId="{3AB69CF3-DCCE-4C1C-BF98-62C6954896FD}" type="pres">
      <dgm:prSet presAssocID="{C45C4B78-62BF-4134-AD97-85ECDA108C9B}" presName="connTx" presStyleLbl="parChTrans1D3" presStyleIdx="3" presStyleCnt="10"/>
      <dgm:spPr/>
      <dgm:t>
        <a:bodyPr/>
        <a:lstStyle/>
        <a:p>
          <a:endParaRPr lang="zh-CN" altLang="en-US"/>
        </a:p>
      </dgm:t>
    </dgm:pt>
    <dgm:pt modelId="{EE52C6E6-2759-4C10-B88B-32B2642639D2}" type="pres">
      <dgm:prSet presAssocID="{F0E1D2E3-7BAC-46D2-A046-E104780A8D37}" presName="root2" presStyleCnt="0"/>
      <dgm:spPr/>
    </dgm:pt>
    <dgm:pt modelId="{81102040-2432-499E-A0ED-5F5DC6338C87}" type="pres">
      <dgm:prSet presAssocID="{F0E1D2E3-7BAC-46D2-A046-E104780A8D37}" presName="LevelTwoTextNode" presStyleLbl="node3" presStyleIdx="3" presStyleCnt="10" custScaleX="243013">
        <dgm:presLayoutVars>
          <dgm:chPref val="3"/>
        </dgm:presLayoutVars>
      </dgm:prSet>
      <dgm:spPr/>
      <dgm:t>
        <a:bodyPr/>
        <a:lstStyle/>
        <a:p>
          <a:endParaRPr lang="zh-CN" altLang="en-US"/>
        </a:p>
      </dgm:t>
    </dgm:pt>
    <dgm:pt modelId="{AC3BB070-B534-4019-BC98-D93F4E256670}" type="pres">
      <dgm:prSet presAssocID="{F0E1D2E3-7BAC-46D2-A046-E104780A8D37}" presName="level3hierChild" presStyleCnt="0"/>
      <dgm:spPr/>
    </dgm:pt>
    <dgm:pt modelId="{0B16A06C-11CF-4212-B861-364013FB7683}" type="pres">
      <dgm:prSet presAssocID="{0F2A1E1C-F2EF-4904-A6C9-1F3475D609FF}" presName="conn2-1" presStyleLbl="parChTrans1D3" presStyleIdx="4" presStyleCnt="10"/>
      <dgm:spPr/>
      <dgm:t>
        <a:bodyPr/>
        <a:lstStyle/>
        <a:p>
          <a:endParaRPr lang="zh-CN" altLang="en-US"/>
        </a:p>
      </dgm:t>
    </dgm:pt>
    <dgm:pt modelId="{02EF1CC7-1183-4886-9383-AF39BEC4B9C8}" type="pres">
      <dgm:prSet presAssocID="{0F2A1E1C-F2EF-4904-A6C9-1F3475D609FF}" presName="connTx" presStyleLbl="parChTrans1D3" presStyleIdx="4" presStyleCnt="10"/>
      <dgm:spPr/>
      <dgm:t>
        <a:bodyPr/>
        <a:lstStyle/>
        <a:p>
          <a:endParaRPr lang="zh-CN" altLang="en-US"/>
        </a:p>
      </dgm:t>
    </dgm:pt>
    <dgm:pt modelId="{300C3E68-8CFC-405D-A92B-4920311F4BB7}" type="pres">
      <dgm:prSet presAssocID="{9D7CE96F-2CAD-473B-B32B-1BB6AF703B00}" presName="root2" presStyleCnt="0"/>
      <dgm:spPr/>
    </dgm:pt>
    <dgm:pt modelId="{3D898DD9-3086-4942-9521-B4E926A27C38}" type="pres">
      <dgm:prSet presAssocID="{9D7CE96F-2CAD-473B-B32B-1BB6AF703B00}" presName="LevelTwoTextNode" presStyleLbl="node3" presStyleIdx="4" presStyleCnt="10" custScaleX="244279">
        <dgm:presLayoutVars>
          <dgm:chPref val="3"/>
        </dgm:presLayoutVars>
      </dgm:prSet>
      <dgm:spPr/>
      <dgm:t>
        <a:bodyPr/>
        <a:lstStyle/>
        <a:p>
          <a:endParaRPr lang="zh-CN" altLang="en-US"/>
        </a:p>
      </dgm:t>
    </dgm:pt>
    <dgm:pt modelId="{05CE4B63-6340-4BD3-81CA-40B4CB31C6CA}" type="pres">
      <dgm:prSet presAssocID="{9D7CE96F-2CAD-473B-B32B-1BB6AF703B00}" presName="level3hierChild" presStyleCnt="0"/>
      <dgm:spPr/>
    </dgm:pt>
    <dgm:pt modelId="{6ABC32F8-6321-4D0E-8055-8AA7B877A0C9}" type="pres">
      <dgm:prSet presAssocID="{96374BA3-43EF-440C-97A8-A45873DBF064}" presName="conn2-1" presStyleLbl="parChTrans1D3" presStyleIdx="5" presStyleCnt="10"/>
      <dgm:spPr/>
      <dgm:t>
        <a:bodyPr/>
        <a:lstStyle/>
        <a:p>
          <a:endParaRPr lang="zh-CN" altLang="en-US"/>
        </a:p>
      </dgm:t>
    </dgm:pt>
    <dgm:pt modelId="{DB805965-952E-4ADF-8354-A237CAC01AE3}" type="pres">
      <dgm:prSet presAssocID="{96374BA3-43EF-440C-97A8-A45873DBF064}" presName="connTx" presStyleLbl="parChTrans1D3" presStyleIdx="5" presStyleCnt="10"/>
      <dgm:spPr/>
      <dgm:t>
        <a:bodyPr/>
        <a:lstStyle/>
        <a:p>
          <a:endParaRPr lang="zh-CN" altLang="en-US"/>
        </a:p>
      </dgm:t>
    </dgm:pt>
    <dgm:pt modelId="{CB0F82A3-0211-4DC4-AAF6-3C76ED42E6CB}" type="pres">
      <dgm:prSet presAssocID="{A07D5315-E69F-4A01-9750-B2684537C62C}" presName="root2" presStyleCnt="0"/>
      <dgm:spPr/>
    </dgm:pt>
    <dgm:pt modelId="{3C6E25A7-96C7-4451-A2A1-DF197702F381}" type="pres">
      <dgm:prSet presAssocID="{A07D5315-E69F-4A01-9750-B2684537C62C}" presName="LevelTwoTextNode" presStyleLbl="node3" presStyleIdx="5" presStyleCnt="10" custScaleX="244279">
        <dgm:presLayoutVars>
          <dgm:chPref val="3"/>
        </dgm:presLayoutVars>
      </dgm:prSet>
      <dgm:spPr/>
      <dgm:t>
        <a:bodyPr/>
        <a:lstStyle/>
        <a:p>
          <a:endParaRPr lang="zh-CN" altLang="en-US"/>
        </a:p>
      </dgm:t>
    </dgm:pt>
    <dgm:pt modelId="{357DBCDB-1FEE-45AF-B1B3-5D7CC13FBA98}" type="pres">
      <dgm:prSet presAssocID="{A07D5315-E69F-4A01-9750-B2684537C62C}" presName="level3hierChild" presStyleCnt="0"/>
      <dgm:spPr/>
    </dgm:pt>
    <dgm:pt modelId="{CE04CE6C-1EAA-49FE-B98C-DA7AE1E9F52B}" type="pres">
      <dgm:prSet presAssocID="{194BE80E-7914-4C3E-8AB6-0A5CFF85BFA7}" presName="conn2-1" presStyleLbl="parChTrans1D2" presStyleIdx="3" presStyleCnt="5"/>
      <dgm:spPr/>
      <dgm:t>
        <a:bodyPr/>
        <a:lstStyle/>
        <a:p>
          <a:endParaRPr lang="zh-CN" altLang="en-US"/>
        </a:p>
      </dgm:t>
    </dgm:pt>
    <dgm:pt modelId="{30566478-AC9C-4B47-8EBB-AF08401C2B62}" type="pres">
      <dgm:prSet presAssocID="{194BE80E-7914-4C3E-8AB6-0A5CFF85BFA7}" presName="connTx" presStyleLbl="parChTrans1D2" presStyleIdx="3" presStyleCnt="5"/>
      <dgm:spPr/>
      <dgm:t>
        <a:bodyPr/>
        <a:lstStyle/>
        <a:p>
          <a:endParaRPr lang="zh-CN" altLang="en-US"/>
        </a:p>
      </dgm:t>
    </dgm:pt>
    <dgm:pt modelId="{8D682F0F-7477-4513-8183-8FF2C845A91F}" type="pres">
      <dgm:prSet presAssocID="{06F3E269-C671-40F5-B1BD-E194A1D05B1A}" presName="root2" presStyleCnt="0"/>
      <dgm:spPr/>
    </dgm:pt>
    <dgm:pt modelId="{CA538F87-A635-4321-923F-446ECF38BDC6}" type="pres">
      <dgm:prSet presAssocID="{06F3E269-C671-40F5-B1BD-E194A1D05B1A}" presName="LevelTwoTextNode" presStyleLbl="node2" presStyleIdx="3" presStyleCnt="5" custScaleX="208210">
        <dgm:presLayoutVars>
          <dgm:chPref val="3"/>
        </dgm:presLayoutVars>
      </dgm:prSet>
      <dgm:spPr/>
      <dgm:t>
        <a:bodyPr/>
        <a:lstStyle/>
        <a:p>
          <a:endParaRPr lang="zh-CN" altLang="en-US"/>
        </a:p>
      </dgm:t>
    </dgm:pt>
    <dgm:pt modelId="{125FC363-548F-4CD6-9493-B784A9422456}" type="pres">
      <dgm:prSet presAssocID="{06F3E269-C671-40F5-B1BD-E194A1D05B1A}" presName="level3hierChild" presStyleCnt="0"/>
      <dgm:spPr/>
    </dgm:pt>
    <dgm:pt modelId="{29EC498D-5944-4AC1-AE21-0F7E15CB43AB}" type="pres">
      <dgm:prSet presAssocID="{6114C7AE-7904-45B9-BF9E-BF38C1DD42BD}" presName="conn2-1" presStyleLbl="parChTrans1D2" presStyleIdx="4" presStyleCnt="5"/>
      <dgm:spPr/>
      <dgm:t>
        <a:bodyPr/>
        <a:lstStyle/>
        <a:p>
          <a:endParaRPr lang="zh-CN" altLang="en-US"/>
        </a:p>
      </dgm:t>
    </dgm:pt>
    <dgm:pt modelId="{3F648BBB-29D2-4166-BE95-C06355C846EE}" type="pres">
      <dgm:prSet presAssocID="{6114C7AE-7904-45B9-BF9E-BF38C1DD42BD}" presName="connTx" presStyleLbl="parChTrans1D2" presStyleIdx="4" presStyleCnt="5"/>
      <dgm:spPr/>
      <dgm:t>
        <a:bodyPr/>
        <a:lstStyle/>
        <a:p>
          <a:endParaRPr lang="zh-CN" altLang="en-US"/>
        </a:p>
      </dgm:t>
    </dgm:pt>
    <dgm:pt modelId="{54367BE3-5B37-4F9E-9B42-3EBFFF45C27D}" type="pres">
      <dgm:prSet presAssocID="{B4D7B746-147D-4F7C-BBC6-FCD15B1B573A}" presName="root2" presStyleCnt="0"/>
      <dgm:spPr/>
    </dgm:pt>
    <dgm:pt modelId="{4FD9B72F-E9C6-43B2-A9AC-7FB7FF4DF80E}" type="pres">
      <dgm:prSet presAssocID="{B4D7B746-147D-4F7C-BBC6-FCD15B1B573A}" presName="LevelTwoTextNode" presStyleLbl="node2" presStyleIdx="4" presStyleCnt="5" custScaleX="215579">
        <dgm:presLayoutVars>
          <dgm:chPref val="3"/>
        </dgm:presLayoutVars>
      </dgm:prSet>
      <dgm:spPr/>
      <dgm:t>
        <a:bodyPr/>
        <a:lstStyle/>
        <a:p>
          <a:endParaRPr lang="zh-CN" altLang="en-US"/>
        </a:p>
      </dgm:t>
    </dgm:pt>
    <dgm:pt modelId="{5273C004-92D9-4C94-9757-47300B904E09}" type="pres">
      <dgm:prSet presAssocID="{B4D7B746-147D-4F7C-BBC6-FCD15B1B573A}" presName="level3hierChild" presStyleCnt="0"/>
      <dgm:spPr/>
    </dgm:pt>
    <dgm:pt modelId="{7BB3C5F7-C328-4D67-B8AD-9FB3337BEA29}" type="pres">
      <dgm:prSet presAssocID="{BBEA5728-4A2A-4D83-8165-090D10C79215}" presName="conn2-1" presStyleLbl="parChTrans1D3" presStyleIdx="6" presStyleCnt="10"/>
      <dgm:spPr/>
      <dgm:t>
        <a:bodyPr/>
        <a:lstStyle/>
        <a:p>
          <a:endParaRPr lang="zh-CN" altLang="en-US"/>
        </a:p>
      </dgm:t>
    </dgm:pt>
    <dgm:pt modelId="{AF3FF22B-FB0A-4DED-93E8-C8023BAB96BE}" type="pres">
      <dgm:prSet presAssocID="{BBEA5728-4A2A-4D83-8165-090D10C79215}" presName="connTx" presStyleLbl="parChTrans1D3" presStyleIdx="6" presStyleCnt="10"/>
      <dgm:spPr/>
      <dgm:t>
        <a:bodyPr/>
        <a:lstStyle/>
        <a:p>
          <a:endParaRPr lang="zh-CN" altLang="en-US"/>
        </a:p>
      </dgm:t>
    </dgm:pt>
    <dgm:pt modelId="{B521C2FA-F3E4-46CE-97A0-16C9A1D7A9F1}" type="pres">
      <dgm:prSet presAssocID="{71FBE8E4-E2F2-4EA2-AFF4-08A18B50A27E}" presName="root2" presStyleCnt="0"/>
      <dgm:spPr/>
    </dgm:pt>
    <dgm:pt modelId="{E77B0154-E887-42D4-BC85-3C5477E46E1B}" type="pres">
      <dgm:prSet presAssocID="{71FBE8E4-E2F2-4EA2-AFF4-08A18B50A27E}" presName="LevelTwoTextNode" presStyleLbl="node3" presStyleIdx="6" presStyleCnt="10" custScaleX="243013">
        <dgm:presLayoutVars>
          <dgm:chPref val="3"/>
        </dgm:presLayoutVars>
      </dgm:prSet>
      <dgm:spPr/>
      <dgm:t>
        <a:bodyPr/>
        <a:lstStyle/>
        <a:p>
          <a:endParaRPr lang="zh-CN" altLang="en-US"/>
        </a:p>
      </dgm:t>
    </dgm:pt>
    <dgm:pt modelId="{F7AAF1EA-DFA9-4F9E-B84B-EF1AC39A5E4C}" type="pres">
      <dgm:prSet presAssocID="{71FBE8E4-E2F2-4EA2-AFF4-08A18B50A27E}" presName="level3hierChild" presStyleCnt="0"/>
      <dgm:spPr/>
    </dgm:pt>
    <dgm:pt modelId="{E1444BB0-8C43-42C8-9249-56D5E504A85F}" type="pres">
      <dgm:prSet presAssocID="{0ADD932C-8FED-4C78-BD2A-3F6CCA0F381B}" presName="conn2-1" presStyleLbl="parChTrans1D3" presStyleIdx="7" presStyleCnt="10"/>
      <dgm:spPr/>
      <dgm:t>
        <a:bodyPr/>
        <a:lstStyle/>
        <a:p>
          <a:endParaRPr lang="zh-CN" altLang="en-US"/>
        </a:p>
      </dgm:t>
    </dgm:pt>
    <dgm:pt modelId="{333C8C5E-CC5D-467E-93C0-ECA313793489}" type="pres">
      <dgm:prSet presAssocID="{0ADD932C-8FED-4C78-BD2A-3F6CCA0F381B}" presName="connTx" presStyleLbl="parChTrans1D3" presStyleIdx="7" presStyleCnt="10"/>
      <dgm:spPr/>
      <dgm:t>
        <a:bodyPr/>
        <a:lstStyle/>
        <a:p>
          <a:endParaRPr lang="zh-CN" altLang="en-US"/>
        </a:p>
      </dgm:t>
    </dgm:pt>
    <dgm:pt modelId="{3D050D55-F55B-4C54-900A-B134C7205939}" type="pres">
      <dgm:prSet presAssocID="{1F962334-6D24-41A7-B5B1-1BD50ED46649}" presName="root2" presStyleCnt="0"/>
      <dgm:spPr/>
    </dgm:pt>
    <dgm:pt modelId="{420A4272-E963-4E31-85B8-29E98959304F}" type="pres">
      <dgm:prSet presAssocID="{1F962334-6D24-41A7-B5B1-1BD50ED46649}" presName="LevelTwoTextNode" presStyleLbl="node3" presStyleIdx="7" presStyleCnt="10" custScaleX="243013">
        <dgm:presLayoutVars>
          <dgm:chPref val="3"/>
        </dgm:presLayoutVars>
      </dgm:prSet>
      <dgm:spPr/>
      <dgm:t>
        <a:bodyPr/>
        <a:lstStyle/>
        <a:p>
          <a:endParaRPr lang="zh-CN" altLang="en-US"/>
        </a:p>
      </dgm:t>
    </dgm:pt>
    <dgm:pt modelId="{9C58514A-4806-4FBE-965D-028B0D08634D}" type="pres">
      <dgm:prSet presAssocID="{1F962334-6D24-41A7-B5B1-1BD50ED46649}" presName="level3hierChild" presStyleCnt="0"/>
      <dgm:spPr/>
    </dgm:pt>
    <dgm:pt modelId="{41D9ECCA-8BC9-4E43-995C-723D7CE3A7C8}" type="pres">
      <dgm:prSet presAssocID="{70896D98-02F7-4243-AB1E-EE40A5AE63C1}" presName="conn2-1" presStyleLbl="parChTrans1D3" presStyleIdx="8" presStyleCnt="10"/>
      <dgm:spPr/>
      <dgm:t>
        <a:bodyPr/>
        <a:lstStyle/>
        <a:p>
          <a:endParaRPr lang="zh-CN" altLang="en-US"/>
        </a:p>
      </dgm:t>
    </dgm:pt>
    <dgm:pt modelId="{7BF757FC-47F5-42CB-96B3-37E399289E1C}" type="pres">
      <dgm:prSet presAssocID="{70896D98-02F7-4243-AB1E-EE40A5AE63C1}" presName="connTx" presStyleLbl="parChTrans1D3" presStyleIdx="8" presStyleCnt="10"/>
      <dgm:spPr/>
      <dgm:t>
        <a:bodyPr/>
        <a:lstStyle/>
        <a:p>
          <a:endParaRPr lang="zh-CN" altLang="en-US"/>
        </a:p>
      </dgm:t>
    </dgm:pt>
    <dgm:pt modelId="{0B960DA0-A83F-4745-93D6-78C52AAFD8BE}" type="pres">
      <dgm:prSet presAssocID="{D541C0D0-8F9F-4198-B376-CC8D98CAC539}" presName="root2" presStyleCnt="0"/>
      <dgm:spPr/>
    </dgm:pt>
    <dgm:pt modelId="{C95351E9-8C9F-46CC-9ACF-CC2A3494562E}" type="pres">
      <dgm:prSet presAssocID="{D541C0D0-8F9F-4198-B376-CC8D98CAC539}" presName="LevelTwoTextNode" presStyleLbl="node3" presStyleIdx="8" presStyleCnt="10" custScaleX="243013">
        <dgm:presLayoutVars>
          <dgm:chPref val="3"/>
        </dgm:presLayoutVars>
      </dgm:prSet>
      <dgm:spPr/>
      <dgm:t>
        <a:bodyPr/>
        <a:lstStyle/>
        <a:p>
          <a:endParaRPr lang="zh-CN" altLang="en-US"/>
        </a:p>
      </dgm:t>
    </dgm:pt>
    <dgm:pt modelId="{10D7C30A-DAEB-4F6D-8E24-90132AE76DAF}" type="pres">
      <dgm:prSet presAssocID="{D541C0D0-8F9F-4198-B376-CC8D98CAC539}" presName="level3hierChild" presStyleCnt="0"/>
      <dgm:spPr/>
    </dgm:pt>
    <dgm:pt modelId="{D749C383-FE04-4503-9A61-A335A8C7BE72}" type="pres">
      <dgm:prSet presAssocID="{739C0795-FCF9-469E-A36F-3670AD70B56D}" presName="conn2-1" presStyleLbl="parChTrans1D3" presStyleIdx="9" presStyleCnt="10"/>
      <dgm:spPr/>
      <dgm:t>
        <a:bodyPr/>
        <a:lstStyle/>
        <a:p>
          <a:endParaRPr lang="zh-CN" altLang="en-US"/>
        </a:p>
      </dgm:t>
    </dgm:pt>
    <dgm:pt modelId="{FE229157-FB3C-449D-BE18-4CEA3B4958A6}" type="pres">
      <dgm:prSet presAssocID="{739C0795-FCF9-469E-A36F-3670AD70B56D}" presName="connTx" presStyleLbl="parChTrans1D3" presStyleIdx="9" presStyleCnt="10"/>
      <dgm:spPr/>
      <dgm:t>
        <a:bodyPr/>
        <a:lstStyle/>
        <a:p>
          <a:endParaRPr lang="zh-CN" altLang="en-US"/>
        </a:p>
      </dgm:t>
    </dgm:pt>
    <dgm:pt modelId="{E6420D9A-10C7-43E6-9C90-00CA2CD42926}" type="pres">
      <dgm:prSet presAssocID="{BB6483CC-78A4-4E99-8EC8-5E502C61AC87}" presName="root2" presStyleCnt="0"/>
      <dgm:spPr/>
    </dgm:pt>
    <dgm:pt modelId="{A346EDB0-A81F-4628-A88E-26B9D9729361}" type="pres">
      <dgm:prSet presAssocID="{BB6483CC-78A4-4E99-8EC8-5E502C61AC87}" presName="LevelTwoTextNode" presStyleLbl="node3" presStyleIdx="9" presStyleCnt="10" custScaleX="243013">
        <dgm:presLayoutVars>
          <dgm:chPref val="3"/>
        </dgm:presLayoutVars>
      </dgm:prSet>
      <dgm:spPr/>
      <dgm:t>
        <a:bodyPr/>
        <a:lstStyle/>
        <a:p>
          <a:endParaRPr lang="zh-CN" altLang="en-US"/>
        </a:p>
      </dgm:t>
    </dgm:pt>
    <dgm:pt modelId="{8F342A2E-D352-4712-8F93-B3D2600E9A6D}" type="pres">
      <dgm:prSet presAssocID="{BB6483CC-78A4-4E99-8EC8-5E502C61AC87}" presName="level3hierChild" presStyleCnt="0"/>
      <dgm:spPr/>
    </dgm:pt>
  </dgm:ptLst>
  <dgm:cxnLst>
    <dgm:cxn modelId="{25AFE0DF-D233-480C-95E3-5F6604D28305}" type="presOf" srcId="{06F3E269-C671-40F5-B1BD-E194A1D05B1A}" destId="{CA538F87-A635-4321-923F-446ECF38BDC6}" srcOrd="0" destOrd="0" presId="urn:microsoft.com/office/officeart/2005/8/layout/hierarchy2"/>
    <dgm:cxn modelId="{A46905A1-5903-4ED5-BBE2-12B1987DCF70}" type="presOf" srcId="{6114C7AE-7904-45B9-BF9E-BF38C1DD42BD}" destId="{3F648BBB-29D2-4166-BE95-C06355C846EE}" srcOrd="1" destOrd="0" presId="urn:microsoft.com/office/officeart/2005/8/layout/hierarchy2"/>
    <dgm:cxn modelId="{08CEB8B7-D761-45EE-AC22-FFEC4CE5991A}" srcId="{B4D7B746-147D-4F7C-BBC6-FCD15B1B573A}" destId="{D541C0D0-8F9F-4198-B376-CC8D98CAC539}" srcOrd="2" destOrd="0" parTransId="{70896D98-02F7-4243-AB1E-EE40A5AE63C1}" sibTransId="{EF7FBBE3-7C51-4124-9358-5431B63C563A}"/>
    <dgm:cxn modelId="{4F1AD01A-5EFC-47AD-BF8D-EDC930DDF225}" type="presOf" srcId="{70896D98-02F7-4243-AB1E-EE40A5AE63C1}" destId="{41D9ECCA-8BC9-4E43-995C-723D7CE3A7C8}" srcOrd="0" destOrd="0" presId="urn:microsoft.com/office/officeart/2005/8/layout/hierarchy2"/>
    <dgm:cxn modelId="{A326A899-51FC-4318-A482-292AC1BAF0DD}" type="presOf" srcId="{194BE80E-7914-4C3E-8AB6-0A5CFF85BFA7}" destId="{30566478-AC9C-4B47-8EBB-AF08401C2B62}" srcOrd="1" destOrd="0" presId="urn:microsoft.com/office/officeart/2005/8/layout/hierarchy2"/>
    <dgm:cxn modelId="{E9B05C68-0D80-43CC-8194-26656E300A3A}" type="presOf" srcId="{26DCF436-14C4-4091-B351-BCCFE2573D5D}" destId="{D3D01488-52B1-42E6-8CE7-4751BA9B1C1A}" srcOrd="0" destOrd="0" presId="urn:microsoft.com/office/officeart/2005/8/layout/hierarchy2"/>
    <dgm:cxn modelId="{12B5583E-80D9-4BEA-B606-14ED53FF96C2}" type="presOf" srcId="{F0E1D2E3-7BAC-46D2-A046-E104780A8D37}" destId="{81102040-2432-499E-A0ED-5F5DC6338C87}" srcOrd="0" destOrd="0" presId="urn:microsoft.com/office/officeart/2005/8/layout/hierarchy2"/>
    <dgm:cxn modelId="{80EAA6E3-41DA-4B37-BF01-21931B5C8E90}" type="presOf" srcId="{1FE0545F-8A78-48E7-BD14-27CB157A723C}" destId="{B4313FC3-A765-41E9-A46D-472C00702384}" srcOrd="0" destOrd="0" presId="urn:microsoft.com/office/officeart/2005/8/layout/hierarchy2"/>
    <dgm:cxn modelId="{8D750623-AD38-4A21-9777-174D863D9A64}" type="presOf" srcId="{775910EC-8693-419E-A284-A8738D74C902}" destId="{6BE8E062-1ED0-413A-8D0B-1D2F52A2EAD4}" srcOrd="1" destOrd="0" presId="urn:microsoft.com/office/officeart/2005/8/layout/hierarchy2"/>
    <dgm:cxn modelId="{D03FE1E2-7543-4D22-8026-0DE82110CC73}" srcId="{B3A62A40-D0F9-441F-8667-4EB2B26EE539}" destId="{190D44A6-F9F4-4AB2-ACDD-9C5A17C0B786}" srcOrd="1" destOrd="0" parTransId="{1F0D7F03-8E95-48A3-AAB2-774FD5052F1E}" sibTransId="{FAC0BB8C-8E96-412D-9458-762ECCF0658C}"/>
    <dgm:cxn modelId="{D8B6E761-D3CF-49E5-9EDD-C10EC8201BF6}" type="presOf" srcId="{0ADD932C-8FED-4C78-BD2A-3F6CCA0F381B}" destId="{E1444BB0-8C43-42C8-9249-56D5E504A85F}" srcOrd="0" destOrd="0" presId="urn:microsoft.com/office/officeart/2005/8/layout/hierarchy2"/>
    <dgm:cxn modelId="{6C7DB084-565B-49FC-8BAB-97F716CBB580}" type="presOf" srcId="{745A3AB6-B99C-485F-8256-032DB8981B08}" destId="{A5872411-0DBE-43A4-8F70-48FADA0151AA}" srcOrd="1" destOrd="0" presId="urn:microsoft.com/office/officeart/2005/8/layout/hierarchy2"/>
    <dgm:cxn modelId="{C64B41EC-3618-4DBB-B3EB-AD8A17F53C1B}" type="presOf" srcId="{745A3AB6-B99C-485F-8256-032DB8981B08}" destId="{32C9D281-0D36-40A8-A966-A3FFE3D3AEAB}" srcOrd="0" destOrd="0" presId="urn:microsoft.com/office/officeart/2005/8/layout/hierarchy2"/>
    <dgm:cxn modelId="{7D268789-1BCF-4CDF-88F7-A7D9DA8A3827}" type="presOf" srcId="{6114C7AE-7904-45B9-BF9E-BF38C1DD42BD}" destId="{29EC498D-5944-4AC1-AE21-0F7E15CB43AB}" srcOrd="0" destOrd="0" presId="urn:microsoft.com/office/officeart/2005/8/layout/hierarchy2"/>
    <dgm:cxn modelId="{9CE139EE-4F6C-4380-8913-5294C4ACA6CC}" type="presOf" srcId="{1F0D7F03-8E95-48A3-AAB2-774FD5052F1E}" destId="{3C64A0C4-7008-427F-A91C-BDF4BD2B47AF}" srcOrd="0" destOrd="0" presId="urn:microsoft.com/office/officeart/2005/8/layout/hierarchy2"/>
    <dgm:cxn modelId="{2C32B08A-5891-4A77-BFFE-1BEA52702598}" srcId="{1FE0545F-8A78-48E7-BD14-27CB157A723C}" destId="{A07D5315-E69F-4A01-9750-B2684537C62C}" srcOrd="2" destOrd="0" parTransId="{96374BA3-43EF-440C-97A8-A45873DBF064}" sibTransId="{8262C85F-6280-4B67-B9A2-3FB7E0DDAF7A}"/>
    <dgm:cxn modelId="{19A153EC-F5A2-4384-9BAB-61B6AC5C4321}" type="presOf" srcId="{9DA1E03A-323D-4A36-A7CD-EA183A6903ED}" destId="{27E84617-FFA5-48B2-9654-2C09AF6C2199}" srcOrd="0" destOrd="0" presId="urn:microsoft.com/office/officeart/2005/8/layout/hierarchy2"/>
    <dgm:cxn modelId="{7D41AB56-6788-40F4-9768-159298B8879E}" type="presOf" srcId="{E6AD221D-D714-4BCF-8CC9-726ECD85B7B2}" destId="{A9852952-B729-4E78-B0DE-6FB61EF7606B}" srcOrd="1" destOrd="0" presId="urn:microsoft.com/office/officeart/2005/8/layout/hierarchy2"/>
    <dgm:cxn modelId="{F34EE6C0-AB86-4D81-9061-6ACCE8AE0267}" srcId="{190D44A6-F9F4-4AB2-ACDD-9C5A17C0B786}" destId="{26DCF436-14C4-4091-B351-BCCFE2573D5D}" srcOrd="0" destOrd="0" parTransId="{E6AD221D-D714-4BCF-8CC9-726ECD85B7B2}" sibTransId="{2BADBA27-E128-4FC4-9CBC-48AEEC0B3A66}"/>
    <dgm:cxn modelId="{E3112556-F217-48B5-AF3D-490AC6FB9298}" srcId="{13D716BA-79DA-4EB4-BE9C-91A1C024E958}" destId="{B3A62A40-D0F9-441F-8667-4EB2B26EE539}" srcOrd="1" destOrd="0" parTransId="{6FFEFCF8-998A-4DFC-A19D-862F258584C0}" sibTransId="{CD437033-754C-43FB-9B29-2E159412D6B2}"/>
    <dgm:cxn modelId="{D9146332-6828-455E-A895-DF7E05CDD8A4}" type="presOf" srcId="{96374BA3-43EF-440C-97A8-A45873DBF064}" destId="{6ABC32F8-6321-4D0E-8055-8AA7B877A0C9}" srcOrd="0" destOrd="0" presId="urn:microsoft.com/office/officeart/2005/8/layout/hierarchy2"/>
    <dgm:cxn modelId="{8A267A93-D5F9-4787-98BE-0F11463472FC}" type="presOf" srcId="{775910EC-8693-419E-A284-A8738D74C902}" destId="{E62377B0-273B-4635-804C-F22528757112}" srcOrd="0" destOrd="0" presId="urn:microsoft.com/office/officeart/2005/8/layout/hierarchy2"/>
    <dgm:cxn modelId="{DC3C9455-C33A-42BE-8B28-33A2BEB6E5C4}" type="presOf" srcId="{E6AD221D-D714-4BCF-8CC9-726ECD85B7B2}" destId="{6A02570D-4214-4391-9B6C-A14F69944E6D}" srcOrd="0" destOrd="0" presId="urn:microsoft.com/office/officeart/2005/8/layout/hierarchy2"/>
    <dgm:cxn modelId="{F8B3A3F7-1B17-4411-965A-F0797E62BCF0}" type="presOf" srcId="{194BE80E-7914-4C3E-8AB6-0A5CFF85BFA7}" destId="{CE04CE6C-1EAA-49FE-B98C-DA7AE1E9F52B}" srcOrd="0" destOrd="0" presId="urn:microsoft.com/office/officeart/2005/8/layout/hierarchy2"/>
    <dgm:cxn modelId="{44658B68-208E-4DFE-BCAE-508C2BC7FFB2}" srcId="{13D716BA-79DA-4EB4-BE9C-91A1C024E958}" destId="{9DA1E03A-323D-4A36-A7CD-EA183A6903ED}" srcOrd="0" destOrd="0" parTransId="{96B9B3E9-80E6-481B-AB3E-7CCE7E9F887A}" sibTransId="{24818BD4-82EE-4350-ABD4-DCD40632A57E}"/>
    <dgm:cxn modelId="{A5B81AC1-6953-4BF6-B263-41BFF3566292}" srcId="{B3A62A40-D0F9-441F-8667-4EB2B26EE539}" destId="{FA5986D6-F027-48FC-8428-3C7FF02A3CA9}" srcOrd="0" destOrd="0" parTransId="{745A3AB6-B99C-485F-8256-032DB8981B08}" sibTransId="{73E912FD-C560-4ED3-98EB-ABE6B0A9FE43}"/>
    <dgm:cxn modelId="{CC13D9D7-435C-4A12-8068-91F9CF387AFF}" type="presOf" srcId="{1F962334-6D24-41A7-B5B1-1BD50ED46649}" destId="{420A4272-E963-4E31-85B8-29E98959304F}" srcOrd="0" destOrd="0" presId="urn:microsoft.com/office/officeart/2005/8/layout/hierarchy2"/>
    <dgm:cxn modelId="{1AC30A5F-7511-4352-ABA7-20EE9801C75B}" srcId="{1FE0545F-8A78-48E7-BD14-27CB157A723C}" destId="{F0E1D2E3-7BAC-46D2-A046-E104780A8D37}" srcOrd="0" destOrd="0" parTransId="{C45C4B78-62BF-4134-AD97-85ECDA108C9B}" sibTransId="{8FC5CA6D-79AF-46F7-BF7E-7F7640A13EAB}"/>
    <dgm:cxn modelId="{7BE0F3CB-27AE-46CB-872D-260E556AFC09}" type="presOf" srcId="{71FBE8E4-E2F2-4EA2-AFF4-08A18B50A27E}" destId="{E77B0154-E887-42D4-BC85-3C5477E46E1B}" srcOrd="0" destOrd="0" presId="urn:microsoft.com/office/officeart/2005/8/layout/hierarchy2"/>
    <dgm:cxn modelId="{BFDFC998-7691-414F-9706-96DF94E14763}" type="presOf" srcId="{B4D7B746-147D-4F7C-BBC6-FCD15B1B573A}" destId="{4FD9B72F-E9C6-43B2-A9AC-7FB7FF4DF80E}" srcOrd="0" destOrd="0" presId="urn:microsoft.com/office/officeart/2005/8/layout/hierarchy2"/>
    <dgm:cxn modelId="{AFD64190-0EE1-4EEA-A4A1-6800A5B52824}" srcId="{190D44A6-F9F4-4AB2-ACDD-9C5A17C0B786}" destId="{5502D288-821C-49F9-8307-4DE64C451970}" srcOrd="2" destOrd="0" parTransId="{775910EC-8693-419E-A284-A8738D74C902}" sibTransId="{B0E38F59-EA2B-41F0-981B-0F980EB8712F}"/>
    <dgm:cxn modelId="{81ADC732-FE85-4348-A3CF-2A9894EC2F66}" type="presOf" srcId="{BBEA5728-4A2A-4D83-8165-090D10C79215}" destId="{7BB3C5F7-C328-4D67-B8AD-9FB3337BEA29}" srcOrd="0" destOrd="0" presId="urn:microsoft.com/office/officeart/2005/8/layout/hierarchy2"/>
    <dgm:cxn modelId="{EB9DB561-AFC5-4030-9E5A-30B1164D432F}" type="presOf" srcId="{3D1047B8-4071-44B0-A42D-D903216EAD85}" destId="{8461E7CF-CF92-4331-A422-DB8FA50FDF66}" srcOrd="0" destOrd="0" presId="urn:microsoft.com/office/officeart/2005/8/layout/hierarchy2"/>
    <dgm:cxn modelId="{C768B412-755E-45BB-8923-BAFDBCA06FE5}" srcId="{B3A62A40-D0F9-441F-8667-4EB2B26EE539}" destId="{1FE0545F-8A78-48E7-BD14-27CB157A723C}" srcOrd="2" destOrd="0" parTransId="{B24E8ECD-446F-4044-BF7A-FE20C523B4AD}" sibTransId="{C5B69E8A-CE85-4848-96DD-859626B87F7F}"/>
    <dgm:cxn modelId="{53994C12-47BB-4A41-8B2C-9A464E209415}" srcId="{B4D7B746-147D-4F7C-BBC6-FCD15B1B573A}" destId="{BB6483CC-78A4-4E99-8EC8-5E502C61AC87}" srcOrd="3" destOrd="0" parTransId="{739C0795-FCF9-469E-A36F-3670AD70B56D}" sibTransId="{9ED106E4-89C0-487D-9D66-331B0F372638}"/>
    <dgm:cxn modelId="{34E7F567-CB61-44AE-A258-DA47318E4DFE}" type="presOf" srcId="{5502D288-821C-49F9-8307-4DE64C451970}" destId="{A37707CA-BD64-4497-99C3-D6CB2A2C08FB}" srcOrd="0" destOrd="0" presId="urn:microsoft.com/office/officeart/2005/8/layout/hierarchy2"/>
    <dgm:cxn modelId="{94DE1DE3-DC68-415B-98F7-ABC3ED7EB33F}" type="presOf" srcId="{B24E8ECD-446F-4044-BF7A-FE20C523B4AD}" destId="{D77165FF-0B40-4257-9F0C-DC09E9A992BB}" srcOrd="0" destOrd="0" presId="urn:microsoft.com/office/officeart/2005/8/layout/hierarchy2"/>
    <dgm:cxn modelId="{D8D89B3D-5AAE-44B0-92A6-8DB077D258C1}" type="presOf" srcId="{B3A62A40-D0F9-441F-8667-4EB2B26EE539}" destId="{E2661AA6-9378-4400-8095-04DF4C5E98B2}" srcOrd="0" destOrd="0" presId="urn:microsoft.com/office/officeart/2005/8/layout/hierarchy2"/>
    <dgm:cxn modelId="{42219397-0CEA-4015-B5CB-366C89D2B791}" type="presOf" srcId="{0F2A1E1C-F2EF-4904-A6C9-1F3475D609FF}" destId="{0B16A06C-11CF-4212-B861-364013FB7683}" srcOrd="0" destOrd="0" presId="urn:microsoft.com/office/officeart/2005/8/layout/hierarchy2"/>
    <dgm:cxn modelId="{5E8A6E3D-0547-459C-80C2-F92102FE0AA4}" type="presOf" srcId="{13D716BA-79DA-4EB4-BE9C-91A1C024E958}" destId="{866E93FB-1009-4BF7-A996-042C822157BD}" srcOrd="0" destOrd="0" presId="urn:microsoft.com/office/officeart/2005/8/layout/hierarchy2"/>
    <dgm:cxn modelId="{D67B662B-3424-4F3D-8EBF-14C2FB35FDE6}" type="presOf" srcId="{FA5986D6-F027-48FC-8428-3C7FF02A3CA9}" destId="{4B1E4028-23DE-4942-BD36-465C8C9E03D6}" srcOrd="0" destOrd="0" presId="urn:microsoft.com/office/officeart/2005/8/layout/hierarchy2"/>
    <dgm:cxn modelId="{82E66C53-EFC4-481B-87B0-82F90487BCE9}" type="presOf" srcId="{9D7CE96F-2CAD-473B-B32B-1BB6AF703B00}" destId="{3D898DD9-3086-4942-9521-B4E926A27C38}" srcOrd="0" destOrd="0" presId="urn:microsoft.com/office/officeart/2005/8/layout/hierarchy2"/>
    <dgm:cxn modelId="{5E025DA2-44EC-4A9C-BCA9-CAA656978F7E}" srcId="{B3A62A40-D0F9-441F-8667-4EB2B26EE539}" destId="{06F3E269-C671-40F5-B1BD-E194A1D05B1A}" srcOrd="3" destOrd="0" parTransId="{194BE80E-7914-4C3E-8AB6-0A5CFF85BFA7}" sibTransId="{5467AC99-6A23-4E94-A5B0-CDA69E55792F}"/>
    <dgm:cxn modelId="{9612AA46-6E03-4BA4-A46A-F345A29F7751}" srcId="{190D44A6-F9F4-4AB2-ACDD-9C5A17C0B786}" destId="{3D1047B8-4071-44B0-A42D-D903216EAD85}" srcOrd="1" destOrd="0" parTransId="{FD1FD1F0-B096-49F2-BF68-3E4A37558281}" sibTransId="{05E1CF64-BD94-4931-AA39-E1B74C2D3BCB}"/>
    <dgm:cxn modelId="{D66F619B-EC1F-4A72-A604-E2B6F58B3CA0}" type="presOf" srcId="{C45C4B78-62BF-4134-AD97-85ECDA108C9B}" destId="{76FD9B60-D868-432D-BEA8-6119CD5CB8B0}" srcOrd="0" destOrd="0" presId="urn:microsoft.com/office/officeart/2005/8/layout/hierarchy2"/>
    <dgm:cxn modelId="{FC7FAD16-3B02-42F6-B200-E8692CFBE7D7}" type="presOf" srcId="{D541C0D0-8F9F-4198-B376-CC8D98CAC539}" destId="{C95351E9-8C9F-46CC-9ACF-CC2A3494562E}" srcOrd="0" destOrd="0" presId="urn:microsoft.com/office/officeart/2005/8/layout/hierarchy2"/>
    <dgm:cxn modelId="{7964DD30-53FC-46FD-A81A-8F94CDCDAA9C}" type="presOf" srcId="{96374BA3-43EF-440C-97A8-A45873DBF064}" destId="{DB805965-952E-4ADF-8354-A237CAC01AE3}" srcOrd="1" destOrd="0" presId="urn:microsoft.com/office/officeart/2005/8/layout/hierarchy2"/>
    <dgm:cxn modelId="{11061B16-5A1B-4A3D-8824-007F89A0BEC1}" type="presOf" srcId="{739C0795-FCF9-469E-A36F-3670AD70B56D}" destId="{FE229157-FB3C-449D-BE18-4CEA3B4958A6}" srcOrd="1" destOrd="0" presId="urn:microsoft.com/office/officeart/2005/8/layout/hierarchy2"/>
    <dgm:cxn modelId="{542AB833-969C-487B-806B-9422F422302D}" type="presOf" srcId="{C45C4B78-62BF-4134-AD97-85ECDA108C9B}" destId="{3AB69CF3-DCCE-4C1C-BF98-62C6954896FD}" srcOrd="1" destOrd="0" presId="urn:microsoft.com/office/officeart/2005/8/layout/hierarchy2"/>
    <dgm:cxn modelId="{0BB1492B-25E4-460D-86B1-26243E781D66}" type="presOf" srcId="{0ADD932C-8FED-4C78-BD2A-3F6CCA0F381B}" destId="{333C8C5E-CC5D-467E-93C0-ECA313793489}" srcOrd="1" destOrd="0" presId="urn:microsoft.com/office/officeart/2005/8/layout/hierarchy2"/>
    <dgm:cxn modelId="{C82802F5-C0AF-4E0C-9610-C3C004907992}" type="presOf" srcId="{0F2A1E1C-F2EF-4904-A6C9-1F3475D609FF}" destId="{02EF1CC7-1183-4886-9383-AF39BEC4B9C8}" srcOrd="1" destOrd="0" presId="urn:microsoft.com/office/officeart/2005/8/layout/hierarchy2"/>
    <dgm:cxn modelId="{C33813EE-4C20-4F08-BB61-C4A87414270E}" type="presOf" srcId="{BBEA5728-4A2A-4D83-8165-090D10C79215}" destId="{AF3FF22B-FB0A-4DED-93E8-C8023BAB96BE}" srcOrd="1" destOrd="0" presId="urn:microsoft.com/office/officeart/2005/8/layout/hierarchy2"/>
    <dgm:cxn modelId="{A2505656-551D-4EB6-A30F-6BE678D047DB}" srcId="{B4D7B746-147D-4F7C-BBC6-FCD15B1B573A}" destId="{1F962334-6D24-41A7-B5B1-1BD50ED46649}" srcOrd="1" destOrd="0" parTransId="{0ADD932C-8FED-4C78-BD2A-3F6CCA0F381B}" sibTransId="{71D36E26-8EE3-4E82-BC60-EF8836711F55}"/>
    <dgm:cxn modelId="{78CE7739-B9A0-4D92-8396-4B7717892597}" type="presOf" srcId="{1F0D7F03-8E95-48A3-AAB2-774FD5052F1E}" destId="{F97DF06B-C5DF-4293-8175-05ED8F3BA8CF}" srcOrd="1" destOrd="0" presId="urn:microsoft.com/office/officeart/2005/8/layout/hierarchy2"/>
    <dgm:cxn modelId="{11A8FCFA-4988-4149-83B5-42709FF53E2E}" type="presOf" srcId="{FD1FD1F0-B096-49F2-BF68-3E4A37558281}" destId="{E296216B-24D0-480D-8F4D-B87072130B43}" srcOrd="1" destOrd="0" presId="urn:microsoft.com/office/officeart/2005/8/layout/hierarchy2"/>
    <dgm:cxn modelId="{846D460F-C597-411F-BB55-D083E241A3EB}" srcId="{B3A62A40-D0F9-441F-8667-4EB2B26EE539}" destId="{B4D7B746-147D-4F7C-BBC6-FCD15B1B573A}" srcOrd="4" destOrd="0" parTransId="{6114C7AE-7904-45B9-BF9E-BF38C1DD42BD}" sibTransId="{E40B5E97-8466-4373-90AF-5FFF9E601C89}"/>
    <dgm:cxn modelId="{659B6D52-911F-425E-8A1B-A0C5795E1CF6}" type="presOf" srcId="{B24E8ECD-446F-4044-BF7A-FE20C523B4AD}" destId="{AE51DF0C-CF5F-4EC3-AE53-C91D5445DB2A}" srcOrd="1" destOrd="0" presId="urn:microsoft.com/office/officeart/2005/8/layout/hierarchy2"/>
    <dgm:cxn modelId="{EF0D1AB8-E01A-47FD-8EE3-9D85FC997F18}" srcId="{B4D7B746-147D-4F7C-BBC6-FCD15B1B573A}" destId="{71FBE8E4-E2F2-4EA2-AFF4-08A18B50A27E}" srcOrd="0" destOrd="0" parTransId="{BBEA5728-4A2A-4D83-8165-090D10C79215}" sibTransId="{EACD0810-4CE3-4E6C-8334-6BAB4F554D89}"/>
    <dgm:cxn modelId="{0387FD98-8E62-4F5D-AA57-7EB5BEE12AF3}" type="presOf" srcId="{739C0795-FCF9-469E-A36F-3670AD70B56D}" destId="{D749C383-FE04-4503-9A61-A335A8C7BE72}" srcOrd="0" destOrd="0" presId="urn:microsoft.com/office/officeart/2005/8/layout/hierarchy2"/>
    <dgm:cxn modelId="{10239D9B-2423-49A1-A500-3A23C3ADA9D4}" type="presOf" srcId="{70896D98-02F7-4243-AB1E-EE40A5AE63C1}" destId="{7BF757FC-47F5-42CB-96B3-37E399289E1C}" srcOrd="1" destOrd="0" presId="urn:microsoft.com/office/officeart/2005/8/layout/hierarchy2"/>
    <dgm:cxn modelId="{9B322F03-C9C0-42D4-B6D9-5C4A51EF9A4B}" srcId="{1FE0545F-8A78-48E7-BD14-27CB157A723C}" destId="{9D7CE96F-2CAD-473B-B32B-1BB6AF703B00}" srcOrd="1" destOrd="0" parTransId="{0F2A1E1C-F2EF-4904-A6C9-1F3475D609FF}" sibTransId="{2D98050A-68E6-4A93-9823-7EE1922E94B3}"/>
    <dgm:cxn modelId="{C0866EF9-0194-4C4B-B73B-F136EFD37AB3}" type="presOf" srcId="{190D44A6-F9F4-4AB2-ACDD-9C5A17C0B786}" destId="{F74C75EA-67C4-4BAC-88F7-4C6A32388D5C}" srcOrd="0" destOrd="0" presId="urn:microsoft.com/office/officeart/2005/8/layout/hierarchy2"/>
    <dgm:cxn modelId="{60213060-7742-4936-B8B2-DBF58C7FDEA8}" type="presOf" srcId="{FD1FD1F0-B096-49F2-BF68-3E4A37558281}" destId="{F7A90979-19FA-46E3-ABF4-675464F26A61}" srcOrd="0" destOrd="0" presId="urn:microsoft.com/office/officeart/2005/8/layout/hierarchy2"/>
    <dgm:cxn modelId="{2ED03795-9E92-46B2-85B5-C958372C8A55}" type="presOf" srcId="{A07D5315-E69F-4A01-9750-B2684537C62C}" destId="{3C6E25A7-96C7-4451-A2A1-DF197702F381}" srcOrd="0" destOrd="0" presId="urn:microsoft.com/office/officeart/2005/8/layout/hierarchy2"/>
    <dgm:cxn modelId="{3EEF8FAF-58A8-4E2B-871C-BF660080E38F}" type="presOf" srcId="{BB6483CC-78A4-4E99-8EC8-5E502C61AC87}" destId="{A346EDB0-A81F-4628-A88E-26B9D9729361}" srcOrd="0" destOrd="0" presId="urn:microsoft.com/office/officeart/2005/8/layout/hierarchy2"/>
    <dgm:cxn modelId="{70D87C07-27F1-4AD3-82C8-EABB6E4E5748}" type="presParOf" srcId="{866E93FB-1009-4BF7-A996-042C822157BD}" destId="{C5EBC8EE-6506-4685-BC72-8AC7BD0011ED}" srcOrd="0" destOrd="0" presId="urn:microsoft.com/office/officeart/2005/8/layout/hierarchy2"/>
    <dgm:cxn modelId="{5931175F-8DD5-4B60-82C4-479B18153803}" type="presParOf" srcId="{C5EBC8EE-6506-4685-BC72-8AC7BD0011ED}" destId="{27E84617-FFA5-48B2-9654-2C09AF6C2199}" srcOrd="0" destOrd="0" presId="urn:microsoft.com/office/officeart/2005/8/layout/hierarchy2"/>
    <dgm:cxn modelId="{655ABB2B-F637-44D3-A537-58565FBA5FD9}" type="presParOf" srcId="{C5EBC8EE-6506-4685-BC72-8AC7BD0011ED}" destId="{66D826F6-070E-428E-8110-6E5DE7EF1D70}" srcOrd="1" destOrd="0" presId="urn:microsoft.com/office/officeart/2005/8/layout/hierarchy2"/>
    <dgm:cxn modelId="{26D98871-D9B0-4193-85D9-8BFB0084DB6B}" type="presParOf" srcId="{866E93FB-1009-4BF7-A996-042C822157BD}" destId="{A0B29A0E-2A49-4B64-B754-8DABEC5B77DB}" srcOrd="1" destOrd="0" presId="urn:microsoft.com/office/officeart/2005/8/layout/hierarchy2"/>
    <dgm:cxn modelId="{CDC230A8-BB1C-4BF6-AF66-AB69D35B06FE}" type="presParOf" srcId="{A0B29A0E-2A49-4B64-B754-8DABEC5B77DB}" destId="{E2661AA6-9378-4400-8095-04DF4C5E98B2}" srcOrd="0" destOrd="0" presId="urn:microsoft.com/office/officeart/2005/8/layout/hierarchy2"/>
    <dgm:cxn modelId="{D3B13EB7-EDDE-4A22-8523-D8933AB9F8C0}" type="presParOf" srcId="{A0B29A0E-2A49-4B64-B754-8DABEC5B77DB}" destId="{4BC49E3A-8691-4739-9D7E-76EF81FB1CBD}" srcOrd="1" destOrd="0" presId="urn:microsoft.com/office/officeart/2005/8/layout/hierarchy2"/>
    <dgm:cxn modelId="{F2C86847-4829-47F0-8867-BC9C0BD60C6E}" type="presParOf" srcId="{4BC49E3A-8691-4739-9D7E-76EF81FB1CBD}" destId="{32C9D281-0D36-40A8-A966-A3FFE3D3AEAB}" srcOrd="0" destOrd="0" presId="urn:microsoft.com/office/officeart/2005/8/layout/hierarchy2"/>
    <dgm:cxn modelId="{A227E5D5-1AE6-4A51-948A-104E6A8A520B}" type="presParOf" srcId="{32C9D281-0D36-40A8-A966-A3FFE3D3AEAB}" destId="{A5872411-0DBE-43A4-8F70-48FADA0151AA}" srcOrd="0" destOrd="0" presId="urn:microsoft.com/office/officeart/2005/8/layout/hierarchy2"/>
    <dgm:cxn modelId="{AD9E4658-E6C7-44D2-B854-ABE4AFE6DF4D}" type="presParOf" srcId="{4BC49E3A-8691-4739-9D7E-76EF81FB1CBD}" destId="{6966AE99-33C7-4EE2-87D0-D3E808CD4967}" srcOrd="1" destOrd="0" presId="urn:microsoft.com/office/officeart/2005/8/layout/hierarchy2"/>
    <dgm:cxn modelId="{45A6A445-539A-429C-94F9-59A1CDFD093A}" type="presParOf" srcId="{6966AE99-33C7-4EE2-87D0-D3E808CD4967}" destId="{4B1E4028-23DE-4942-BD36-465C8C9E03D6}" srcOrd="0" destOrd="0" presId="urn:microsoft.com/office/officeart/2005/8/layout/hierarchy2"/>
    <dgm:cxn modelId="{516F18A1-56A9-40EE-B306-3481AC9FB758}" type="presParOf" srcId="{6966AE99-33C7-4EE2-87D0-D3E808CD4967}" destId="{EE7E17BE-306B-4966-9712-3A6ABE14A987}" srcOrd="1" destOrd="0" presId="urn:microsoft.com/office/officeart/2005/8/layout/hierarchy2"/>
    <dgm:cxn modelId="{9562B404-24F8-4229-86DB-2D3004D6C817}" type="presParOf" srcId="{4BC49E3A-8691-4739-9D7E-76EF81FB1CBD}" destId="{3C64A0C4-7008-427F-A91C-BDF4BD2B47AF}" srcOrd="2" destOrd="0" presId="urn:microsoft.com/office/officeart/2005/8/layout/hierarchy2"/>
    <dgm:cxn modelId="{606EB2C6-DD61-42B4-8FBD-77C82573B1CD}" type="presParOf" srcId="{3C64A0C4-7008-427F-A91C-BDF4BD2B47AF}" destId="{F97DF06B-C5DF-4293-8175-05ED8F3BA8CF}" srcOrd="0" destOrd="0" presId="urn:microsoft.com/office/officeart/2005/8/layout/hierarchy2"/>
    <dgm:cxn modelId="{5D9F21EF-0A2D-42F2-ACB4-CFF6F016F033}" type="presParOf" srcId="{4BC49E3A-8691-4739-9D7E-76EF81FB1CBD}" destId="{682212BB-E98C-4174-A046-AC89132A06D3}" srcOrd="3" destOrd="0" presId="urn:microsoft.com/office/officeart/2005/8/layout/hierarchy2"/>
    <dgm:cxn modelId="{1AEB03CD-0775-434E-94A6-715C7F353DEE}" type="presParOf" srcId="{682212BB-E98C-4174-A046-AC89132A06D3}" destId="{F74C75EA-67C4-4BAC-88F7-4C6A32388D5C}" srcOrd="0" destOrd="0" presId="urn:microsoft.com/office/officeart/2005/8/layout/hierarchy2"/>
    <dgm:cxn modelId="{56A8B21C-D202-4BF3-B735-D7697DB761EA}" type="presParOf" srcId="{682212BB-E98C-4174-A046-AC89132A06D3}" destId="{6F110FB7-8DB2-4DB0-9CF3-C1E4F4B01E62}" srcOrd="1" destOrd="0" presId="urn:microsoft.com/office/officeart/2005/8/layout/hierarchy2"/>
    <dgm:cxn modelId="{994068E1-D3B6-49B1-BB3A-81654DE0BF84}" type="presParOf" srcId="{6F110FB7-8DB2-4DB0-9CF3-C1E4F4B01E62}" destId="{6A02570D-4214-4391-9B6C-A14F69944E6D}" srcOrd="0" destOrd="0" presId="urn:microsoft.com/office/officeart/2005/8/layout/hierarchy2"/>
    <dgm:cxn modelId="{7AA12FA7-4888-4136-B857-107F4A7B36F0}" type="presParOf" srcId="{6A02570D-4214-4391-9B6C-A14F69944E6D}" destId="{A9852952-B729-4E78-B0DE-6FB61EF7606B}" srcOrd="0" destOrd="0" presId="urn:microsoft.com/office/officeart/2005/8/layout/hierarchy2"/>
    <dgm:cxn modelId="{E3ADAA51-96EA-4D8A-80FB-35A246C2D25E}" type="presParOf" srcId="{6F110FB7-8DB2-4DB0-9CF3-C1E4F4B01E62}" destId="{1F230730-1BE9-4BF9-A290-918E0643EFAF}" srcOrd="1" destOrd="0" presId="urn:microsoft.com/office/officeart/2005/8/layout/hierarchy2"/>
    <dgm:cxn modelId="{9079B405-4241-483A-95A6-CDC04D106B3E}" type="presParOf" srcId="{1F230730-1BE9-4BF9-A290-918E0643EFAF}" destId="{D3D01488-52B1-42E6-8CE7-4751BA9B1C1A}" srcOrd="0" destOrd="0" presId="urn:microsoft.com/office/officeart/2005/8/layout/hierarchy2"/>
    <dgm:cxn modelId="{D670BFC5-268A-4EA2-AD92-684698DCEF01}" type="presParOf" srcId="{1F230730-1BE9-4BF9-A290-918E0643EFAF}" destId="{D5AD8BF7-87D6-4513-B8C1-CD89148FED82}" srcOrd="1" destOrd="0" presId="urn:microsoft.com/office/officeart/2005/8/layout/hierarchy2"/>
    <dgm:cxn modelId="{22DE3641-FC0F-4D88-BEAD-6426CE821268}" type="presParOf" srcId="{6F110FB7-8DB2-4DB0-9CF3-C1E4F4B01E62}" destId="{F7A90979-19FA-46E3-ABF4-675464F26A61}" srcOrd="2" destOrd="0" presId="urn:microsoft.com/office/officeart/2005/8/layout/hierarchy2"/>
    <dgm:cxn modelId="{856B5FC9-33E1-4AA8-B357-71A40BA31517}" type="presParOf" srcId="{F7A90979-19FA-46E3-ABF4-675464F26A61}" destId="{E296216B-24D0-480D-8F4D-B87072130B43}" srcOrd="0" destOrd="0" presId="urn:microsoft.com/office/officeart/2005/8/layout/hierarchy2"/>
    <dgm:cxn modelId="{5EBAEDF3-1F32-41B3-A517-844867C5A82D}" type="presParOf" srcId="{6F110FB7-8DB2-4DB0-9CF3-C1E4F4B01E62}" destId="{FD53139B-4081-4CAB-98C0-78C603826FE1}" srcOrd="3" destOrd="0" presId="urn:microsoft.com/office/officeart/2005/8/layout/hierarchy2"/>
    <dgm:cxn modelId="{ECB3AA85-D20D-4AEA-99A9-BB070A064D72}" type="presParOf" srcId="{FD53139B-4081-4CAB-98C0-78C603826FE1}" destId="{8461E7CF-CF92-4331-A422-DB8FA50FDF66}" srcOrd="0" destOrd="0" presId="urn:microsoft.com/office/officeart/2005/8/layout/hierarchy2"/>
    <dgm:cxn modelId="{20A4F5AB-4B74-46B7-8B72-A4234C1D2BE7}" type="presParOf" srcId="{FD53139B-4081-4CAB-98C0-78C603826FE1}" destId="{3CDA8D6D-4355-4614-91E9-E5EABD536E97}" srcOrd="1" destOrd="0" presId="urn:microsoft.com/office/officeart/2005/8/layout/hierarchy2"/>
    <dgm:cxn modelId="{6B262993-EF1A-4B1F-B01E-9673CFD921DB}" type="presParOf" srcId="{6F110FB7-8DB2-4DB0-9CF3-C1E4F4B01E62}" destId="{E62377B0-273B-4635-804C-F22528757112}" srcOrd="4" destOrd="0" presId="urn:microsoft.com/office/officeart/2005/8/layout/hierarchy2"/>
    <dgm:cxn modelId="{F3C44B61-287E-493A-B6E4-A00E22A1A3B8}" type="presParOf" srcId="{E62377B0-273B-4635-804C-F22528757112}" destId="{6BE8E062-1ED0-413A-8D0B-1D2F52A2EAD4}" srcOrd="0" destOrd="0" presId="urn:microsoft.com/office/officeart/2005/8/layout/hierarchy2"/>
    <dgm:cxn modelId="{0F6A482C-BA08-4D0D-A156-FFDCA8E0174F}" type="presParOf" srcId="{6F110FB7-8DB2-4DB0-9CF3-C1E4F4B01E62}" destId="{DB1E840C-BFDE-459D-9D67-03EE9FC8AAB6}" srcOrd="5" destOrd="0" presId="urn:microsoft.com/office/officeart/2005/8/layout/hierarchy2"/>
    <dgm:cxn modelId="{127D705A-35C2-47D4-A8D7-540594572A47}" type="presParOf" srcId="{DB1E840C-BFDE-459D-9D67-03EE9FC8AAB6}" destId="{A37707CA-BD64-4497-99C3-D6CB2A2C08FB}" srcOrd="0" destOrd="0" presId="urn:microsoft.com/office/officeart/2005/8/layout/hierarchy2"/>
    <dgm:cxn modelId="{CD1F8095-C882-4BC3-8778-888431BFAE93}" type="presParOf" srcId="{DB1E840C-BFDE-459D-9D67-03EE9FC8AAB6}" destId="{CED6B48E-A66C-4EFF-8B16-D766FAAF2C9B}" srcOrd="1" destOrd="0" presId="urn:microsoft.com/office/officeart/2005/8/layout/hierarchy2"/>
    <dgm:cxn modelId="{E5713DF5-1A13-49D7-B331-F379D178F1F2}" type="presParOf" srcId="{4BC49E3A-8691-4739-9D7E-76EF81FB1CBD}" destId="{D77165FF-0B40-4257-9F0C-DC09E9A992BB}" srcOrd="4" destOrd="0" presId="urn:microsoft.com/office/officeart/2005/8/layout/hierarchy2"/>
    <dgm:cxn modelId="{9616C976-CDF5-4689-8182-187E4CE7D21C}" type="presParOf" srcId="{D77165FF-0B40-4257-9F0C-DC09E9A992BB}" destId="{AE51DF0C-CF5F-4EC3-AE53-C91D5445DB2A}" srcOrd="0" destOrd="0" presId="urn:microsoft.com/office/officeart/2005/8/layout/hierarchy2"/>
    <dgm:cxn modelId="{1977EE07-5A26-4304-8074-75E385CB1FB0}" type="presParOf" srcId="{4BC49E3A-8691-4739-9D7E-76EF81FB1CBD}" destId="{34A95008-A21F-47EC-986C-AC685779B804}" srcOrd="5" destOrd="0" presId="urn:microsoft.com/office/officeart/2005/8/layout/hierarchy2"/>
    <dgm:cxn modelId="{E3C0736F-9388-46ED-958D-9B4A7927BD9D}" type="presParOf" srcId="{34A95008-A21F-47EC-986C-AC685779B804}" destId="{B4313FC3-A765-41E9-A46D-472C00702384}" srcOrd="0" destOrd="0" presId="urn:microsoft.com/office/officeart/2005/8/layout/hierarchy2"/>
    <dgm:cxn modelId="{44301972-8F3D-4B38-AF00-D833919CCE22}" type="presParOf" srcId="{34A95008-A21F-47EC-986C-AC685779B804}" destId="{C289573A-98B4-47D4-9613-48D6A396A1B8}" srcOrd="1" destOrd="0" presId="urn:microsoft.com/office/officeart/2005/8/layout/hierarchy2"/>
    <dgm:cxn modelId="{8CCD641A-4968-436B-B6EE-9F337857506A}" type="presParOf" srcId="{C289573A-98B4-47D4-9613-48D6A396A1B8}" destId="{76FD9B60-D868-432D-BEA8-6119CD5CB8B0}" srcOrd="0" destOrd="0" presId="urn:microsoft.com/office/officeart/2005/8/layout/hierarchy2"/>
    <dgm:cxn modelId="{F55AFC14-3385-4E9D-BB71-18ED8B4BCF74}" type="presParOf" srcId="{76FD9B60-D868-432D-BEA8-6119CD5CB8B0}" destId="{3AB69CF3-DCCE-4C1C-BF98-62C6954896FD}" srcOrd="0" destOrd="0" presId="urn:microsoft.com/office/officeart/2005/8/layout/hierarchy2"/>
    <dgm:cxn modelId="{78764313-34F0-4E67-A7A2-1C37B7043077}" type="presParOf" srcId="{C289573A-98B4-47D4-9613-48D6A396A1B8}" destId="{EE52C6E6-2759-4C10-B88B-32B2642639D2}" srcOrd="1" destOrd="0" presId="urn:microsoft.com/office/officeart/2005/8/layout/hierarchy2"/>
    <dgm:cxn modelId="{8865EAD0-A9AF-4274-9496-3DAB8213346E}" type="presParOf" srcId="{EE52C6E6-2759-4C10-B88B-32B2642639D2}" destId="{81102040-2432-499E-A0ED-5F5DC6338C87}" srcOrd="0" destOrd="0" presId="urn:microsoft.com/office/officeart/2005/8/layout/hierarchy2"/>
    <dgm:cxn modelId="{83BEC7D7-8A22-44B9-A08C-E53AED548FA3}" type="presParOf" srcId="{EE52C6E6-2759-4C10-B88B-32B2642639D2}" destId="{AC3BB070-B534-4019-BC98-D93F4E256670}" srcOrd="1" destOrd="0" presId="urn:microsoft.com/office/officeart/2005/8/layout/hierarchy2"/>
    <dgm:cxn modelId="{4BCB2B50-C0F9-4B8A-BFD9-23378962EE8A}" type="presParOf" srcId="{C289573A-98B4-47D4-9613-48D6A396A1B8}" destId="{0B16A06C-11CF-4212-B861-364013FB7683}" srcOrd="2" destOrd="0" presId="urn:microsoft.com/office/officeart/2005/8/layout/hierarchy2"/>
    <dgm:cxn modelId="{5201063E-CE3A-4042-8CA4-C13E42957AD6}" type="presParOf" srcId="{0B16A06C-11CF-4212-B861-364013FB7683}" destId="{02EF1CC7-1183-4886-9383-AF39BEC4B9C8}" srcOrd="0" destOrd="0" presId="urn:microsoft.com/office/officeart/2005/8/layout/hierarchy2"/>
    <dgm:cxn modelId="{D5C8DF95-B607-49E1-B0BC-0559D85369B8}" type="presParOf" srcId="{C289573A-98B4-47D4-9613-48D6A396A1B8}" destId="{300C3E68-8CFC-405D-A92B-4920311F4BB7}" srcOrd="3" destOrd="0" presId="urn:microsoft.com/office/officeart/2005/8/layout/hierarchy2"/>
    <dgm:cxn modelId="{A0A76845-030B-482C-8D8E-44D1BC11B8E1}" type="presParOf" srcId="{300C3E68-8CFC-405D-A92B-4920311F4BB7}" destId="{3D898DD9-3086-4942-9521-B4E926A27C38}" srcOrd="0" destOrd="0" presId="urn:microsoft.com/office/officeart/2005/8/layout/hierarchy2"/>
    <dgm:cxn modelId="{1A1BBC58-D79A-4223-BFFA-3C33634EF9D7}" type="presParOf" srcId="{300C3E68-8CFC-405D-A92B-4920311F4BB7}" destId="{05CE4B63-6340-4BD3-81CA-40B4CB31C6CA}" srcOrd="1" destOrd="0" presId="urn:microsoft.com/office/officeart/2005/8/layout/hierarchy2"/>
    <dgm:cxn modelId="{4069ADA9-7291-4109-AE3A-14F07A71E3A0}" type="presParOf" srcId="{C289573A-98B4-47D4-9613-48D6A396A1B8}" destId="{6ABC32F8-6321-4D0E-8055-8AA7B877A0C9}" srcOrd="4" destOrd="0" presId="urn:microsoft.com/office/officeart/2005/8/layout/hierarchy2"/>
    <dgm:cxn modelId="{8B144D8C-AA58-48FB-BEE7-236F46D2F01E}" type="presParOf" srcId="{6ABC32F8-6321-4D0E-8055-8AA7B877A0C9}" destId="{DB805965-952E-4ADF-8354-A237CAC01AE3}" srcOrd="0" destOrd="0" presId="urn:microsoft.com/office/officeart/2005/8/layout/hierarchy2"/>
    <dgm:cxn modelId="{51F4C0B3-0211-44DC-B724-F3CF2C9B0D5B}" type="presParOf" srcId="{C289573A-98B4-47D4-9613-48D6A396A1B8}" destId="{CB0F82A3-0211-4DC4-AAF6-3C76ED42E6CB}" srcOrd="5" destOrd="0" presId="urn:microsoft.com/office/officeart/2005/8/layout/hierarchy2"/>
    <dgm:cxn modelId="{1BA75A47-BBEB-4DD1-810B-5835083B16E1}" type="presParOf" srcId="{CB0F82A3-0211-4DC4-AAF6-3C76ED42E6CB}" destId="{3C6E25A7-96C7-4451-A2A1-DF197702F381}" srcOrd="0" destOrd="0" presId="urn:microsoft.com/office/officeart/2005/8/layout/hierarchy2"/>
    <dgm:cxn modelId="{AAC34143-FD5B-4DF4-BE35-243091E0B391}" type="presParOf" srcId="{CB0F82A3-0211-4DC4-AAF6-3C76ED42E6CB}" destId="{357DBCDB-1FEE-45AF-B1B3-5D7CC13FBA98}" srcOrd="1" destOrd="0" presId="urn:microsoft.com/office/officeart/2005/8/layout/hierarchy2"/>
    <dgm:cxn modelId="{737D82AE-57C2-48E8-BEEF-0225EC0EBAB2}" type="presParOf" srcId="{4BC49E3A-8691-4739-9D7E-76EF81FB1CBD}" destId="{CE04CE6C-1EAA-49FE-B98C-DA7AE1E9F52B}" srcOrd="6" destOrd="0" presId="urn:microsoft.com/office/officeart/2005/8/layout/hierarchy2"/>
    <dgm:cxn modelId="{EC8C36CB-2F2F-46D4-A61D-8B900100335B}" type="presParOf" srcId="{CE04CE6C-1EAA-49FE-B98C-DA7AE1E9F52B}" destId="{30566478-AC9C-4B47-8EBB-AF08401C2B62}" srcOrd="0" destOrd="0" presId="urn:microsoft.com/office/officeart/2005/8/layout/hierarchy2"/>
    <dgm:cxn modelId="{6DEF2221-D5A8-411F-88AC-CA03570234DB}" type="presParOf" srcId="{4BC49E3A-8691-4739-9D7E-76EF81FB1CBD}" destId="{8D682F0F-7477-4513-8183-8FF2C845A91F}" srcOrd="7" destOrd="0" presId="urn:microsoft.com/office/officeart/2005/8/layout/hierarchy2"/>
    <dgm:cxn modelId="{F651C95B-20B4-4331-B2E0-FEA9B5D28966}" type="presParOf" srcId="{8D682F0F-7477-4513-8183-8FF2C845A91F}" destId="{CA538F87-A635-4321-923F-446ECF38BDC6}" srcOrd="0" destOrd="0" presId="urn:microsoft.com/office/officeart/2005/8/layout/hierarchy2"/>
    <dgm:cxn modelId="{D71DC0ED-3675-4A22-938E-2C6AA0147E61}" type="presParOf" srcId="{8D682F0F-7477-4513-8183-8FF2C845A91F}" destId="{125FC363-548F-4CD6-9493-B784A9422456}" srcOrd="1" destOrd="0" presId="urn:microsoft.com/office/officeart/2005/8/layout/hierarchy2"/>
    <dgm:cxn modelId="{81D5A04E-736D-4C64-800E-A157BCA89834}" type="presParOf" srcId="{4BC49E3A-8691-4739-9D7E-76EF81FB1CBD}" destId="{29EC498D-5944-4AC1-AE21-0F7E15CB43AB}" srcOrd="8" destOrd="0" presId="urn:microsoft.com/office/officeart/2005/8/layout/hierarchy2"/>
    <dgm:cxn modelId="{E4A468E2-C987-4D52-935B-D0DA2FA53CBD}" type="presParOf" srcId="{29EC498D-5944-4AC1-AE21-0F7E15CB43AB}" destId="{3F648BBB-29D2-4166-BE95-C06355C846EE}" srcOrd="0" destOrd="0" presId="urn:microsoft.com/office/officeart/2005/8/layout/hierarchy2"/>
    <dgm:cxn modelId="{DE1C750E-3B80-4BA2-B7A2-AEFA9333BDAD}" type="presParOf" srcId="{4BC49E3A-8691-4739-9D7E-76EF81FB1CBD}" destId="{54367BE3-5B37-4F9E-9B42-3EBFFF45C27D}" srcOrd="9" destOrd="0" presId="urn:microsoft.com/office/officeart/2005/8/layout/hierarchy2"/>
    <dgm:cxn modelId="{A6A5D016-F683-480A-9BD4-FAC445C9D61F}" type="presParOf" srcId="{54367BE3-5B37-4F9E-9B42-3EBFFF45C27D}" destId="{4FD9B72F-E9C6-43B2-A9AC-7FB7FF4DF80E}" srcOrd="0" destOrd="0" presId="urn:microsoft.com/office/officeart/2005/8/layout/hierarchy2"/>
    <dgm:cxn modelId="{DBE50AA4-ED44-4AB2-AE73-CCF9F897E9A9}" type="presParOf" srcId="{54367BE3-5B37-4F9E-9B42-3EBFFF45C27D}" destId="{5273C004-92D9-4C94-9757-47300B904E09}" srcOrd="1" destOrd="0" presId="urn:microsoft.com/office/officeart/2005/8/layout/hierarchy2"/>
    <dgm:cxn modelId="{18435BE8-4760-4886-8435-ABC44D8775E5}" type="presParOf" srcId="{5273C004-92D9-4C94-9757-47300B904E09}" destId="{7BB3C5F7-C328-4D67-B8AD-9FB3337BEA29}" srcOrd="0" destOrd="0" presId="urn:microsoft.com/office/officeart/2005/8/layout/hierarchy2"/>
    <dgm:cxn modelId="{FA3A947A-F0F9-4C35-BF11-3D5DD0B7AB06}" type="presParOf" srcId="{7BB3C5F7-C328-4D67-B8AD-9FB3337BEA29}" destId="{AF3FF22B-FB0A-4DED-93E8-C8023BAB96BE}" srcOrd="0" destOrd="0" presId="urn:microsoft.com/office/officeart/2005/8/layout/hierarchy2"/>
    <dgm:cxn modelId="{67BDB0A8-7C11-4D95-A6F4-C8EEDC2C55AB}" type="presParOf" srcId="{5273C004-92D9-4C94-9757-47300B904E09}" destId="{B521C2FA-F3E4-46CE-97A0-16C9A1D7A9F1}" srcOrd="1" destOrd="0" presId="urn:microsoft.com/office/officeart/2005/8/layout/hierarchy2"/>
    <dgm:cxn modelId="{AEE0CF11-3A8D-4011-BC0C-4706A73AE441}" type="presParOf" srcId="{B521C2FA-F3E4-46CE-97A0-16C9A1D7A9F1}" destId="{E77B0154-E887-42D4-BC85-3C5477E46E1B}" srcOrd="0" destOrd="0" presId="urn:microsoft.com/office/officeart/2005/8/layout/hierarchy2"/>
    <dgm:cxn modelId="{9B9BD1FA-D8C0-4CD2-92B8-DB74D74A6228}" type="presParOf" srcId="{B521C2FA-F3E4-46CE-97A0-16C9A1D7A9F1}" destId="{F7AAF1EA-DFA9-4F9E-B84B-EF1AC39A5E4C}" srcOrd="1" destOrd="0" presId="urn:microsoft.com/office/officeart/2005/8/layout/hierarchy2"/>
    <dgm:cxn modelId="{E7071D62-5F00-44F4-AB92-7A2DAB6227F4}" type="presParOf" srcId="{5273C004-92D9-4C94-9757-47300B904E09}" destId="{E1444BB0-8C43-42C8-9249-56D5E504A85F}" srcOrd="2" destOrd="0" presId="urn:microsoft.com/office/officeart/2005/8/layout/hierarchy2"/>
    <dgm:cxn modelId="{AE92B4F8-1440-4426-B975-9384F47FF47A}" type="presParOf" srcId="{E1444BB0-8C43-42C8-9249-56D5E504A85F}" destId="{333C8C5E-CC5D-467E-93C0-ECA313793489}" srcOrd="0" destOrd="0" presId="urn:microsoft.com/office/officeart/2005/8/layout/hierarchy2"/>
    <dgm:cxn modelId="{13551BC6-891E-4284-A281-A5330818D079}" type="presParOf" srcId="{5273C004-92D9-4C94-9757-47300B904E09}" destId="{3D050D55-F55B-4C54-900A-B134C7205939}" srcOrd="3" destOrd="0" presId="urn:microsoft.com/office/officeart/2005/8/layout/hierarchy2"/>
    <dgm:cxn modelId="{4E3A5F3D-5F3D-4251-977F-702141B75558}" type="presParOf" srcId="{3D050D55-F55B-4C54-900A-B134C7205939}" destId="{420A4272-E963-4E31-85B8-29E98959304F}" srcOrd="0" destOrd="0" presId="urn:microsoft.com/office/officeart/2005/8/layout/hierarchy2"/>
    <dgm:cxn modelId="{0888025A-CCED-41D3-A1F1-47DB2E309A02}" type="presParOf" srcId="{3D050D55-F55B-4C54-900A-B134C7205939}" destId="{9C58514A-4806-4FBE-965D-028B0D08634D}" srcOrd="1" destOrd="0" presId="urn:microsoft.com/office/officeart/2005/8/layout/hierarchy2"/>
    <dgm:cxn modelId="{E5DF7733-F99B-48CE-ADC6-0F38087C99F9}" type="presParOf" srcId="{5273C004-92D9-4C94-9757-47300B904E09}" destId="{41D9ECCA-8BC9-4E43-995C-723D7CE3A7C8}" srcOrd="4" destOrd="0" presId="urn:microsoft.com/office/officeart/2005/8/layout/hierarchy2"/>
    <dgm:cxn modelId="{D0E3898D-1D67-4B6D-B197-D71B3FFA89E5}" type="presParOf" srcId="{41D9ECCA-8BC9-4E43-995C-723D7CE3A7C8}" destId="{7BF757FC-47F5-42CB-96B3-37E399289E1C}" srcOrd="0" destOrd="0" presId="urn:microsoft.com/office/officeart/2005/8/layout/hierarchy2"/>
    <dgm:cxn modelId="{B8F56C5E-F155-41FD-ACE3-C21C1315C924}" type="presParOf" srcId="{5273C004-92D9-4C94-9757-47300B904E09}" destId="{0B960DA0-A83F-4745-93D6-78C52AAFD8BE}" srcOrd="5" destOrd="0" presId="urn:microsoft.com/office/officeart/2005/8/layout/hierarchy2"/>
    <dgm:cxn modelId="{CAF87D4A-E711-4D37-B156-20FE481D1867}" type="presParOf" srcId="{0B960DA0-A83F-4745-93D6-78C52AAFD8BE}" destId="{C95351E9-8C9F-46CC-9ACF-CC2A3494562E}" srcOrd="0" destOrd="0" presId="urn:microsoft.com/office/officeart/2005/8/layout/hierarchy2"/>
    <dgm:cxn modelId="{786E28A7-8781-43A6-8D72-6F33E55EC153}" type="presParOf" srcId="{0B960DA0-A83F-4745-93D6-78C52AAFD8BE}" destId="{10D7C30A-DAEB-4F6D-8E24-90132AE76DAF}" srcOrd="1" destOrd="0" presId="urn:microsoft.com/office/officeart/2005/8/layout/hierarchy2"/>
    <dgm:cxn modelId="{110EA037-26CB-42E7-8141-7DFAA5E47837}" type="presParOf" srcId="{5273C004-92D9-4C94-9757-47300B904E09}" destId="{D749C383-FE04-4503-9A61-A335A8C7BE72}" srcOrd="6" destOrd="0" presId="urn:microsoft.com/office/officeart/2005/8/layout/hierarchy2"/>
    <dgm:cxn modelId="{1B5AD389-579D-47F0-A504-82021B65AC87}" type="presParOf" srcId="{D749C383-FE04-4503-9A61-A335A8C7BE72}" destId="{FE229157-FB3C-449D-BE18-4CEA3B4958A6}" srcOrd="0" destOrd="0" presId="urn:microsoft.com/office/officeart/2005/8/layout/hierarchy2"/>
    <dgm:cxn modelId="{81423EAB-467D-4C96-A6B8-EC2FAB8139AB}" type="presParOf" srcId="{5273C004-92D9-4C94-9757-47300B904E09}" destId="{E6420D9A-10C7-43E6-9C90-00CA2CD42926}" srcOrd="7" destOrd="0" presId="urn:microsoft.com/office/officeart/2005/8/layout/hierarchy2"/>
    <dgm:cxn modelId="{045EAD65-49BC-492A-9571-BD468EA8A714}" type="presParOf" srcId="{E6420D9A-10C7-43E6-9C90-00CA2CD42926}" destId="{A346EDB0-A81F-4628-A88E-26B9D9729361}" srcOrd="0" destOrd="0" presId="urn:microsoft.com/office/officeart/2005/8/layout/hierarchy2"/>
    <dgm:cxn modelId="{8EA91DBB-1145-4097-9741-4A123B44B2D1}" type="presParOf" srcId="{E6420D9A-10C7-43E6-9C90-00CA2CD42926}" destId="{8F342A2E-D352-4712-8F93-B3D2600E9A6D}" srcOrd="1" destOrd="0" presId="urn:microsoft.com/office/officeart/2005/8/layout/hierarchy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56AD4405-F751-44A4-B138-D6CB2B5E96C3}" type="doc">
      <dgm:prSet loTypeId="urn:microsoft.com/office/officeart/2005/8/layout/list1" loCatId="list" qsTypeId="urn:microsoft.com/office/officeart/2005/8/quickstyle/simple1" qsCatId="simple" csTypeId="urn:microsoft.com/office/officeart/2005/8/colors/accent1_2" csCatId="accent1"/>
      <dgm:spPr/>
      <dgm:t>
        <a:bodyPr/>
        <a:lstStyle/>
        <a:p>
          <a:endParaRPr lang="zh-CN" altLang="en-US"/>
        </a:p>
      </dgm:t>
    </dgm:pt>
    <dgm:pt modelId="{58D47C66-DB08-4955-9BF9-4F9F945548F6}">
      <dgm:prSet custT="1"/>
      <dgm:spPr/>
      <dgm:t>
        <a:bodyPr/>
        <a:lstStyle/>
        <a:p>
          <a:pPr rtl="0"/>
          <a:r>
            <a:rPr lang="zh-CN" altLang="en-US" sz="2000" b="1" smtClean="0">
              <a:latin typeface="微软雅黑" panose="020B0503020204020204" pitchFamily="34" charset="-122"/>
              <a:ea typeface="微软雅黑" panose="020B0503020204020204" pitchFamily="34" charset="-122"/>
            </a:rPr>
            <a:t>百折不挠</a:t>
          </a:r>
          <a:endParaRPr lang="zh-CN" altLang="en-US" sz="2000" b="1">
            <a:latin typeface="微软雅黑" panose="020B0503020204020204" pitchFamily="34" charset="-122"/>
            <a:ea typeface="微软雅黑" panose="020B0503020204020204" pitchFamily="34" charset="-122"/>
          </a:endParaRPr>
        </a:p>
      </dgm:t>
    </dgm:pt>
    <dgm:pt modelId="{818CB6D9-1810-4970-9149-30608784C8B5}" type="parTrans" cxnId="{9F701289-296C-4B33-9FEC-6ED5DDFF5E02}">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3F67B9CE-331D-404E-B655-F5E69865602D}" type="sibTrans" cxnId="{9F701289-296C-4B33-9FEC-6ED5DDFF5E02}">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EBAE44A8-159C-42F8-9094-F6B155037442}">
      <dgm:prSet custT="1"/>
      <dgm:spPr/>
      <dgm:t>
        <a:bodyPr/>
        <a:lstStyle/>
        <a:p>
          <a:pPr rtl="0"/>
          <a:r>
            <a:rPr lang="zh-CN" altLang="en-US" sz="2000" b="1" smtClean="0">
              <a:latin typeface="微软雅黑" panose="020B0503020204020204" pitchFamily="34" charset="-122"/>
              <a:ea typeface="微软雅黑" panose="020B0503020204020204" pitchFamily="34" charset="-122"/>
            </a:rPr>
            <a:t>宠辱不惊</a:t>
          </a:r>
          <a:endParaRPr lang="zh-CN" altLang="en-US" sz="2000" b="1">
            <a:latin typeface="微软雅黑" panose="020B0503020204020204" pitchFamily="34" charset="-122"/>
            <a:ea typeface="微软雅黑" panose="020B0503020204020204" pitchFamily="34" charset="-122"/>
          </a:endParaRPr>
        </a:p>
      </dgm:t>
    </dgm:pt>
    <dgm:pt modelId="{4C3A41DF-AACC-4B21-BD91-C8B2E165442D}" type="parTrans" cxnId="{8103F040-4E2F-4ADA-BFAC-4F483AA060DF}">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36DC81B3-54AB-4BE1-ACE9-57425D2470CB}" type="sibTrans" cxnId="{8103F040-4E2F-4ADA-BFAC-4F483AA060DF}">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B983AC11-2BA2-4BC4-BFE6-10B47181FB0F}">
      <dgm:prSet custT="1"/>
      <dgm:spPr/>
      <dgm:t>
        <a:bodyPr/>
        <a:lstStyle/>
        <a:p>
          <a:pPr rtl="0"/>
          <a:r>
            <a:rPr lang="zh-CN" altLang="en-US" sz="2000" b="1" smtClean="0">
              <a:latin typeface="微软雅黑" panose="020B0503020204020204" pitchFamily="34" charset="-122"/>
              <a:ea typeface="微软雅黑" panose="020B0503020204020204" pitchFamily="34" charset="-122"/>
            </a:rPr>
            <a:t>喜怒无形</a:t>
          </a:r>
          <a:endParaRPr lang="zh-CN" altLang="en-US" sz="2000" b="1">
            <a:latin typeface="微软雅黑" panose="020B0503020204020204" pitchFamily="34" charset="-122"/>
            <a:ea typeface="微软雅黑" panose="020B0503020204020204" pitchFamily="34" charset="-122"/>
          </a:endParaRPr>
        </a:p>
      </dgm:t>
    </dgm:pt>
    <dgm:pt modelId="{286BE010-FFC4-41E9-9331-59CCCA8BAD91}" type="parTrans" cxnId="{B51D05EE-5FEF-4EE8-B535-91DF5EEAAB32}">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230D71EE-0B63-4FC4-B9DE-9EB8BA32A26E}" type="sibTrans" cxnId="{B51D05EE-5FEF-4EE8-B535-91DF5EEAAB32}">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6116A804-457C-4F15-9903-E71D9DE0BF65}">
      <dgm:prSet custT="1"/>
      <dgm:spPr/>
      <dgm:t>
        <a:bodyPr/>
        <a:lstStyle/>
        <a:p>
          <a:pPr rtl="0"/>
          <a:r>
            <a:rPr lang="zh-CN" altLang="en-US" sz="2000" b="1" smtClean="0">
              <a:latin typeface="微软雅黑" panose="020B0503020204020204" pitchFamily="34" charset="-122"/>
              <a:ea typeface="微软雅黑" panose="020B0503020204020204" pitchFamily="34" charset="-122"/>
            </a:rPr>
            <a:t>处变不乱</a:t>
          </a:r>
          <a:endParaRPr lang="zh-CN" altLang="en-US" sz="2000" b="1">
            <a:latin typeface="微软雅黑" panose="020B0503020204020204" pitchFamily="34" charset="-122"/>
            <a:ea typeface="微软雅黑" panose="020B0503020204020204" pitchFamily="34" charset="-122"/>
          </a:endParaRPr>
        </a:p>
      </dgm:t>
    </dgm:pt>
    <dgm:pt modelId="{3DF2A21F-DAF3-41A8-952D-5465D5A317C5}" type="parTrans" cxnId="{01A0280B-32C0-4B33-A20F-E06B0B6D2B96}">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D89FFE10-F43C-4DB7-964B-BD71A9514546}" type="sibTrans" cxnId="{01A0280B-32C0-4B33-A20F-E06B0B6D2B96}">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D746E9A9-DD53-4121-8A2B-AE27C85EE6E6}">
      <dgm:prSet custT="1"/>
      <dgm:spPr/>
      <dgm:t>
        <a:bodyPr/>
        <a:lstStyle/>
        <a:p>
          <a:pPr rtl="0"/>
          <a:r>
            <a:rPr lang="zh-CN" altLang="en-US" sz="2000" b="1" smtClean="0">
              <a:latin typeface="微软雅黑" panose="020B0503020204020204" pitchFamily="34" charset="-122"/>
              <a:ea typeface="微软雅黑" panose="020B0503020204020204" pitchFamily="34" charset="-122"/>
            </a:rPr>
            <a:t>勇于决断</a:t>
          </a:r>
          <a:endParaRPr lang="zh-CN" altLang="en-US" sz="2000" b="1">
            <a:latin typeface="微软雅黑" panose="020B0503020204020204" pitchFamily="34" charset="-122"/>
            <a:ea typeface="微软雅黑" panose="020B0503020204020204" pitchFamily="34" charset="-122"/>
          </a:endParaRPr>
        </a:p>
      </dgm:t>
    </dgm:pt>
    <dgm:pt modelId="{C90C4287-5A2D-4E77-8F24-CD001825F2BB}" type="parTrans" cxnId="{2425C9B0-4824-460C-82CC-4100FF349EBA}">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8729A3A7-86A1-4FA3-8E30-046824B646E1}" type="sibTrans" cxnId="{2425C9B0-4824-460C-82CC-4100FF349EBA}">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6DDB414C-F140-4723-8D54-C8A54AB39615}" type="pres">
      <dgm:prSet presAssocID="{56AD4405-F751-44A4-B138-D6CB2B5E96C3}" presName="linear" presStyleCnt="0">
        <dgm:presLayoutVars>
          <dgm:dir/>
          <dgm:animLvl val="lvl"/>
          <dgm:resizeHandles val="exact"/>
        </dgm:presLayoutVars>
      </dgm:prSet>
      <dgm:spPr/>
      <dgm:t>
        <a:bodyPr/>
        <a:lstStyle/>
        <a:p>
          <a:endParaRPr lang="zh-CN" altLang="en-US"/>
        </a:p>
      </dgm:t>
    </dgm:pt>
    <dgm:pt modelId="{04A1C9D0-4532-4E4E-A856-7E98F2C35AB6}" type="pres">
      <dgm:prSet presAssocID="{58D47C66-DB08-4955-9BF9-4F9F945548F6}" presName="parentLin" presStyleCnt="0"/>
      <dgm:spPr/>
    </dgm:pt>
    <dgm:pt modelId="{97C5859B-0A1F-4921-B805-A62B25BE9792}" type="pres">
      <dgm:prSet presAssocID="{58D47C66-DB08-4955-9BF9-4F9F945548F6}" presName="parentLeftMargin" presStyleLbl="node1" presStyleIdx="0" presStyleCnt="5"/>
      <dgm:spPr/>
      <dgm:t>
        <a:bodyPr/>
        <a:lstStyle/>
        <a:p>
          <a:endParaRPr lang="zh-CN" altLang="en-US"/>
        </a:p>
      </dgm:t>
    </dgm:pt>
    <dgm:pt modelId="{400DCDA3-C657-4E26-A33D-2AC688CB72DE}" type="pres">
      <dgm:prSet presAssocID="{58D47C66-DB08-4955-9BF9-4F9F945548F6}" presName="parentText" presStyleLbl="node1" presStyleIdx="0" presStyleCnt="5">
        <dgm:presLayoutVars>
          <dgm:chMax val="0"/>
          <dgm:bulletEnabled val="1"/>
        </dgm:presLayoutVars>
      </dgm:prSet>
      <dgm:spPr/>
      <dgm:t>
        <a:bodyPr/>
        <a:lstStyle/>
        <a:p>
          <a:endParaRPr lang="zh-CN" altLang="en-US"/>
        </a:p>
      </dgm:t>
    </dgm:pt>
    <dgm:pt modelId="{9943F8CD-70E8-46E8-A32B-BB1F33393CFF}" type="pres">
      <dgm:prSet presAssocID="{58D47C66-DB08-4955-9BF9-4F9F945548F6}" presName="negativeSpace" presStyleCnt="0"/>
      <dgm:spPr/>
    </dgm:pt>
    <dgm:pt modelId="{16279ED5-382E-4D32-8FE5-97C4773C5CF7}" type="pres">
      <dgm:prSet presAssocID="{58D47C66-DB08-4955-9BF9-4F9F945548F6}" presName="childText" presStyleLbl="conFgAcc1" presStyleIdx="0" presStyleCnt="5">
        <dgm:presLayoutVars>
          <dgm:bulletEnabled val="1"/>
        </dgm:presLayoutVars>
      </dgm:prSet>
      <dgm:spPr/>
    </dgm:pt>
    <dgm:pt modelId="{C77E4D46-784C-4864-8D0D-E65A0324E438}" type="pres">
      <dgm:prSet presAssocID="{3F67B9CE-331D-404E-B655-F5E69865602D}" presName="spaceBetweenRectangles" presStyleCnt="0"/>
      <dgm:spPr/>
    </dgm:pt>
    <dgm:pt modelId="{1F22F408-BC67-4113-BCBB-681434F925D6}" type="pres">
      <dgm:prSet presAssocID="{EBAE44A8-159C-42F8-9094-F6B155037442}" presName="parentLin" presStyleCnt="0"/>
      <dgm:spPr/>
    </dgm:pt>
    <dgm:pt modelId="{4890BA79-AD83-4C6E-9FEF-F785F1CFB4C4}" type="pres">
      <dgm:prSet presAssocID="{EBAE44A8-159C-42F8-9094-F6B155037442}" presName="parentLeftMargin" presStyleLbl="node1" presStyleIdx="0" presStyleCnt="5"/>
      <dgm:spPr/>
      <dgm:t>
        <a:bodyPr/>
        <a:lstStyle/>
        <a:p>
          <a:endParaRPr lang="zh-CN" altLang="en-US"/>
        </a:p>
      </dgm:t>
    </dgm:pt>
    <dgm:pt modelId="{733228A8-3676-42A7-8E59-2715690B4467}" type="pres">
      <dgm:prSet presAssocID="{EBAE44A8-159C-42F8-9094-F6B155037442}" presName="parentText" presStyleLbl="node1" presStyleIdx="1" presStyleCnt="5">
        <dgm:presLayoutVars>
          <dgm:chMax val="0"/>
          <dgm:bulletEnabled val="1"/>
        </dgm:presLayoutVars>
      </dgm:prSet>
      <dgm:spPr/>
      <dgm:t>
        <a:bodyPr/>
        <a:lstStyle/>
        <a:p>
          <a:endParaRPr lang="zh-CN" altLang="en-US"/>
        </a:p>
      </dgm:t>
    </dgm:pt>
    <dgm:pt modelId="{788B3AA5-E617-4611-A090-69D3DE85CDC4}" type="pres">
      <dgm:prSet presAssocID="{EBAE44A8-159C-42F8-9094-F6B155037442}" presName="negativeSpace" presStyleCnt="0"/>
      <dgm:spPr/>
    </dgm:pt>
    <dgm:pt modelId="{82F7ED99-5469-484F-A7EB-7BA2FA2E7CC0}" type="pres">
      <dgm:prSet presAssocID="{EBAE44A8-159C-42F8-9094-F6B155037442}" presName="childText" presStyleLbl="conFgAcc1" presStyleIdx="1" presStyleCnt="5">
        <dgm:presLayoutVars>
          <dgm:bulletEnabled val="1"/>
        </dgm:presLayoutVars>
      </dgm:prSet>
      <dgm:spPr/>
    </dgm:pt>
    <dgm:pt modelId="{5572CE79-F1FD-4E69-84D9-D9A283474960}" type="pres">
      <dgm:prSet presAssocID="{36DC81B3-54AB-4BE1-ACE9-57425D2470CB}" presName="spaceBetweenRectangles" presStyleCnt="0"/>
      <dgm:spPr/>
    </dgm:pt>
    <dgm:pt modelId="{50953FCF-EA06-4237-ADDC-7A0729E3ACDE}" type="pres">
      <dgm:prSet presAssocID="{B983AC11-2BA2-4BC4-BFE6-10B47181FB0F}" presName="parentLin" presStyleCnt="0"/>
      <dgm:spPr/>
    </dgm:pt>
    <dgm:pt modelId="{855D4FF5-BD03-4FA9-B58C-D4165CAC56B1}" type="pres">
      <dgm:prSet presAssocID="{B983AC11-2BA2-4BC4-BFE6-10B47181FB0F}" presName="parentLeftMargin" presStyleLbl="node1" presStyleIdx="1" presStyleCnt="5"/>
      <dgm:spPr/>
      <dgm:t>
        <a:bodyPr/>
        <a:lstStyle/>
        <a:p>
          <a:endParaRPr lang="zh-CN" altLang="en-US"/>
        </a:p>
      </dgm:t>
    </dgm:pt>
    <dgm:pt modelId="{CA7AAB0C-8BBB-4E7D-AA2C-C037E6E47D18}" type="pres">
      <dgm:prSet presAssocID="{B983AC11-2BA2-4BC4-BFE6-10B47181FB0F}" presName="parentText" presStyleLbl="node1" presStyleIdx="2" presStyleCnt="5">
        <dgm:presLayoutVars>
          <dgm:chMax val="0"/>
          <dgm:bulletEnabled val="1"/>
        </dgm:presLayoutVars>
      </dgm:prSet>
      <dgm:spPr/>
      <dgm:t>
        <a:bodyPr/>
        <a:lstStyle/>
        <a:p>
          <a:endParaRPr lang="zh-CN" altLang="en-US"/>
        </a:p>
      </dgm:t>
    </dgm:pt>
    <dgm:pt modelId="{00B962B5-E59C-460A-B49F-5A46C2944123}" type="pres">
      <dgm:prSet presAssocID="{B983AC11-2BA2-4BC4-BFE6-10B47181FB0F}" presName="negativeSpace" presStyleCnt="0"/>
      <dgm:spPr/>
    </dgm:pt>
    <dgm:pt modelId="{A837DAE9-441F-4A3D-BA77-1FAF6BB0052F}" type="pres">
      <dgm:prSet presAssocID="{B983AC11-2BA2-4BC4-BFE6-10B47181FB0F}" presName="childText" presStyleLbl="conFgAcc1" presStyleIdx="2" presStyleCnt="5">
        <dgm:presLayoutVars>
          <dgm:bulletEnabled val="1"/>
        </dgm:presLayoutVars>
      </dgm:prSet>
      <dgm:spPr/>
    </dgm:pt>
    <dgm:pt modelId="{39331221-5DCC-4AF0-BABF-239E770F03E5}" type="pres">
      <dgm:prSet presAssocID="{230D71EE-0B63-4FC4-B9DE-9EB8BA32A26E}" presName="spaceBetweenRectangles" presStyleCnt="0"/>
      <dgm:spPr/>
    </dgm:pt>
    <dgm:pt modelId="{4951F5ED-E99F-4D17-B90A-FF1816C6D617}" type="pres">
      <dgm:prSet presAssocID="{6116A804-457C-4F15-9903-E71D9DE0BF65}" presName="parentLin" presStyleCnt="0"/>
      <dgm:spPr/>
    </dgm:pt>
    <dgm:pt modelId="{F546964E-A3AE-4519-9192-F072498BBFB1}" type="pres">
      <dgm:prSet presAssocID="{6116A804-457C-4F15-9903-E71D9DE0BF65}" presName="parentLeftMargin" presStyleLbl="node1" presStyleIdx="2" presStyleCnt="5"/>
      <dgm:spPr/>
      <dgm:t>
        <a:bodyPr/>
        <a:lstStyle/>
        <a:p>
          <a:endParaRPr lang="zh-CN" altLang="en-US"/>
        </a:p>
      </dgm:t>
    </dgm:pt>
    <dgm:pt modelId="{5C66B894-B052-46FC-8479-C98B2B865179}" type="pres">
      <dgm:prSet presAssocID="{6116A804-457C-4F15-9903-E71D9DE0BF65}" presName="parentText" presStyleLbl="node1" presStyleIdx="3" presStyleCnt="5">
        <dgm:presLayoutVars>
          <dgm:chMax val="0"/>
          <dgm:bulletEnabled val="1"/>
        </dgm:presLayoutVars>
      </dgm:prSet>
      <dgm:spPr/>
      <dgm:t>
        <a:bodyPr/>
        <a:lstStyle/>
        <a:p>
          <a:endParaRPr lang="zh-CN" altLang="en-US"/>
        </a:p>
      </dgm:t>
    </dgm:pt>
    <dgm:pt modelId="{E7ABE346-D907-4319-8A9D-A51567448B1C}" type="pres">
      <dgm:prSet presAssocID="{6116A804-457C-4F15-9903-E71D9DE0BF65}" presName="negativeSpace" presStyleCnt="0"/>
      <dgm:spPr/>
    </dgm:pt>
    <dgm:pt modelId="{828588DA-12FD-4B7A-A679-63F4196C7668}" type="pres">
      <dgm:prSet presAssocID="{6116A804-457C-4F15-9903-E71D9DE0BF65}" presName="childText" presStyleLbl="conFgAcc1" presStyleIdx="3" presStyleCnt="5">
        <dgm:presLayoutVars>
          <dgm:bulletEnabled val="1"/>
        </dgm:presLayoutVars>
      </dgm:prSet>
      <dgm:spPr/>
    </dgm:pt>
    <dgm:pt modelId="{07E86761-3F39-4CFE-B939-6E73C62F72FF}" type="pres">
      <dgm:prSet presAssocID="{D89FFE10-F43C-4DB7-964B-BD71A9514546}" presName="spaceBetweenRectangles" presStyleCnt="0"/>
      <dgm:spPr/>
    </dgm:pt>
    <dgm:pt modelId="{5628F0B0-DEB7-4F05-9425-7298991861B0}" type="pres">
      <dgm:prSet presAssocID="{D746E9A9-DD53-4121-8A2B-AE27C85EE6E6}" presName="parentLin" presStyleCnt="0"/>
      <dgm:spPr/>
    </dgm:pt>
    <dgm:pt modelId="{A0BF1589-937A-4CCD-97E4-9B61E2E1054B}" type="pres">
      <dgm:prSet presAssocID="{D746E9A9-DD53-4121-8A2B-AE27C85EE6E6}" presName="parentLeftMargin" presStyleLbl="node1" presStyleIdx="3" presStyleCnt="5"/>
      <dgm:spPr/>
      <dgm:t>
        <a:bodyPr/>
        <a:lstStyle/>
        <a:p>
          <a:endParaRPr lang="zh-CN" altLang="en-US"/>
        </a:p>
      </dgm:t>
    </dgm:pt>
    <dgm:pt modelId="{AF71AAD6-9CB8-42A0-B047-21CE1F276720}" type="pres">
      <dgm:prSet presAssocID="{D746E9A9-DD53-4121-8A2B-AE27C85EE6E6}" presName="parentText" presStyleLbl="node1" presStyleIdx="4" presStyleCnt="5">
        <dgm:presLayoutVars>
          <dgm:chMax val="0"/>
          <dgm:bulletEnabled val="1"/>
        </dgm:presLayoutVars>
      </dgm:prSet>
      <dgm:spPr/>
      <dgm:t>
        <a:bodyPr/>
        <a:lstStyle/>
        <a:p>
          <a:endParaRPr lang="zh-CN" altLang="en-US"/>
        </a:p>
      </dgm:t>
    </dgm:pt>
    <dgm:pt modelId="{0498C419-AC41-4E72-81D9-AB66EBFD5FC5}" type="pres">
      <dgm:prSet presAssocID="{D746E9A9-DD53-4121-8A2B-AE27C85EE6E6}" presName="negativeSpace" presStyleCnt="0"/>
      <dgm:spPr/>
    </dgm:pt>
    <dgm:pt modelId="{40464862-5897-4259-8BA6-4847AFFD0AD6}" type="pres">
      <dgm:prSet presAssocID="{D746E9A9-DD53-4121-8A2B-AE27C85EE6E6}" presName="childText" presStyleLbl="conFgAcc1" presStyleIdx="4" presStyleCnt="5">
        <dgm:presLayoutVars>
          <dgm:bulletEnabled val="1"/>
        </dgm:presLayoutVars>
      </dgm:prSet>
      <dgm:spPr/>
    </dgm:pt>
  </dgm:ptLst>
  <dgm:cxnLst>
    <dgm:cxn modelId="{708C67C1-E34F-4CE3-AA05-D1CF39D110B7}" type="presOf" srcId="{B983AC11-2BA2-4BC4-BFE6-10B47181FB0F}" destId="{CA7AAB0C-8BBB-4E7D-AA2C-C037E6E47D18}" srcOrd="1" destOrd="0" presId="urn:microsoft.com/office/officeart/2005/8/layout/list1"/>
    <dgm:cxn modelId="{2425C9B0-4824-460C-82CC-4100FF349EBA}" srcId="{56AD4405-F751-44A4-B138-D6CB2B5E96C3}" destId="{D746E9A9-DD53-4121-8A2B-AE27C85EE6E6}" srcOrd="4" destOrd="0" parTransId="{C90C4287-5A2D-4E77-8F24-CD001825F2BB}" sibTransId="{8729A3A7-86A1-4FA3-8E30-046824B646E1}"/>
    <dgm:cxn modelId="{EDDE82CD-C99E-433C-92EB-144899287A79}" type="presOf" srcId="{D746E9A9-DD53-4121-8A2B-AE27C85EE6E6}" destId="{AF71AAD6-9CB8-42A0-B047-21CE1F276720}" srcOrd="1" destOrd="0" presId="urn:microsoft.com/office/officeart/2005/8/layout/list1"/>
    <dgm:cxn modelId="{290F119D-630E-4F84-B2B8-4BFD05FDA358}" type="presOf" srcId="{6116A804-457C-4F15-9903-E71D9DE0BF65}" destId="{5C66B894-B052-46FC-8479-C98B2B865179}" srcOrd="1" destOrd="0" presId="urn:microsoft.com/office/officeart/2005/8/layout/list1"/>
    <dgm:cxn modelId="{8103F040-4E2F-4ADA-BFAC-4F483AA060DF}" srcId="{56AD4405-F751-44A4-B138-D6CB2B5E96C3}" destId="{EBAE44A8-159C-42F8-9094-F6B155037442}" srcOrd="1" destOrd="0" parTransId="{4C3A41DF-AACC-4B21-BD91-C8B2E165442D}" sibTransId="{36DC81B3-54AB-4BE1-ACE9-57425D2470CB}"/>
    <dgm:cxn modelId="{FFF6E3E4-1F3C-4E6F-B7AC-98275E83DE6A}" type="presOf" srcId="{B983AC11-2BA2-4BC4-BFE6-10B47181FB0F}" destId="{855D4FF5-BD03-4FA9-B58C-D4165CAC56B1}" srcOrd="0" destOrd="0" presId="urn:microsoft.com/office/officeart/2005/8/layout/list1"/>
    <dgm:cxn modelId="{8428CC56-1555-4CC1-9FD7-7C8E42C2F1E6}" type="presOf" srcId="{6116A804-457C-4F15-9903-E71D9DE0BF65}" destId="{F546964E-A3AE-4519-9192-F072498BBFB1}" srcOrd="0" destOrd="0" presId="urn:microsoft.com/office/officeart/2005/8/layout/list1"/>
    <dgm:cxn modelId="{7D85A07B-608F-4689-87DB-01A5BE157D58}" type="presOf" srcId="{58D47C66-DB08-4955-9BF9-4F9F945548F6}" destId="{97C5859B-0A1F-4921-B805-A62B25BE9792}" srcOrd="0" destOrd="0" presId="urn:microsoft.com/office/officeart/2005/8/layout/list1"/>
    <dgm:cxn modelId="{B51D05EE-5FEF-4EE8-B535-91DF5EEAAB32}" srcId="{56AD4405-F751-44A4-B138-D6CB2B5E96C3}" destId="{B983AC11-2BA2-4BC4-BFE6-10B47181FB0F}" srcOrd="2" destOrd="0" parTransId="{286BE010-FFC4-41E9-9331-59CCCA8BAD91}" sibTransId="{230D71EE-0B63-4FC4-B9DE-9EB8BA32A26E}"/>
    <dgm:cxn modelId="{E6619C83-F486-4CFD-835F-6C704F09A478}" type="presOf" srcId="{D746E9A9-DD53-4121-8A2B-AE27C85EE6E6}" destId="{A0BF1589-937A-4CCD-97E4-9B61E2E1054B}" srcOrd="0" destOrd="0" presId="urn:microsoft.com/office/officeart/2005/8/layout/list1"/>
    <dgm:cxn modelId="{9F701289-296C-4B33-9FEC-6ED5DDFF5E02}" srcId="{56AD4405-F751-44A4-B138-D6CB2B5E96C3}" destId="{58D47C66-DB08-4955-9BF9-4F9F945548F6}" srcOrd="0" destOrd="0" parTransId="{818CB6D9-1810-4970-9149-30608784C8B5}" sibTransId="{3F67B9CE-331D-404E-B655-F5E69865602D}"/>
    <dgm:cxn modelId="{01A0280B-32C0-4B33-A20F-E06B0B6D2B96}" srcId="{56AD4405-F751-44A4-B138-D6CB2B5E96C3}" destId="{6116A804-457C-4F15-9903-E71D9DE0BF65}" srcOrd="3" destOrd="0" parTransId="{3DF2A21F-DAF3-41A8-952D-5465D5A317C5}" sibTransId="{D89FFE10-F43C-4DB7-964B-BD71A9514546}"/>
    <dgm:cxn modelId="{D5069A01-FDBA-4845-A508-FD0774122D33}" type="presOf" srcId="{EBAE44A8-159C-42F8-9094-F6B155037442}" destId="{4890BA79-AD83-4C6E-9FEF-F785F1CFB4C4}" srcOrd="0" destOrd="0" presId="urn:microsoft.com/office/officeart/2005/8/layout/list1"/>
    <dgm:cxn modelId="{B9DE7959-3803-4CF2-9722-B0E0EC553469}" type="presOf" srcId="{EBAE44A8-159C-42F8-9094-F6B155037442}" destId="{733228A8-3676-42A7-8E59-2715690B4467}" srcOrd="1" destOrd="0" presId="urn:microsoft.com/office/officeart/2005/8/layout/list1"/>
    <dgm:cxn modelId="{95E90346-779E-489F-B325-BE6382973130}" type="presOf" srcId="{58D47C66-DB08-4955-9BF9-4F9F945548F6}" destId="{400DCDA3-C657-4E26-A33D-2AC688CB72DE}" srcOrd="1" destOrd="0" presId="urn:microsoft.com/office/officeart/2005/8/layout/list1"/>
    <dgm:cxn modelId="{F0AE04BF-97CC-45F8-B321-D8DC9A3B55F2}" type="presOf" srcId="{56AD4405-F751-44A4-B138-D6CB2B5E96C3}" destId="{6DDB414C-F140-4723-8D54-C8A54AB39615}" srcOrd="0" destOrd="0" presId="urn:microsoft.com/office/officeart/2005/8/layout/list1"/>
    <dgm:cxn modelId="{C6439F99-E873-4C3E-B70C-0E6996237871}" type="presParOf" srcId="{6DDB414C-F140-4723-8D54-C8A54AB39615}" destId="{04A1C9D0-4532-4E4E-A856-7E98F2C35AB6}" srcOrd="0" destOrd="0" presId="urn:microsoft.com/office/officeart/2005/8/layout/list1"/>
    <dgm:cxn modelId="{2E74D872-36EF-434B-B6BA-4FD7B39928C7}" type="presParOf" srcId="{04A1C9D0-4532-4E4E-A856-7E98F2C35AB6}" destId="{97C5859B-0A1F-4921-B805-A62B25BE9792}" srcOrd="0" destOrd="0" presId="urn:microsoft.com/office/officeart/2005/8/layout/list1"/>
    <dgm:cxn modelId="{798666BD-2C57-4CCB-8C1A-5FB95190F6F7}" type="presParOf" srcId="{04A1C9D0-4532-4E4E-A856-7E98F2C35AB6}" destId="{400DCDA3-C657-4E26-A33D-2AC688CB72DE}" srcOrd="1" destOrd="0" presId="urn:microsoft.com/office/officeart/2005/8/layout/list1"/>
    <dgm:cxn modelId="{93987588-5B66-4253-9A19-62274C851535}" type="presParOf" srcId="{6DDB414C-F140-4723-8D54-C8A54AB39615}" destId="{9943F8CD-70E8-46E8-A32B-BB1F33393CFF}" srcOrd="1" destOrd="0" presId="urn:microsoft.com/office/officeart/2005/8/layout/list1"/>
    <dgm:cxn modelId="{F12D0768-5E6E-410B-97AC-A692F4D98158}" type="presParOf" srcId="{6DDB414C-F140-4723-8D54-C8A54AB39615}" destId="{16279ED5-382E-4D32-8FE5-97C4773C5CF7}" srcOrd="2" destOrd="0" presId="urn:microsoft.com/office/officeart/2005/8/layout/list1"/>
    <dgm:cxn modelId="{5CC696DC-8934-46F8-A886-2631CE6AC180}" type="presParOf" srcId="{6DDB414C-F140-4723-8D54-C8A54AB39615}" destId="{C77E4D46-784C-4864-8D0D-E65A0324E438}" srcOrd="3" destOrd="0" presId="urn:microsoft.com/office/officeart/2005/8/layout/list1"/>
    <dgm:cxn modelId="{F594B393-F919-49BA-82AD-46DB5FA1A38A}" type="presParOf" srcId="{6DDB414C-F140-4723-8D54-C8A54AB39615}" destId="{1F22F408-BC67-4113-BCBB-681434F925D6}" srcOrd="4" destOrd="0" presId="urn:microsoft.com/office/officeart/2005/8/layout/list1"/>
    <dgm:cxn modelId="{A91203EB-4F15-4205-8039-1F032D39D22A}" type="presParOf" srcId="{1F22F408-BC67-4113-BCBB-681434F925D6}" destId="{4890BA79-AD83-4C6E-9FEF-F785F1CFB4C4}" srcOrd="0" destOrd="0" presId="urn:microsoft.com/office/officeart/2005/8/layout/list1"/>
    <dgm:cxn modelId="{0E8AA26D-9920-4D4E-A25A-ED0E93AFFD6A}" type="presParOf" srcId="{1F22F408-BC67-4113-BCBB-681434F925D6}" destId="{733228A8-3676-42A7-8E59-2715690B4467}" srcOrd="1" destOrd="0" presId="urn:microsoft.com/office/officeart/2005/8/layout/list1"/>
    <dgm:cxn modelId="{C75AC257-B0E3-4B29-BC3A-AA7578EFA416}" type="presParOf" srcId="{6DDB414C-F140-4723-8D54-C8A54AB39615}" destId="{788B3AA5-E617-4611-A090-69D3DE85CDC4}" srcOrd="5" destOrd="0" presId="urn:microsoft.com/office/officeart/2005/8/layout/list1"/>
    <dgm:cxn modelId="{04FB02F0-EB56-4E5A-A990-F44F07B96C83}" type="presParOf" srcId="{6DDB414C-F140-4723-8D54-C8A54AB39615}" destId="{82F7ED99-5469-484F-A7EB-7BA2FA2E7CC0}" srcOrd="6" destOrd="0" presId="urn:microsoft.com/office/officeart/2005/8/layout/list1"/>
    <dgm:cxn modelId="{BDD56A66-96B7-4EA3-B3AF-F24599F49493}" type="presParOf" srcId="{6DDB414C-F140-4723-8D54-C8A54AB39615}" destId="{5572CE79-F1FD-4E69-84D9-D9A283474960}" srcOrd="7" destOrd="0" presId="urn:microsoft.com/office/officeart/2005/8/layout/list1"/>
    <dgm:cxn modelId="{00DB8EDB-4439-4B01-89AE-04B9BE0E7415}" type="presParOf" srcId="{6DDB414C-F140-4723-8D54-C8A54AB39615}" destId="{50953FCF-EA06-4237-ADDC-7A0729E3ACDE}" srcOrd="8" destOrd="0" presId="urn:microsoft.com/office/officeart/2005/8/layout/list1"/>
    <dgm:cxn modelId="{D0EE9E9D-B48F-414E-99AB-B62E4D754346}" type="presParOf" srcId="{50953FCF-EA06-4237-ADDC-7A0729E3ACDE}" destId="{855D4FF5-BD03-4FA9-B58C-D4165CAC56B1}" srcOrd="0" destOrd="0" presId="urn:microsoft.com/office/officeart/2005/8/layout/list1"/>
    <dgm:cxn modelId="{51BCEFAC-8BA3-4215-9B81-EC5FD0865961}" type="presParOf" srcId="{50953FCF-EA06-4237-ADDC-7A0729E3ACDE}" destId="{CA7AAB0C-8BBB-4E7D-AA2C-C037E6E47D18}" srcOrd="1" destOrd="0" presId="urn:microsoft.com/office/officeart/2005/8/layout/list1"/>
    <dgm:cxn modelId="{43E0C3D8-D998-4EBB-8FBD-3212922970DB}" type="presParOf" srcId="{6DDB414C-F140-4723-8D54-C8A54AB39615}" destId="{00B962B5-E59C-460A-B49F-5A46C2944123}" srcOrd="9" destOrd="0" presId="urn:microsoft.com/office/officeart/2005/8/layout/list1"/>
    <dgm:cxn modelId="{9A43DA49-B8D4-48B5-9508-551A4FCC1D06}" type="presParOf" srcId="{6DDB414C-F140-4723-8D54-C8A54AB39615}" destId="{A837DAE9-441F-4A3D-BA77-1FAF6BB0052F}" srcOrd="10" destOrd="0" presId="urn:microsoft.com/office/officeart/2005/8/layout/list1"/>
    <dgm:cxn modelId="{0A817D02-2150-42D5-B763-801028E81E87}" type="presParOf" srcId="{6DDB414C-F140-4723-8D54-C8A54AB39615}" destId="{39331221-5DCC-4AF0-BABF-239E770F03E5}" srcOrd="11" destOrd="0" presId="urn:microsoft.com/office/officeart/2005/8/layout/list1"/>
    <dgm:cxn modelId="{79B0B6BD-68BB-4213-9370-40FCAC822D5E}" type="presParOf" srcId="{6DDB414C-F140-4723-8D54-C8A54AB39615}" destId="{4951F5ED-E99F-4D17-B90A-FF1816C6D617}" srcOrd="12" destOrd="0" presId="urn:microsoft.com/office/officeart/2005/8/layout/list1"/>
    <dgm:cxn modelId="{0DE4F518-4A13-4554-8E85-D053E6386258}" type="presParOf" srcId="{4951F5ED-E99F-4D17-B90A-FF1816C6D617}" destId="{F546964E-A3AE-4519-9192-F072498BBFB1}" srcOrd="0" destOrd="0" presId="urn:microsoft.com/office/officeart/2005/8/layout/list1"/>
    <dgm:cxn modelId="{92C5E0E9-B4B8-4EAF-B701-97133E37DCC3}" type="presParOf" srcId="{4951F5ED-E99F-4D17-B90A-FF1816C6D617}" destId="{5C66B894-B052-46FC-8479-C98B2B865179}" srcOrd="1" destOrd="0" presId="urn:microsoft.com/office/officeart/2005/8/layout/list1"/>
    <dgm:cxn modelId="{36EEFB82-E7D0-41F0-B14A-C6A85181B86A}" type="presParOf" srcId="{6DDB414C-F140-4723-8D54-C8A54AB39615}" destId="{E7ABE346-D907-4319-8A9D-A51567448B1C}" srcOrd="13" destOrd="0" presId="urn:microsoft.com/office/officeart/2005/8/layout/list1"/>
    <dgm:cxn modelId="{B900E04B-E4A8-4F48-9270-BE20AEEB1C2D}" type="presParOf" srcId="{6DDB414C-F140-4723-8D54-C8A54AB39615}" destId="{828588DA-12FD-4B7A-A679-63F4196C7668}" srcOrd="14" destOrd="0" presId="urn:microsoft.com/office/officeart/2005/8/layout/list1"/>
    <dgm:cxn modelId="{2417845D-7881-4727-A661-79D3738C8B2B}" type="presParOf" srcId="{6DDB414C-F140-4723-8D54-C8A54AB39615}" destId="{07E86761-3F39-4CFE-B939-6E73C62F72FF}" srcOrd="15" destOrd="0" presId="urn:microsoft.com/office/officeart/2005/8/layout/list1"/>
    <dgm:cxn modelId="{220D9F0D-917F-4B43-8EA3-61AB2CB5886E}" type="presParOf" srcId="{6DDB414C-F140-4723-8D54-C8A54AB39615}" destId="{5628F0B0-DEB7-4F05-9425-7298991861B0}" srcOrd="16" destOrd="0" presId="urn:microsoft.com/office/officeart/2005/8/layout/list1"/>
    <dgm:cxn modelId="{6EC9A09F-C408-42FD-81D4-93D2FDCCE650}" type="presParOf" srcId="{5628F0B0-DEB7-4F05-9425-7298991861B0}" destId="{A0BF1589-937A-4CCD-97E4-9B61E2E1054B}" srcOrd="0" destOrd="0" presId="urn:microsoft.com/office/officeart/2005/8/layout/list1"/>
    <dgm:cxn modelId="{CCFEBEED-2634-48ED-A3C5-706203AC83E1}" type="presParOf" srcId="{5628F0B0-DEB7-4F05-9425-7298991861B0}" destId="{AF71AAD6-9CB8-42A0-B047-21CE1F276720}" srcOrd="1" destOrd="0" presId="urn:microsoft.com/office/officeart/2005/8/layout/list1"/>
    <dgm:cxn modelId="{3704EFED-E5EC-4959-A16A-91AF119BEFAC}" type="presParOf" srcId="{6DDB414C-F140-4723-8D54-C8A54AB39615}" destId="{0498C419-AC41-4E72-81D9-AB66EBFD5FC5}" srcOrd="17" destOrd="0" presId="urn:microsoft.com/office/officeart/2005/8/layout/list1"/>
    <dgm:cxn modelId="{4826BAEE-5A87-49A4-868B-03ACEC00688A}" type="presParOf" srcId="{6DDB414C-F140-4723-8D54-C8A54AB39615}" destId="{40464862-5897-4259-8BA6-4847AFFD0AD6}" srcOrd="18"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30BBF5A-8453-42A4-BC5A-3C3E4972C008}" type="doc">
      <dgm:prSet loTypeId="urn:microsoft.com/office/officeart/2005/8/layout/radial1" loCatId="relationship" qsTypeId="urn:microsoft.com/office/officeart/2005/8/quickstyle/simple3" qsCatId="simple" csTypeId="urn:microsoft.com/office/officeart/2005/8/colors/accent1_2" csCatId="accent1" phldr="1"/>
      <dgm:spPr/>
      <dgm:t>
        <a:bodyPr/>
        <a:lstStyle/>
        <a:p>
          <a:endParaRPr lang="zh-CN" altLang="en-US"/>
        </a:p>
      </dgm:t>
    </dgm:pt>
    <dgm:pt modelId="{BAF455C8-0F20-416B-8D3A-8A572DC7F529}">
      <dgm:prSet phldrT="[文本]"/>
      <dgm:spPr/>
      <dgm:t>
        <a:bodyPr/>
        <a:lstStyle/>
        <a:p>
          <a:pPr>
            <a:lnSpc>
              <a:spcPct val="100000"/>
            </a:lnSpc>
            <a:spcAft>
              <a:spcPts val="0"/>
            </a:spcAft>
          </a:pPr>
          <a:r>
            <a:rPr lang="zh-CN" altLang="en-US" b="1" dirty="0" smtClean="0">
              <a:solidFill>
                <a:srgbClr val="660033"/>
              </a:solidFill>
              <a:latin typeface="微软雅黑" pitchFamily="34" charset="-122"/>
              <a:ea typeface="微软雅黑" pitchFamily="34" charset="-122"/>
            </a:rPr>
            <a:t>ＰＥＳＴ</a:t>
          </a:r>
          <a:endParaRPr lang="en-US" altLang="zh-CN" b="1" dirty="0" smtClean="0">
            <a:solidFill>
              <a:srgbClr val="660033"/>
            </a:solidFill>
            <a:latin typeface="微软雅黑" pitchFamily="34" charset="-122"/>
            <a:ea typeface="微软雅黑" pitchFamily="34" charset="-122"/>
          </a:endParaRPr>
        </a:p>
        <a:p>
          <a:pPr>
            <a:lnSpc>
              <a:spcPct val="100000"/>
            </a:lnSpc>
            <a:spcAft>
              <a:spcPts val="0"/>
            </a:spcAft>
          </a:pPr>
          <a:r>
            <a:rPr lang="zh-CN" altLang="en-US" b="1" dirty="0" smtClean="0">
              <a:solidFill>
                <a:srgbClr val="660033"/>
              </a:solidFill>
              <a:latin typeface="微软雅黑" pitchFamily="34" charset="-122"/>
              <a:ea typeface="微软雅黑" pitchFamily="34" charset="-122"/>
            </a:rPr>
            <a:t>分析</a:t>
          </a:r>
          <a:endParaRPr lang="zh-CN" altLang="en-US" b="1" dirty="0">
            <a:solidFill>
              <a:srgbClr val="660033"/>
            </a:solidFill>
            <a:latin typeface="微软雅黑" pitchFamily="34" charset="-122"/>
            <a:ea typeface="微软雅黑" pitchFamily="34" charset="-122"/>
          </a:endParaRPr>
        </a:p>
      </dgm:t>
    </dgm:pt>
    <dgm:pt modelId="{D2BAF218-09F5-4AEC-9E04-770F209913A7}" type="parTrans" cxnId="{56D53D70-D16B-42DB-8F11-4BAFDB60636F}">
      <dgm:prSet/>
      <dgm:spPr/>
      <dgm:t>
        <a:bodyPr/>
        <a:lstStyle/>
        <a:p>
          <a:endParaRPr lang="zh-CN" altLang="en-US" b="1"/>
        </a:p>
      </dgm:t>
    </dgm:pt>
    <dgm:pt modelId="{90285E46-6036-4DA2-A4E7-443E18A0693B}" type="sibTrans" cxnId="{56D53D70-D16B-42DB-8F11-4BAFDB60636F}">
      <dgm:prSet/>
      <dgm:spPr/>
      <dgm:t>
        <a:bodyPr/>
        <a:lstStyle/>
        <a:p>
          <a:endParaRPr lang="zh-CN" altLang="en-US" b="1"/>
        </a:p>
      </dgm:t>
    </dgm:pt>
    <dgm:pt modelId="{E63BFE32-39EF-48F2-BA61-4AC8C50AB324}">
      <dgm:prSet phldrT="[文本]"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zh-CN" altLang="zh-CN" sz="1800" b="1" dirty="0" smtClean="0"/>
            <a:t>政治法律环境</a:t>
          </a:r>
          <a:endParaRPr lang="zh-CN" altLang="en-US" b="1" dirty="0"/>
        </a:p>
      </dgm:t>
    </dgm:pt>
    <dgm:pt modelId="{C21C73E6-D123-4F05-9370-5517C76E54B4}" type="parTrans" cxnId="{CE968F69-A53A-4A28-A809-AF47563DEE98}">
      <dgm:prSet/>
      <dgm:spPr/>
      <dgm:t>
        <a:bodyPr/>
        <a:lstStyle/>
        <a:p>
          <a:endParaRPr lang="zh-CN" altLang="en-US" b="1"/>
        </a:p>
      </dgm:t>
    </dgm:pt>
    <dgm:pt modelId="{8D966C5A-72B0-4546-9FC4-C1834E8B3221}" type="sibTrans" cxnId="{CE968F69-A53A-4A28-A809-AF47563DEE98}">
      <dgm:prSet/>
      <dgm:spPr/>
      <dgm:t>
        <a:bodyPr/>
        <a:lstStyle/>
        <a:p>
          <a:endParaRPr lang="zh-CN" altLang="en-US" b="1"/>
        </a:p>
      </dgm:t>
    </dgm:pt>
    <dgm:pt modelId="{AA4F0490-B7F1-428D-9564-7E466534E1C5}">
      <dgm:prSet phldrT="[文本]"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zh-CN" altLang="zh-CN" sz="1800" b="1" dirty="0" smtClean="0"/>
            <a:t>社会文化</a:t>
          </a:r>
          <a:endParaRPr lang="en-US" altLang="zh-CN" sz="1800" b="1" dirty="0" smtClean="0"/>
        </a:p>
        <a:p>
          <a:pPr marL="0" marR="0" indent="0" defTabSz="914400" eaLnBrk="1" fontAlgn="auto" latinLnBrk="0" hangingPunct="1">
            <a:lnSpc>
              <a:spcPct val="100000"/>
            </a:lnSpc>
            <a:spcBef>
              <a:spcPts val="0"/>
            </a:spcBef>
            <a:spcAft>
              <a:spcPts val="0"/>
            </a:spcAft>
            <a:buClrTx/>
            <a:buSzTx/>
            <a:buFontTx/>
            <a:buNone/>
            <a:tabLst/>
            <a:defRPr/>
          </a:pPr>
          <a:r>
            <a:rPr lang="zh-CN" altLang="zh-CN" sz="1800" b="1" dirty="0" smtClean="0"/>
            <a:t>环境</a:t>
          </a:r>
          <a:endParaRPr lang="zh-CN" altLang="en-US" b="1" dirty="0"/>
        </a:p>
      </dgm:t>
    </dgm:pt>
    <dgm:pt modelId="{A38FF8BB-8384-4938-BE98-27E4331A7A3B}" type="parTrans" cxnId="{D167A35B-BB6B-41CA-87F2-E8353D51C83D}">
      <dgm:prSet/>
      <dgm:spPr/>
      <dgm:t>
        <a:bodyPr/>
        <a:lstStyle/>
        <a:p>
          <a:endParaRPr lang="zh-CN" altLang="en-US" b="1"/>
        </a:p>
      </dgm:t>
    </dgm:pt>
    <dgm:pt modelId="{9F88A8FA-9309-49D7-927F-0CE1DA3739AC}" type="sibTrans" cxnId="{D167A35B-BB6B-41CA-87F2-E8353D51C83D}">
      <dgm:prSet/>
      <dgm:spPr/>
      <dgm:t>
        <a:bodyPr/>
        <a:lstStyle/>
        <a:p>
          <a:endParaRPr lang="zh-CN" altLang="en-US" b="1"/>
        </a:p>
      </dgm:t>
    </dgm:pt>
    <dgm:pt modelId="{CB6E00BC-C5B8-44FB-A921-E8731F5CDEF8}">
      <dgm:prSet phldrT="[文本]"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zh-CN" altLang="zh-CN" sz="1800" b="1" dirty="0" smtClean="0"/>
            <a:t>科技</a:t>
          </a:r>
          <a:endParaRPr lang="en-US" altLang="zh-CN" sz="1800" b="1" dirty="0" smtClean="0"/>
        </a:p>
        <a:p>
          <a:pPr marL="0" marR="0" indent="0" defTabSz="914400" eaLnBrk="1" fontAlgn="auto" latinLnBrk="0" hangingPunct="1">
            <a:lnSpc>
              <a:spcPct val="100000"/>
            </a:lnSpc>
            <a:spcBef>
              <a:spcPts val="0"/>
            </a:spcBef>
            <a:spcAft>
              <a:spcPts val="0"/>
            </a:spcAft>
            <a:buClrTx/>
            <a:buSzTx/>
            <a:buFontTx/>
            <a:buNone/>
            <a:tabLst/>
            <a:defRPr/>
          </a:pPr>
          <a:r>
            <a:rPr lang="zh-CN" altLang="zh-CN" sz="1800" b="1" dirty="0" smtClean="0"/>
            <a:t>环境</a:t>
          </a:r>
          <a:endParaRPr lang="zh-CN" altLang="en-US" b="1" dirty="0"/>
        </a:p>
      </dgm:t>
    </dgm:pt>
    <dgm:pt modelId="{2EDC3829-71BA-4C1E-AD6D-27951AF7C482}" type="parTrans" cxnId="{00EDF7C3-0737-4998-A1F9-D1D56B46B4E9}">
      <dgm:prSet/>
      <dgm:spPr/>
      <dgm:t>
        <a:bodyPr/>
        <a:lstStyle/>
        <a:p>
          <a:endParaRPr lang="zh-CN" altLang="en-US" b="1"/>
        </a:p>
      </dgm:t>
    </dgm:pt>
    <dgm:pt modelId="{C8A53F5E-5C9C-477A-8007-E0C7C7F3DAF9}" type="sibTrans" cxnId="{00EDF7C3-0737-4998-A1F9-D1D56B46B4E9}">
      <dgm:prSet/>
      <dgm:spPr/>
      <dgm:t>
        <a:bodyPr/>
        <a:lstStyle/>
        <a:p>
          <a:endParaRPr lang="zh-CN" altLang="en-US" b="1"/>
        </a:p>
      </dgm:t>
    </dgm:pt>
    <dgm:pt modelId="{3A892B77-DAD8-476B-BDC4-D6BD5136F50E}">
      <dgm:prSet phldrT="[文本]"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zh-CN" altLang="zh-CN" sz="1800" b="1" dirty="0" smtClean="0"/>
            <a:t>经济</a:t>
          </a:r>
          <a:endParaRPr lang="en-US" altLang="zh-CN" sz="1800" b="1" dirty="0" smtClean="0"/>
        </a:p>
        <a:p>
          <a:pPr marL="0" marR="0" indent="0" defTabSz="914400" eaLnBrk="1" fontAlgn="auto" latinLnBrk="0" hangingPunct="1">
            <a:lnSpc>
              <a:spcPct val="100000"/>
            </a:lnSpc>
            <a:spcBef>
              <a:spcPts val="0"/>
            </a:spcBef>
            <a:spcAft>
              <a:spcPts val="0"/>
            </a:spcAft>
            <a:buClrTx/>
            <a:buSzTx/>
            <a:buFontTx/>
            <a:buNone/>
            <a:tabLst/>
            <a:defRPr/>
          </a:pPr>
          <a:r>
            <a:rPr lang="zh-CN" altLang="zh-CN" sz="1800" b="1" dirty="0" smtClean="0"/>
            <a:t>环境</a:t>
          </a:r>
          <a:endParaRPr lang="zh-CN" altLang="en-US" b="1" dirty="0"/>
        </a:p>
      </dgm:t>
    </dgm:pt>
    <dgm:pt modelId="{C96D2679-D689-414F-96B9-A97795C382C5}" type="parTrans" cxnId="{B06CB016-54D9-4056-9E67-295605635D81}">
      <dgm:prSet/>
      <dgm:spPr/>
      <dgm:t>
        <a:bodyPr/>
        <a:lstStyle/>
        <a:p>
          <a:endParaRPr lang="zh-CN" altLang="en-US" b="1"/>
        </a:p>
      </dgm:t>
    </dgm:pt>
    <dgm:pt modelId="{8FFA4B21-6F48-49FD-B1A2-6189F075DE52}" type="sibTrans" cxnId="{B06CB016-54D9-4056-9E67-295605635D81}">
      <dgm:prSet/>
      <dgm:spPr/>
      <dgm:t>
        <a:bodyPr/>
        <a:lstStyle/>
        <a:p>
          <a:endParaRPr lang="zh-CN" altLang="en-US" b="1"/>
        </a:p>
      </dgm:t>
    </dgm:pt>
    <dgm:pt modelId="{3A446410-CD29-4F66-8DC0-30BA0EF44EB7}" type="pres">
      <dgm:prSet presAssocID="{B30BBF5A-8453-42A4-BC5A-3C3E4972C008}" presName="cycle" presStyleCnt="0">
        <dgm:presLayoutVars>
          <dgm:chMax val="1"/>
          <dgm:dir/>
          <dgm:animLvl val="ctr"/>
          <dgm:resizeHandles val="exact"/>
        </dgm:presLayoutVars>
      </dgm:prSet>
      <dgm:spPr/>
      <dgm:t>
        <a:bodyPr/>
        <a:lstStyle/>
        <a:p>
          <a:endParaRPr lang="zh-CN" altLang="en-US"/>
        </a:p>
      </dgm:t>
    </dgm:pt>
    <dgm:pt modelId="{356A892B-39A7-468B-8F1B-9D555C5BCCE4}" type="pres">
      <dgm:prSet presAssocID="{BAF455C8-0F20-416B-8D3A-8A572DC7F529}" presName="centerShape" presStyleLbl="node0" presStyleIdx="0" presStyleCnt="1" custScaleX="133485" custScaleY="109854"/>
      <dgm:spPr/>
      <dgm:t>
        <a:bodyPr/>
        <a:lstStyle/>
        <a:p>
          <a:endParaRPr lang="zh-CN" altLang="en-US"/>
        </a:p>
      </dgm:t>
    </dgm:pt>
    <dgm:pt modelId="{FA41FD25-7860-4E84-89A6-DD55DBC61935}" type="pres">
      <dgm:prSet presAssocID="{C21C73E6-D123-4F05-9370-5517C76E54B4}" presName="Name9" presStyleLbl="parChTrans1D2" presStyleIdx="0" presStyleCnt="4"/>
      <dgm:spPr/>
      <dgm:t>
        <a:bodyPr/>
        <a:lstStyle/>
        <a:p>
          <a:endParaRPr lang="zh-CN" altLang="en-US"/>
        </a:p>
      </dgm:t>
    </dgm:pt>
    <dgm:pt modelId="{8AD01DAE-6D98-45D7-9B09-3CCCFF8E52D0}" type="pres">
      <dgm:prSet presAssocID="{C21C73E6-D123-4F05-9370-5517C76E54B4}" presName="connTx" presStyleLbl="parChTrans1D2" presStyleIdx="0" presStyleCnt="4"/>
      <dgm:spPr/>
      <dgm:t>
        <a:bodyPr/>
        <a:lstStyle/>
        <a:p>
          <a:endParaRPr lang="zh-CN" altLang="en-US"/>
        </a:p>
      </dgm:t>
    </dgm:pt>
    <dgm:pt modelId="{DA2E4F04-0A4D-4AAF-AB1F-631D0225370E}" type="pres">
      <dgm:prSet presAssocID="{E63BFE32-39EF-48F2-BA61-4AC8C50AB324}" presName="node" presStyleLbl="node1" presStyleIdx="0" presStyleCnt="4" custScaleX="140098">
        <dgm:presLayoutVars>
          <dgm:bulletEnabled val="1"/>
        </dgm:presLayoutVars>
      </dgm:prSet>
      <dgm:spPr/>
      <dgm:t>
        <a:bodyPr/>
        <a:lstStyle/>
        <a:p>
          <a:endParaRPr lang="zh-CN" altLang="en-US"/>
        </a:p>
      </dgm:t>
    </dgm:pt>
    <dgm:pt modelId="{A8078B8D-DF9C-49C3-ABE6-6426E9F495E5}" type="pres">
      <dgm:prSet presAssocID="{A38FF8BB-8384-4938-BE98-27E4331A7A3B}" presName="Name9" presStyleLbl="parChTrans1D2" presStyleIdx="1" presStyleCnt="4"/>
      <dgm:spPr/>
      <dgm:t>
        <a:bodyPr/>
        <a:lstStyle/>
        <a:p>
          <a:endParaRPr lang="zh-CN" altLang="en-US"/>
        </a:p>
      </dgm:t>
    </dgm:pt>
    <dgm:pt modelId="{AAFD37F4-1999-4C3E-A206-034DC9F987AD}" type="pres">
      <dgm:prSet presAssocID="{A38FF8BB-8384-4938-BE98-27E4331A7A3B}" presName="connTx" presStyleLbl="parChTrans1D2" presStyleIdx="1" presStyleCnt="4"/>
      <dgm:spPr/>
      <dgm:t>
        <a:bodyPr/>
        <a:lstStyle/>
        <a:p>
          <a:endParaRPr lang="zh-CN" altLang="en-US"/>
        </a:p>
      </dgm:t>
    </dgm:pt>
    <dgm:pt modelId="{FB01C74B-3A69-4D41-8D12-C19BB807DA31}" type="pres">
      <dgm:prSet presAssocID="{AA4F0490-B7F1-428D-9564-7E466534E1C5}" presName="node" presStyleLbl="node1" presStyleIdx="1" presStyleCnt="4" custScaleX="146009" custRadScaleRad="129492" custRadScaleInc="2832">
        <dgm:presLayoutVars>
          <dgm:bulletEnabled val="1"/>
        </dgm:presLayoutVars>
      </dgm:prSet>
      <dgm:spPr/>
      <dgm:t>
        <a:bodyPr/>
        <a:lstStyle/>
        <a:p>
          <a:endParaRPr lang="zh-CN" altLang="en-US"/>
        </a:p>
      </dgm:t>
    </dgm:pt>
    <dgm:pt modelId="{014CBD72-FB19-425D-AF75-7A64BEF2DD6C}" type="pres">
      <dgm:prSet presAssocID="{2EDC3829-71BA-4C1E-AD6D-27951AF7C482}" presName="Name9" presStyleLbl="parChTrans1D2" presStyleIdx="2" presStyleCnt="4"/>
      <dgm:spPr/>
      <dgm:t>
        <a:bodyPr/>
        <a:lstStyle/>
        <a:p>
          <a:endParaRPr lang="zh-CN" altLang="en-US"/>
        </a:p>
      </dgm:t>
    </dgm:pt>
    <dgm:pt modelId="{D0A7C3B2-30DB-459F-A04B-5DF271896903}" type="pres">
      <dgm:prSet presAssocID="{2EDC3829-71BA-4C1E-AD6D-27951AF7C482}" presName="connTx" presStyleLbl="parChTrans1D2" presStyleIdx="2" presStyleCnt="4"/>
      <dgm:spPr/>
      <dgm:t>
        <a:bodyPr/>
        <a:lstStyle/>
        <a:p>
          <a:endParaRPr lang="zh-CN" altLang="en-US"/>
        </a:p>
      </dgm:t>
    </dgm:pt>
    <dgm:pt modelId="{C81C4519-8DA1-461A-8996-CFE402BDC94C}" type="pres">
      <dgm:prSet presAssocID="{CB6E00BC-C5B8-44FB-A921-E8731F5CDEF8}" presName="node" presStyleLbl="node1" presStyleIdx="2" presStyleCnt="4" custScaleX="153881" custScaleY="83317">
        <dgm:presLayoutVars>
          <dgm:bulletEnabled val="1"/>
        </dgm:presLayoutVars>
      </dgm:prSet>
      <dgm:spPr/>
      <dgm:t>
        <a:bodyPr/>
        <a:lstStyle/>
        <a:p>
          <a:endParaRPr lang="zh-CN" altLang="en-US"/>
        </a:p>
      </dgm:t>
    </dgm:pt>
    <dgm:pt modelId="{6513A655-B088-4190-8CA2-24B29856F3E7}" type="pres">
      <dgm:prSet presAssocID="{C96D2679-D689-414F-96B9-A97795C382C5}" presName="Name9" presStyleLbl="parChTrans1D2" presStyleIdx="3" presStyleCnt="4"/>
      <dgm:spPr/>
      <dgm:t>
        <a:bodyPr/>
        <a:lstStyle/>
        <a:p>
          <a:endParaRPr lang="zh-CN" altLang="en-US"/>
        </a:p>
      </dgm:t>
    </dgm:pt>
    <dgm:pt modelId="{2CB36795-2296-405D-BE26-16AB76460F5E}" type="pres">
      <dgm:prSet presAssocID="{C96D2679-D689-414F-96B9-A97795C382C5}" presName="connTx" presStyleLbl="parChTrans1D2" presStyleIdx="3" presStyleCnt="4"/>
      <dgm:spPr/>
      <dgm:t>
        <a:bodyPr/>
        <a:lstStyle/>
        <a:p>
          <a:endParaRPr lang="zh-CN" altLang="en-US"/>
        </a:p>
      </dgm:t>
    </dgm:pt>
    <dgm:pt modelId="{5E195278-625C-4DFF-A696-310967140DE8}" type="pres">
      <dgm:prSet presAssocID="{3A892B77-DAD8-476B-BDC4-D6BD5136F50E}" presName="node" presStyleLbl="node1" presStyleIdx="3" presStyleCnt="4" custScaleX="118443" custRadScaleRad="116809" custRadScaleInc="3386">
        <dgm:presLayoutVars>
          <dgm:bulletEnabled val="1"/>
        </dgm:presLayoutVars>
      </dgm:prSet>
      <dgm:spPr/>
      <dgm:t>
        <a:bodyPr/>
        <a:lstStyle/>
        <a:p>
          <a:endParaRPr lang="zh-CN" altLang="en-US"/>
        </a:p>
      </dgm:t>
    </dgm:pt>
  </dgm:ptLst>
  <dgm:cxnLst>
    <dgm:cxn modelId="{00EDF7C3-0737-4998-A1F9-D1D56B46B4E9}" srcId="{BAF455C8-0F20-416B-8D3A-8A572DC7F529}" destId="{CB6E00BC-C5B8-44FB-A921-E8731F5CDEF8}" srcOrd="2" destOrd="0" parTransId="{2EDC3829-71BA-4C1E-AD6D-27951AF7C482}" sibTransId="{C8A53F5E-5C9C-477A-8007-E0C7C7F3DAF9}"/>
    <dgm:cxn modelId="{6164BDF3-7523-41CB-BC84-496D8ED17364}" type="presOf" srcId="{B30BBF5A-8453-42A4-BC5A-3C3E4972C008}" destId="{3A446410-CD29-4F66-8DC0-30BA0EF44EB7}" srcOrd="0" destOrd="0" presId="urn:microsoft.com/office/officeart/2005/8/layout/radial1"/>
    <dgm:cxn modelId="{8C6F0634-C887-470D-9B81-0600D3AB5E64}" type="presOf" srcId="{C96D2679-D689-414F-96B9-A97795C382C5}" destId="{2CB36795-2296-405D-BE26-16AB76460F5E}" srcOrd="1" destOrd="0" presId="urn:microsoft.com/office/officeart/2005/8/layout/radial1"/>
    <dgm:cxn modelId="{D167A35B-BB6B-41CA-87F2-E8353D51C83D}" srcId="{BAF455C8-0F20-416B-8D3A-8A572DC7F529}" destId="{AA4F0490-B7F1-428D-9564-7E466534E1C5}" srcOrd="1" destOrd="0" parTransId="{A38FF8BB-8384-4938-BE98-27E4331A7A3B}" sibTransId="{9F88A8FA-9309-49D7-927F-0CE1DA3739AC}"/>
    <dgm:cxn modelId="{B9FFA9A5-7E32-4711-AAB1-2A0E8D6B8D08}" type="presOf" srcId="{C21C73E6-D123-4F05-9370-5517C76E54B4}" destId="{8AD01DAE-6D98-45D7-9B09-3CCCFF8E52D0}" srcOrd="1" destOrd="0" presId="urn:microsoft.com/office/officeart/2005/8/layout/radial1"/>
    <dgm:cxn modelId="{E7DCE0B7-051F-44C3-A0AD-1F4111AD054D}" type="presOf" srcId="{E63BFE32-39EF-48F2-BA61-4AC8C50AB324}" destId="{DA2E4F04-0A4D-4AAF-AB1F-631D0225370E}" srcOrd="0" destOrd="0" presId="urn:microsoft.com/office/officeart/2005/8/layout/radial1"/>
    <dgm:cxn modelId="{00E1A88D-DFBA-48E6-800C-0A4B2CCD6813}" type="presOf" srcId="{A38FF8BB-8384-4938-BE98-27E4331A7A3B}" destId="{A8078B8D-DF9C-49C3-ABE6-6426E9F495E5}" srcOrd="0" destOrd="0" presId="urn:microsoft.com/office/officeart/2005/8/layout/radial1"/>
    <dgm:cxn modelId="{CE968F69-A53A-4A28-A809-AF47563DEE98}" srcId="{BAF455C8-0F20-416B-8D3A-8A572DC7F529}" destId="{E63BFE32-39EF-48F2-BA61-4AC8C50AB324}" srcOrd="0" destOrd="0" parTransId="{C21C73E6-D123-4F05-9370-5517C76E54B4}" sibTransId="{8D966C5A-72B0-4546-9FC4-C1834E8B3221}"/>
    <dgm:cxn modelId="{D815B482-7DE4-491F-98B0-3C9FFB1F3AED}" type="presOf" srcId="{2EDC3829-71BA-4C1E-AD6D-27951AF7C482}" destId="{014CBD72-FB19-425D-AF75-7A64BEF2DD6C}" srcOrd="0" destOrd="0" presId="urn:microsoft.com/office/officeart/2005/8/layout/radial1"/>
    <dgm:cxn modelId="{1443D1F4-5069-4358-A2C9-6CB21B032FE8}" type="presOf" srcId="{A38FF8BB-8384-4938-BE98-27E4331A7A3B}" destId="{AAFD37F4-1999-4C3E-A206-034DC9F987AD}" srcOrd="1" destOrd="0" presId="urn:microsoft.com/office/officeart/2005/8/layout/radial1"/>
    <dgm:cxn modelId="{56D53D70-D16B-42DB-8F11-4BAFDB60636F}" srcId="{B30BBF5A-8453-42A4-BC5A-3C3E4972C008}" destId="{BAF455C8-0F20-416B-8D3A-8A572DC7F529}" srcOrd="0" destOrd="0" parTransId="{D2BAF218-09F5-4AEC-9E04-770F209913A7}" sibTransId="{90285E46-6036-4DA2-A4E7-443E18A0693B}"/>
    <dgm:cxn modelId="{C5847594-31B8-4D3B-9117-9420D9B38F65}" type="presOf" srcId="{AA4F0490-B7F1-428D-9564-7E466534E1C5}" destId="{FB01C74B-3A69-4D41-8D12-C19BB807DA31}" srcOrd="0" destOrd="0" presId="urn:microsoft.com/office/officeart/2005/8/layout/radial1"/>
    <dgm:cxn modelId="{B06CB016-54D9-4056-9E67-295605635D81}" srcId="{BAF455C8-0F20-416B-8D3A-8A572DC7F529}" destId="{3A892B77-DAD8-476B-BDC4-D6BD5136F50E}" srcOrd="3" destOrd="0" parTransId="{C96D2679-D689-414F-96B9-A97795C382C5}" sibTransId="{8FFA4B21-6F48-49FD-B1A2-6189F075DE52}"/>
    <dgm:cxn modelId="{8C8E21DD-4AD7-422C-9E65-8D279BBC5064}" type="presOf" srcId="{2EDC3829-71BA-4C1E-AD6D-27951AF7C482}" destId="{D0A7C3B2-30DB-459F-A04B-5DF271896903}" srcOrd="1" destOrd="0" presId="urn:microsoft.com/office/officeart/2005/8/layout/radial1"/>
    <dgm:cxn modelId="{443996B2-5340-4691-882B-0CE635A77406}" type="presOf" srcId="{C21C73E6-D123-4F05-9370-5517C76E54B4}" destId="{FA41FD25-7860-4E84-89A6-DD55DBC61935}" srcOrd="0" destOrd="0" presId="urn:microsoft.com/office/officeart/2005/8/layout/radial1"/>
    <dgm:cxn modelId="{C8D964C3-EC7E-47A8-9919-04BC0C7E8179}" type="presOf" srcId="{C96D2679-D689-414F-96B9-A97795C382C5}" destId="{6513A655-B088-4190-8CA2-24B29856F3E7}" srcOrd="0" destOrd="0" presId="urn:microsoft.com/office/officeart/2005/8/layout/radial1"/>
    <dgm:cxn modelId="{0D586F37-F942-4243-89BD-D754A8704F4B}" type="presOf" srcId="{CB6E00BC-C5B8-44FB-A921-E8731F5CDEF8}" destId="{C81C4519-8DA1-461A-8996-CFE402BDC94C}" srcOrd="0" destOrd="0" presId="urn:microsoft.com/office/officeart/2005/8/layout/radial1"/>
    <dgm:cxn modelId="{61FB83F5-7EAC-4CB7-8412-8A976EA58085}" type="presOf" srcId="{BAF455C8-0F20-416B-8D3A-8A572DC7F529}" destId="{356A892B-39A7-468B-8F1B-9D555C5BCCE4}" srcOrd="0" destOrd="0" presId="urn:microsoft.com/office/officeart/2005/8/layout/radial1"/>
    <dgm:cxn modelId="{026DA2A0-6287-471E-B340-B213E54146B4}" type="presOf" srcId="{3A892B77-DAD8-476B-BDC4-D6BD5136F50E}" destId="{5E195278-625C-4DFF-A696-310967140DE8}" srcOrd="0" destOrd="0" presId="urn:microsoft.com/office/officeart/2005/8/layout/radial1"/>
    <dgm:cxn modelId="{9680977D-49C2-4F6B-9611-A3C0E6E2FBD6}" type="presParOf" srcId="{3A446410-CD29-4F66-8DC0-30BA0EF44EB7}" destId="{356A892B-39A7-468B-8F1B-9D555C5BCCE4}" srcOrd="0" destOrd="0" presId="urn:microsoft.com/office/officeart/2005/8/layout/radial1"/>
    <dgm:cxn modelId="{AB26CE82-D594-4856-AEEA-2FA8C5741BB9}" type="presParOf" srcId="{3A446410-CD29-4F66-8DC0-30BA0EF44EB7}" destId="{FA41FD25-7860-4E84-89A6-DD55DBC61935}" srcOrd="1" destOrd="0" presId="urn:microsoft.com/office/officeart/2005/8/layout/radial1"/>
    <dgm:cxn modelId="{BB09EB43-C47B-4FDB-B0FF-203B90DBC3D4}" type="presParOf" srcId="{FA41FD25-7860-4E84-89A6-DD55DBC61935}" destId="{8AD01DAE-6D98-45D7-9B09-3CCCFF8E52D0}" srcOrd="0" destOrd="0" presId="urn:microsoft.com/office/officeart/2005/8/layout/radial1"/>
    <dgm:cxn modelId="{02451A33-5626-4699-96F8-1C8CCA6B10FC}" type="presParOf" srcId="{3A446410-CD29-4F66-8DC0-30BA0EF44EB7}" destId="{DA2E4F04-0A4D-4AAF-AB1F-631D0225370E}" srcOrd="2" destOrd="0" presId="urn:microsoft.com/office/officeart/2005/8/layout/radial1"/>
    <dgm:cxn modelId="{56E720B5-6B9E-4C1C-AC2F-CFD59AA1A20A}" type="presParOf" srcId="{3A446410-CD29-4F66-8DC0-30BA0EF44EB7}" destId="{A8078B8D-DF9C-49C3-ABE6-6426E9F495E5}" srcOrd="3" destOrd="0" presId="urn:microsoft.com/office/officeart/2005/8/layout/radial1"/>
    <dgm:cxn modelId="{D0BE5343-219E-4023-BD2B-F296C0F788C0}" type="presParOf" srcId="{A8078B8D-DF9C-49C3-ABE6-6426E9F495E5}" destId="{AAFD37F4-1999-4C3E-A206-034DC9F987AD}" srcOrd="0" destOrd="0" presId="urn:microsoft.com/office/officeart/2005/8/layout/radial1"/>
    <dgm:cxn modelId="{FFBE2766-0DC0-4CCF-9E6B-A8BB46C2CA4E}" type="presParOf" srcId="{3A446410-CD29-4F66-8DC0-30BA0EF44EB7}" destId="{FB01C74B-3A69-4D41-8D12-C19BB807DA31}" srcOrd="4" destOrd="0" presId="urn:microsoft.com/office/officeart/2005/8/layout/radial1"/>
    <dgm:cxn modelId="{9893CAB8-7A9C-4CD8-9B0D-2BCDE939796D}" type="presParOf" srcId="{3A446410-CD29-4F66-8DC0-30BA0EF44EB7}" destId="{014CBD72-FB19-425D-AF75-7A64BEF2DD6C}" srcOrd="5" destOrd="0" presId="urn:microsoft.com/office/officeart/2005/8/layout/radial1"/>
    <dgm:cxn modelId="{6DA9A28A-B202-48FA-91EE-DF8FD05C051A}" type="presParOf" srcId="{014CBD72-FB19-425D-AF75-7A64BEF2DD6C}" destId="{D0A7C3B2-30DB-459F-A04B-5DF271896903}" srcOrd="0" destOrd="0" presId="urn:microsoft.com/office/officeart/2005/8/layout/radial1"/>
    <dgm:cxn modelId="{5BD67454-2BFE-4899-B373-1934A90B0605}" type="presParOf" srcId="{3A446410-CD29-4F66-8DC0-30BA0EF44EB7}" destId="{C81C4519-8DA1-461A-8996-CFE402BDC94C}" srcOrd="6" destOrd="0" presId="urn:microsoft.com/office/officeart/2005/8/layout/radial1"/>
    <dgm:cxn modelId="{835DB7B8-51D4-4FAE-99CB-CB529F1723A1}" type="presParOf" srcId="{3A446410-CD29-4F66-8DC0-30BA0EF44EB7}" destId="{6513A655-B088-4190-8CA2-24B29856F3E7}" srcOrd="7" destOrd="0" presId="urn:microsoft.com/office/officeart/2005/8/layout/radial1"/>
    <dgm:cxn modelId="{3CE4FAD7-C079-43FE-8DFC-E742C53DAC65}" type="presParOf" srcId="{6513A655-B088-4190-8CA2-24B29856F3E7}" destId="{2CB36795-2296-405D-BE26-16AB76460F5E}" srcOrd="0" destOrd="0" presId="urn:microsoft.com/office/officeart/2005/8/layout/radial1"/>
    <dgm:cxn modelId="{DCB05685-859E-4427-B1D7-6503AC5A15CC}" type="presParOf" srcId="{3A446410-CD29-4F66-8DC0-30BA0EF44EB7}" destId="{5E195278-625C-4DFF-A696-310967140DE8}" srcOrd="8" destOrd="0" presId="urn:microsoft.com/office/officeart/2005/8/layout/radial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5DED4753-11D0-4938-B07A-170761BEBFA8}"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zh-CN" altLang="en-US"/>
        </a:p>
      </dgm:t>
    </dgm:pt>
    <dgm:pt modelId="{8E0CB50C-F472-4178-BC28-67B474BD6388}">
      <dgm:prSet phldrT="[文本]"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zh-CN" altLang="zh-CN" sz="2400" b="1" dirty="0" smtClean="0">
              <a:solidFill>
                <a:srgbClr val="660033"/>
              </a:solidFill>
            </a:rPr>
            <a:t>市场分布</a:t>
          </a:r>
        </a:p>
      </dgm:t>
    </dgm:pt>
    <dgm:pt modelId="{8B4A77A0-F0D9-4E30-B2AA-46B539AAD00D}" type="parTrans" cxnId="{3B8804EB-5236-4698-912F-63DEE9B0C69D}">
      <dgm:prSet/>
      <dgm:spPr/>
      <dgm:t>
        <a:bodyPr/>
        <a:lstStyle/>
        <a:p>
          <a:endParaRPr lang="zh-CN" altLang="en-US"/>
        </a:p>
      </dgm:t>
    </dgm:pt>
    <dgm:pt modelId="{CFBD7764-0C09-4431-954B-06484D7512A8}" type="sibTrans" cxnId="{3B8804EB-5236-4698-912F-63DEE9B0C69D}">
      <dgm:prSet/>
      <dgm:spPr/>
      <dgm:t>
        <a:bodyPr/>
        <a:lstStyle/>
        <a:p>
          <a:endParaRPr lang="zh-CN" altLang="en-US"/>
        </a:p>
      </dgm:t>
    </dgm:pt>
    <dgm:pt modelId="{95BB9066-D427-4214-A432-DACD8E3F1ABC}">
      <dgm:prSet phldrT="[文本]" custT="1"/>
      <dgm:spPr/>
      <dgm:t>
        <a:bodyPr/>
        <a:lstStyle/>
        <a:p>
          <a:r>
            <a:rPr lang="zh-CN" altLang="zh-CN" sz="1600" dirty="0" smtClean="0"/>
            <a:t>市场的地理分布、运输条件、市场潜力和容量、市场的配套设施和相关的政策法规、与其他市场的经济联系等</a:t>
          </a:r>
          <a:endParaRPr lang="zh-CN" altLang="en-US" sz="1600" dirty="0"/>
        </a:p>
      </dgm:t>
    </dgm:pt>
    <dgm:pt modelId="{C66CF293-3B99-448F-9A95-3A61A322589A}" type="parTrans" cxnId="{2BB1244C-BC97-4E93-889A-24CDC2237878}">
      <dgm:prSet/>
      <dgm:spPr/>
      <dgm:t>
        <a:bodyPr/>
        <a:lstStyle/>
        <a:p>
          <a:endParaRPr lang="zh-CN" altLang="en-US"/>
        </a:p>
      </dgm:t>
    </dgm:pt>
    <dgm:pt modelId="{A661A5E1-6618-456E-83B7-B20CF7D1927C}" type="sibTrans" cxnId="{2BB1244C-BC97-4E93-889A-24CDC2237878}">
      <dgm:prSet/>
      <dgm:spPr/>
      <dgm:t>
        <a:bodyPr/>
        <a:lstStyle/>
        <a:p>
          <a:endParaRPr lang="zh-CN" altLang="en-US"/>
        </a:p>
      </dgm:t>
    </dgm:pt>
    <dgm:pt modelId="{BFFFE59F-7A8B-431C-9C08-85B453ED796F}">
      <dgm:prSet phldrT="[文本]"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zh-CN" altLang="zh-CN" sz="2400" b="1" dirty="0" smtClean="0">
              <a:solidFill>
                <a:srgbClr val="660033"/>
              </a:solidFill>
            </a:rPr>
            <a:t>市场供求</a:t>
          </a:r>
        </a:p>
      </dgm:t>
    </dgm:pt>
    <dgm:pt modelId="{0691A3EA-5023-4D9F-A289-B6D2356AF9A3}" type="parTrans" cxnId="{4AF5BDA9-8393-42EE-B35F-A98B5A0F3F0D}">
      <dgm:prSet/>
      <dgm:spPr/>
      <dgm:t>
        <a:bodyPr/>
        <a:lstStyle/>
        <a:p>
          <a:endParaRPr lang="zh-CN" altLang="en-US"/>
        </a:p>
      </dgm:t>
    </dgm:pt>
    <dgm:pt modelId="{2D85B166-0E1E-4C9E-80B6-3E8C1AE73EE9}" type="sibTrans" cxnId="{4AF5BDA9-8393-42EE-B35F-A98B5A0F3F0D}">
      <dgm:prSet/>
      <dgm:spPr/>
      <dgm:t>
        <a:bodyPr/>
        <a:lstStyle/>
        <a:p>
          <a:endParaRPr lang="zh-CN" altLang="en-US"/>
        </a:p>
      </dgm:t>
    </dgm:pt>
    <dgm:pt modelId="{94EB62C7-D5F2-4114-AD10-46FF25FC147D}">
      <dgm:prSet phldrT="[文本]"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zh-CN" altLang="zh-CN" sz="1600" dirty="0" smtClean="0"/>
            <a:t>有关商品的生产状况、可供市场销售的商品量、商品的库存情况、运输能力及变化、商品的进出口情况、替代产品的情况等供给信息及消费的需求特点、需求的波动情况、商品的需求趋势</a:t>
          </a:r>
          <a:endParaRPr lang="zh-CN" altLang="en-US" dirty="0"/>
        </a:p>
      </dgm:t>
    </dgm:pt>
    <dgm:pt modelId="{C0D1DABC-D9D1-4206-BFDA-8D6C24F0FAF1}" type="parTrans" cxnId="{8514A3AB-3050-4C8B-A761-C716470F5C0E}">
      <dgm:prSet/>
      <dgm:spPr/>
      <dgm:t>
        <a:bodyPr/>
        <a:lstStyle/>
        <a:p>
          <a:endParaRPr lang="zh-CN" altLang="en-US"/>
        </a:p>
      </dgm:t>
    </dgm:pt>
    <dgm:pt modelId="{73E0A234-07A0-450B-8FF2-5B7CAD23C5F4}" type="sibTrans" cxnId="{8514A3AB-3050-4C8B-A761-C716470F5C0E}">
      <dgm:prSet/>
      <dgm:spPr/>
      <dgm:t>
        <a:bodyPr/>
        <a:lstStyle/>
        <a:p>
          <a:endParaRPr lang="zh-CN" altLang="en-US"/>
        </a:p>
      </dgm:t>
    </dgm:pt>
    <dgm:pt modelId="{38217E86-E4B5-422C-BE89-03F2F6320C71}">
      <dgm:prSet phldrT="[文本]"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zh-CN" altLang="zh-CN" sz="2400" b="1" dirty="0" smtClean="0">
              <a:solidFill>
                <a:srgbClr val="660033"/>
              </a:solidFill>
            </a:rPr>
            <a:t>市场销售</a:t>
          </a:r>
          <a:endParaRPr lang="zh-CN" altLang="en-US" sz="2000" dirty="0"/>
        </a:p>
      </dgm:t>
    </dgm:pt>
    <dgm:pt modelId="{85501468-D772-4A51-993A-C95662B9B71F}" type="parTrans" cxnId="{2D99FAEA-A2CA-43E8-8CCA-8058DB0DE2B8}">
      <dgm:prSet/>
      <dgm:spPr/>
      <dgm:t>
        <a:bodyPr/>
        <a:lstStyle/>
        <a:p>
          <a:endParaRPr lang="zh-CN" altLang="en-US"/>
        </a:p>
      </dgm:t>
    </dgm:pt>
    <dgm:pt modelId="{D886A738-3903-4C14-B872-88F164AD31E5}" type="sibTrans" cxnId="{2D99FAEA-A2CA-43E8-8CCA-8058DB0DE2B8}">
      <dgm:prSet/>
      <dgm:spPr/>
      <dgm:t>
        <a:bodyPr/>
        <a:lstStyle/>
        <a:p>
          <a:endParaRPr lang="zh-CN" altLang="en-US"/>
        </a:p>
      </dgm:t>
    </dgm:pt>
    <dgm:pt modelId="{823B2F58-1C79-44A0-8774-1A767E1A46BA}">
      <dgm:prSet phldrT="[文本]" custT="1"/>
      <dgm:spPr/>
      <dgm:t>
        <a:bodyPr/>
        <a:lstStyle/>
        <a:p>
          <a:r>
            <a:rPr lang="zh-CN" altLang="zh-CN" sz="1600" dirty="0" smtClean="0"/>
            <a:t>有关商品的市场销售量、市场份额、销售价格、商品的寿命周期、经销途径、促销措施与效果等</a:t>
          </a:r>
          <a:endParaRPr lang="zh-CN" altLang="en-US" sz="1600" dirty="0"/>
        </a:p>
      </dgm:t>
    </dgm:pt>
    <dgm:pt modelId="{A702BC78-3340-43E7-86A0-2BD93B41F9D3}" type="parTrans" cxnId="{05981A88-D0F2-4C17-9CD0-5C1F9C5E3F60}">
      <dgm:prSet/>
      <dgm:spPr/>
      <dgm:t>
        <a:bodyPr/>
        <a:lstStyle/>
        <a:p>
          <a:endParaRPr lang="zh-CN" altLang="en-US"/>
        </a:p>
      </dgm:t>
    </dgm:pt>
    <dgm:pt modelId="{EBE4D6FA-275D-45F0-B097-03D840858499}" type="sibTrans" cxnId="{05981A88-D0F2-4C17-9CD0-5C1F9C5E3F60}">
      <dgm:prSet/>
      <dgm:spPr/>
      <dgm:t>
        <a:bodyPr/>
        <a:lstStyle/>
        <a:p>
          <a:endParaRPr lang="zh-CN" altLang="en-US"/>
        </a:p>
      </dgm:t>
    </dgm:pt>
    <dgm:pt modelId="{469BE60A-271F-4B86-ACEB-055BEB94B38E}">
      <dgm:prSet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zh-CN" altLang="zh-CN" sz="2400" b="1" dirty="0" smtClean="0">
              <a:solidFill>
                <a:srgbClr val="660033"/>
              </a:solidFill>
            </a:rPr>
            <a:t>市场竞争</a:t>
          </a:r>
          <a:endParaRPr lang="zh-CN" altLang="en-US" sz="2000" dirty="0"/>
        </a:p>
      </dgm:t>
    </dgm:pt>
    <dgm:pt modelId="{8C0AA1C7-C652-458E-A6AC-86FD93D2A5BF}" type="parTrans" cxnId="{C9F8636A-0227-426A-84D6-4B7526E9F1C8}">
      <dgm:prSet/>
      <dgm:spPr/>
      <dgm:t>
        <a:bodyPr/>
        <a:lstStyle/>
        <a:p>
          <a:endParaRPr lang="zh-CN" altLang="en-US"/>
        </a:p>
      </dgm:t>
    </dgm:pt>
    <dgm:pt modelId="{00D5077D-16FB-47B1-8A8F-F75E7515253D}" type="sibTrans" cxnId="{C9F8636A-0227-426A-84D6-4B7526E9F1C8}">
      <dgm:prSet/>
      <dgm:spPr/>
      <dgm:t>
        <a:bodyPr/>
        <a:lstStyle/>
        <a:p>
          <a:endParaRPr lang="zh-CN" altLang="en-US"/>
        </a:p>
      </dgm:t>
    </dgm:pt>
    <dgm:pt modelId="{F0FFD559-645E-480B-811F-F5134576D504}">
      <dgm:prSet custT="1"/>
      <dgm:spPr/>
      <dgm:t>
        <a:bodyPr/>
        <a:lstStyle/>
        <a:p>
          <a:r>
            <a:rPr lang="zh-CN" altLang="zh-CN" sz="1600" dirty="0" smtClean="0"/>
            <a:t>主要竞争者和潜在竞争者是谁；其产品、价格、渠道、促销等方面的信息资料，其资信情况等</a:t>
          </a:r>
          <a:endParaRPr lang="zh-CN" altLang="en-US" sz="1600" dirty="0"/>
        </a:p>
      </dgm:t>
    </dgm:pt>
    <dgm:pt modelId="{17F2CC9E-0224-4BD9-B589-0409399E2BE4}" type="parTrans" cxnId="{EAFB9229-ED4D-4F01-A41D-9D3885F32EBC}">
      <dgm:prSet/>
      <dgm:spPr/>
      <dgm:t>
        <a:bodyPr/>
        <a:lstStyle/>
        <a:p>
          <a:endParaRPr lang="zh-CN" altLang="en-US"/>
        </a:p>
      </dgm:t>
    </dgm:pt>
    <dgm:pt modelId="{1DA05CA0-25AF-4298-A2E6-280B7663AEB8}" type="sibTrans" cxnId="{EAFB9229-ED4D-4F01-A41D-9D3885F32EBC}">
      <dgm:prSet/>
      <dgm:spPr/>
      <dgm:t>
        <a:bodyPr/>
        <a:lstStyle/>
        <a:p>
          <a:endParaRPr lang="zh-CN" altLang="en-US"/>
        </a:p>
      </dgm:t>
    </dgm:pt>
    <dgm:pt modelId="{9570914A-479F-4A47-840E-0695B7143DA9}" type="pres">
      <dgm:prSet presAssocID="{5DED4753-11D0-4938-B07A-170761BEBFA8}" presName="Name0" presStyleCnt="0">
        <dgm:presLayoutVars>
          <dgm:dir/>
          <dgm:animLvl val="lvl"/>
          <dgm:resizeHandles val="exact"/>
        </dgm:presLayoutVars>
      </dgm:prSet>
      <dgm:spPr/>
      <dgm:t>
        <a:bodyPr/>
        <a:lstStyle/>
        <a:p>
          <a:endParaRPr lang="zh-CN" altLang="en-US"/>
        </a:p>
      </dgm:t>
    </dgm:pt>
    <dgm:pt modelId="{567BFF1D-1B06-4CA7-96D8-71C0C07B3FA2}" type="pres">
      <dgm:prSet presAssocID="{8E0CB50C-F472-4178-BC28-67B474BD6388}" presName="linNode" presStyleCnt="0"/>
      <dgm:spPr/>
    </dgm:pt>
    <dgm:pt modelId="{D97AD9FB-C8E1-4567-BC75-015495AE0EAE}" type="pres">
      <dgm:prSet presAssocID="{8E0CB50C-F472-4178-BC28-67B474BD6388}" presName="parentText" presStyleLbl="node1" presStyleIdx="0" presStyleCnt="4">
        <dgm:presLayoutVars>
          <dgm:chMax val="1"/>
          <dgm:bulletEnabled val="1"/>
        </dgm:presLayoutVars>
      </dgm:prSet>
      <dgm:spPr/>
      <dgm:t>
        <a:bodyPr/>
        <a:lstStyle/>
        <a:p>
          <a:endParaRPr lang="zh-CN" altLang="en-US"/>
        </a:p>
      </dgm:t>
    </dgm:pt>
    <dgm:pt modelId="{FC980765-F7E0-4CE1-8180-7F0E5234677E}" type="pres">
      <dgm:prSet presAssocID="{8E0CB50C-F472-4178-BC28-67B474BD6388}" presName="descendantText" presStyleLbl="alignAccFollowNode1" presStyleIdx="0" presStyleCnt="4">
        <dgm:presLayoutVars>
          <dgm:bulletEnabled val="1"/>
        </dgm:presLayoutVars>
      </dgm:prSet>
      <dgm:spPr/>
      <dgm:t>
        <a:bodyPr/>
        <a:lstStyle/>
        <a:p>
          <a:endParaRPr lang="zh-CN" altLang="en-US"/>
        </a:p>
      </dgm:t>
    </dgm:pt>
    <dgm:pt modelId="{30D721C7-7D3C-4BC3-BA37-804E6A00EEB2}" type="pres">
      <dgm:prSet presAssocID="{CFBD7764-0C09-4431-954B-06484D7512A8}" presName="sp" presStyleCnt="0"/>
      <dgm:spPr/>
    </dgm:pt>
    <dgm:pt modelId="{D53FA93D-2D83-49A8-92E2-25E278885915}" type="pres">
      <dgm:prSet presAssocID="{BFFFE59F-7A8B-431C-9C08-85B453ED796F}" presName="linNode" presStyleCnt="0"/>
      <dgm:spPr/>
    </dgm:pt>
    <dgm:pt modelId="{61FB2D8B-0CC8-4C60-B3F7-036C395D7050}" type="pres">
      <dgm:prSet presAssocID="{BFFFE59F-7A8B-431C-9C08-85B453ED796F}" presName="parentText" presStyleLbl="node1" presStyleIdx="1" presStyleCnt="4">
        <dgm:presLayoutVars>
          <dgm:chMax val="1"/>
          <dgm:bulletEnabled val="1"/>
        </dgm:presLayoutVars>
      </dgm:prSet>
      <dgm:spPr/>
      <dgm:t>
        <a:bodyPr/>
        <a:lstStyle/>
        <a:p>
          <a:endParaRPr lang="zh-CN" altLang="en-US"/>
        </a:p>
      </dgm:t>
    </dgm:pt>
    <dgm:pt modelId="{4720AD78-8375-4B54-AF76-520FCB3E5FF4}" type="pres">
      <dgm:prSet presAssocID="{BFFFE59F-7A8B-431C-9C08-85B453ED796F}" presName="descendantText" presStyleLbl="alignAccFollowNode1" presStyleIdx="1" presStyleCnt="4" custScaleX="100600" custScaleY="140089">
        <dgm:presLayoutVars>
          <dgm:bulletEnabled val="1"/>
        </dgm:presLayoutVars>
      </dgm:prSet>
      <dgm:spPr/>
      <dgm:t>
        <a:bodyPr/>
        <a:lstStyle/>
        <a:p>
          <a:endParaRPr lang="zh-CN" altLang="en-US"/>
        </a:p>
      </dgm:t>
    </dgm:pt>
    <dgm:pt modelId="{1884E04A-6342-464C-807E-72B172DBA5F3}" type="pres">
      <dgm:prSet presAssocID="{2D85B166-0E1E-4C9E-80B6-3E8C1AE73EE9}" presName="sp" presStyleCnt="0"/>
      <dgm:spPr/>
    </dgm:pt>
    <dgm:pt modelId="{8023C991-5B27-4ABF-B128-72B77EDDDBE2}" type="pres">
      <dgm:prSet presAssocID="{38217E86-E4B5-422C-BE89-03F2F6320C71}" presName="linNode" presStyleCnt="0"/>
      <dgm:spPr/>
    </dgm:pt>
    <dgm:pt modelId="{EFC3D94F-6AE0-4A76-B34D-C55AB496AE35}" type="pres">
      <dgm:prSet presAssocID="{38217E86-E4B5-422C-BE89-03F2F6320C71}" presName="parentText" presStyleLbl="node1" presStyleIdx="2" presStyleCnt="4">
        <dgm:presLayoutVars>
          <dgm:chMax val="1"/>
          <dgm:bulletEnabled val="1"/>
        </dgm:presLayoutVars>
      </dgm:prSet>
      <dgm:spPr/>
      <dgm:t>
        <a:bodyPr/>
        <a:lstStyle/>
        <a:p>
          <a:endParaRPr lang="zh-CN" altLang="en-US"/>
        </a:p>
      </dgm:t>
    </dgm:pt>
    <dgm:pt modelId="{C3A7D42E-708B-4BA6-9197-B291E1F01AB3}" type="pres">
      <dgm:prSet presAssocID="{38217E86-E4B5-422C-BE89-03F2F6320C71}" presName="descendantText" presStyleLbl="alignAccFollowNode1" presStyleIdx="2" presStyleCnt="4">
        <dgm:presLayoutVars>
          <dgm:bulletEnabled val="1"/>
        </dgm:presLayoutVars>
      </dgm:prSet>
      <dgm:spPr/>
      <dgm:t>
        <a:bodyPr/>
        <a:lstStyle/>
        <a:p>
          <a:endParaRPr lang="zh-CN" altLang="en-US"/>
        </a:p>
      </dgm:t>
    </dgm:pt>
    <dgm:pt modelId="{4217B646-AA2D-440E-92B5-330A642492B2}" type="pres">
      <dgm:prSet presAssocID="{D886A738-3903-4C14-B872-88F164AD31E5}" presName="sp" presStyleCnt="0"/>
      <dgm:spPr/>
    </dgm:pt>
    <dgm:pt modelId="{BD89CE16-BFB6-4A78-910B-315B1CB23B95}" type="pres">
      <dgm:prSet presAssocID="{469BE60A-271F-4B86-ACEB-055BEB94B38E}" presName="linNode" presStyleCnt="0"/>
      <dgm:spPr/>
    </dgm:pt>
    <dgm:pt modelId="{06D553C2-A44F-49EA-B96E-129C64FC157E}" type="pres">
      <dgm:prSet presAssocID="{469BE60A-271F-4B86-ACEB-055BEB94B38E}" presName="parentText" presStyleLbl="node1" presStyleIdx="3" presStyleCnt="4">
        <dgm:presLayoutVars>
          <dgm:chMax val="1"/>
          <dgm:bulletEnabled val="1"/>
        </dgm:presLayoutVars>
      </dgm:prSet>
      <dgm:spPr/>
      <dgm:t>
        <a:bodyPr/>
        <a:lstStyle/>
        <a:p>
          <a:endParaRPr lang="zh-CN" altLang="en-US"/>
        </a:p>
      </dgm:t>
    </dgm:pt>
    <dgm:pt modelId="{FA22E58E-CFD0-497A-A7E7-DC9D45E1EF13}" type="pres">
      <dgm:prSet presAssocID="{469BE60A-271F-4B86-ACEB-055BEB94B38E}" presName="descendantText" presStyleLbl="alignAccFollowNode1" presStyleIdx="3" presStyleCnt="4">
        <dgm:presLayoutVars>
          <dgm:bulletEnabled val="1"/>
        </dgm:presLayoutVars>
      </dgm:prSet>
      <dgm:spPr/>
      <dgm:t>
        <a:bodyPr/>
        <a:lstStyle/>
        <a:p>
          <a:endParaRPr lang="zh-CN" altLang="en-US"/>
        </a:p>
      </dgm:t>
    </dgm:pt>
  </dgm:ptLst>
  <dgm:cxnLst>
    <dgm:cxn modelId="{65997505-DC26-44DD-9455-58EBB3BB46B1}" type="presOf" srcId="{8E0CB50C-F472-4178-BC28-67B474BD6388}" destId="{D97AD9FB-C8E1-4567-BC75-015495AE0EAE}" srcOrd="0" destOrd="0" presId="urn:microsoft.com/office/officeart/2005/8/layout/vList5"/>
    <dgm:cxn modelId="{4AF5BDA9-8393-42EE-B35F-A98B5A0F3F0D}" srcId="{5DED4753-11D0-4938-B07A-170761BEBFA8}" destId="{BFFFE59F-7A8B-431C-9C08-85B453ED796F}" srcOrd="1" destOrd="0" parTransId="{0691A3EA-5023-4D9F-A289-B6D2356AF9A3}" sibTransId="{2D85B166-0E1E-4C9E-80B6-3E8C1AE73EE9}"/>
    <dgm:cxn modelId="{05981A88-D0F2-4C17-9CD0-5C1F9C5E3F60}" srcId="{38217E86-E4B5-422C-BE89-03F2F6320C71}" destId="{823B2F58-1C79-44A0-8774-1A767E1A46BA}" srcOrd="0" destOrd="0" parTransId="{A702BC78-3340-43E7-86A0-2BD93B41F9D3}" sibTransId="{EBE4D6FA-275D-45F0-B097-03D840858499}"/>
    <dgm:cxn modelId="{AC9437B1-CCAE-4CCD-9FED-ADA66CBEB8EC}" type="presOf" srcId="{95BB9066-D427-4214-A432-DACD8E3F1ABC}" destId="{FC980765-F7E0-4CE1-8180-7F0E5234677E}" srcOrd="0" destOrd="0" presId="urn:microsoft.com/office/officeart/2005/8/layout/vList5"/>
    <dgm:cxn modelId="{68AF5EF9-EFB0-4F61-B0FC-70D4D481CB8A}" type="presOf" srcId="{823B2F58-1C79-44A0-8774-1A767E1A46BA}" destId="{C3A7D42E-708B-4BA6-9197-B291E1F01AB3}" srcOrd="0" destOrd="0" presId="urn:microsoft.com/office/officeart/2005/8/layout/vList5"/>
    <dgm:cxn modelId="{0EA80573-E5BB-45F3-8B2B-B73BCAFCC3D6}" type="presOf" srcId="{38217E86-E4B5-422C-BE89-03F2F6320C71}" destId="{EFC3D94F-6AE0-4A76-B34D-C55AB496AE35}" srcOrd="0" destOrd="0" presId="urn:microsoft.com/office/officeart/2005/8/layout/vList5"/>
    <dgm:cxn modelId="{8514A3AB-3050-4C8B-A761-C716470F5C0E}" srcId="{BFFFE59F-7A8B-431C-9C08-85B453ED796F}" destId="{94EB62C7-D5F2-4114-AD10-46FF25FC147D}" srcOrd="0" destOrd="0" parTransId="{C0D1DABC-D9D1-4206-BFDA-8D6C24F0FAF1}" sibTransId="{73E0A234-07A0-450B-8FF2-5B7CAD23C5F4}"/>
    <dgm:cxn modelId="{C9F8636A-0227-426A-84D6-4B7526E9F1C8}" srcId="{5DED4753-11D0-4938-B07A-170761BEBFA8}" destId="{469BE60A-271F-4B86-ACEB-055BEB94B38E}" srcOrd="3" destOrd="0" parTransId="{8C0AA1C7-C652-458E-A6AC-86FD93D2A5BF}" sibTransId="{00D5077D-16FB-47B1-8A8F-F75E7515253D}"/>
    <dgm:cxn modelId="{916FA882-AED1-4030-93B2-1F71DA5ADC38}" type="presOf" srcId="{F0FFD559-645E-480B-811F-F5134576D504}" destId="{FA22E58E-CFD0-497A-A7E7-DC9D45E1EF13}" srcOrd="0" destOrd="0" presId="urn:microsoft.com/office/officeart/2005/8/layout/vList5"/>
    <dgm:cxn modelId="{2BB1244C-BC97-4E93-889A-24CDC2237878}" srcId="{8E0CB50C-F472-4178-BC28-67B474BD6388}" destId="{95BB9066-D427-4214-A432-DACD8E3F1ABC}" srcOrd="0" destOrd="0" parTransId="{C66CF293-3B99-448F-9A95-3A61A322589A}" sibTransId="{A661A5E1-6618-456E-83B7-B20CF7D1927C}"/>
    <dgm:cxn modelId="{DB22A249-536C-4F80-B660-456764759A45}" type="presOf" srcId="{469BE60A-271F-4B86-ACEB-055BEB94B38E}" destId="{06D553C2-A44F-49EA-B96E-129C64FC157E}" srcOrd="0" destOrd="0" presId="urn:microsoft.com/office/officeart/2005/8/layout/vList5"/>
    <dgm:cxn modelId="{ECE4423E-9E91-4518-A45B-E0B9B7C43C95}" type="presOf" srcId="{5DED4753-11D0-4938-B07A-170761BEBFA8}" destId="{9570914A-479F-4A47-840E-0695B7143DA9}" srcOrd="0" destOrd="0" presId="urn:microsoft.com/office/officeart/2005/8/layout/vList5"/>
    <dgm:cxn modelId="{2D99FAEA-A2CA-43E8-8CCA-8058DB0DE2B8}" srcId="{5DED4753-11D0-4938-B07A-170761BEBFA8}" destId="{38217E86-E4B5-422C-BE89-03F2F6320C71}" srcOrd="2" destOrd="0" parTransId="{85501468-D772-4A51-993A-C95662B9B71F}" sibTransId="{D886A738-3903-4C14-B872-88F164AD31E5}"/>
    <dgm:cxn modelId="{4D7EBDDC-7D8E-44CE-9726-8B0DA1B48DEC}" type="presOf" srcId="{BFFFE59F-7A8B-431C-9C08-85B453ED796F}" destId="{61FB2D8B-0CC8-4C60-B3F7-036C395D7050}" srcOrd="0" destOrd="0" presId="urn:microsoft.com/office/officeart/2005/8/layout/vList5"/>
    <dgm:cxn modelId="{0C8BFED7-D8F4-401D-8C0B-0C65ABE7B390}" type="presOf" srcId="{94EB62C7-D5F2-4114-AD10-46FF25FC147D}" destId="{4720AD78-8375-4B54-AF76-520FCB3E5FF4}" srcOrd="0" destOrd="0" presId="urn:microsoft.com/office/officeart/2005/8/layout/vList5"/>
    <dgm:cxn modelId="{3B8804EB-5236-4698-912F-63DEE9B0C69D}" srcId="{5DED4753-11D0-4938-B07A-170761BEBFA8}" destId="{8E0CB50C-F472-4178-BC28-67B474BD6388}" srcOrd="0" destOrd="0" parTransId="{8B4A77A0-F0D9-4E30-B2AA-46B539AAD00D}" sibTransId="{CFBD7764-0C09-4431-954B-06484D7512A8}"/>
    <dgm:cxn modelId="{EAFB9229-ED4D-4F01-A41D-9D3885F32EBC}" srcId="{469BE60A-271F-4B86-ACEB-055BEB94B38E}" destId="{F0FFD559-645E-480B-811F-F5134576D504}" srcOrd="0" destOrd="0" parTransId="{17F2CC9E-0224-4BD9-B589-0409399E2BE4}" sibTransId="{1DA05CA0-25AF-4298-A2E6-280B7663AEB8}"/>
    <dgm:cxn modelId="{22C73542-0544-4380-878E-F1ECC60422AE}" type="presParOf" srcId="{9570914A-479F-4A47-840E-0695B7143DA9}" destId="{567BFF1D-1B06-4CA7-96D8-71C0C07B3FA2}" srcOrd="0" destOrd="0" presId="urn:microsoft.com/office/officeart/2005/8/layout/vList5"/>
    <dgm:cxn modelId="{79EF607E-E351-4014-AACF-E8C422B2E6AA}" type="presParOf" srcId="{567BFF1D-1B06-4CA7-96D8-71C0C07B3FA2}" destId="{D97AD9FB-C8E1-4567-BC75-015495AE0EAE}" srcOrd="0" destOrd="0" presId="urn:microsoft.com/office/officeart/2005/8/layout/vList5"/>
    <dgm:cxn modelId="{07196441-2228-4A96-80B0-D5420084E186}" type="presParOf" srcId="{567BFF1D-1B06-4CA7-96D8-71C0C07B3FA2}" destId="{FC980765-F7E0-4CE1-8180-7F0E5234677E}" srcOrd="1" destOrd="0" presId="urn:microsoft.com/office/officeart/2005/8/layout/vList5"/>
    <dgm:cxn modelId="{DFE5759B-ED67-47E6-A1D2-CBFAB9F93C71}" type="presParOf" srcId="{9570914A-479F-4A47-840E-0695B7143DA9}" destId="{30D721C7-7D3C-4BC3-BA37-804E6A00EEB2}" srcOrd="1" destOrd="0" presId="urn:microsoft.com/office/officeart/2005/8/layout/vList5"/>
    <dgm:cxn modelId="{3E39EDD3-82E1-457A-A58B-6B93B3BD1669}" type="presParOf" srcId="{9570914A-479F-4A47-840E-0695B7143DA9}" destId="{D53FA93D-2D83-49A8-92E2-25E278885915}" srcOrd="2" destOrd="0" presId="urn:microsoft.com/office/officeart/2005/8/layout/vList5"/>
    <dgm:cxn modelId="{5FF022F9-750C-4EA8-A5CE-7D9A3064BF37}" type="presParOf" srcId="{D53FA93D-2D83-49A8-92E2-25E278885915}" destId="{61FB2D8B-0CC8-4C60-B3F7-036C395D7050}" srcOrd="0" destOrd="0" presId="urn:microsoft.com/office/officeart/2005/8/layout/vList5"/>
    <dgm:cxn modelId="{629B6738-99D4-43BE-BE16-5BA3E3510A1D}" type="presParOf" srcId="{D53FA93D-2D83-49A8-92E2-25E278885915}" destId="{4720AD78-8375-4B54-AF76-520FCB3E5FF4}" srcOrd="1" destOrd="0" presId="urn:microsoft.com/office/officeart/2005/8/layout/vList5"/>
    <dgm:cxn modelId="{8B42AD6C-96F9-4CC9-80A1-AAE0926D3533}" type="presParOf" srcId="{9570914A-479F-4A47-840E-0695B7143DA9}" destId="{1884E04A-6342-464C-807E-72B172DBA5F3}" srcOrd="3" destOrd="0" presId="urn:microsoft.com/office/officeart/2005/8/layout/vList5"/>
    <dgm:cxn modelId="{FC5053C8-F237-44DA-A266-0E3D480DB1AF}" type="presParOf" srcId="{9570914A-479F-4A47-840E-0695B7143DA9}" destId="{8023C991-5B27-4ABF-B128-72B77EDDDBE2}" srcOrd="4" destOrd="0" presId="urn:microsoft.com/office/officeart/2005/8/layout/vList5"/>
    <dgm:cxn modelId="{ADEE1AE4-B637-45A8-9B89-C0BD24A7DB08}" type="presParOf" srcId="{8023C991-5B27-4ABF-B128-72B77EDDDBE2}" destId="{EFC3D94F-6AE0-4A76-B34D-C55AB496AE35}" srcOrd="0" destOrd="0" presId="urn:microsoft.com/office/officeart/2005/8/layout/vList5"/>
    <dgm:cxn modelId="{CF50C050-FC8A-43DC-998E-8D77099AAE2D}" type="presParOf" srcId="{8023C991-5B27-4ABF-B128-72B77EDDDBE2}" destId="{C3A7D42E-708B-4BA6-9197-B291E1F01AB3}" srcOrd="1" destOrd="0" presId="urn:microsoft.com/office/officeart/2005/8/layout/vList5"/>
    <dgm:cxn modelId="{7E0CE84A-DB0C-46E7-8F2E-AE352938AB9F}" type="presParOf" srcId="{9570914A-479F-4A47-840E-0695B7143DA9}" destId="{4217B646-AA2D-440E-92B5-330A642492B2}" srcOrd="5" destOrd="0" presId="urn:microsoft.com/office/officeart/2005/8/layout/vList5"/>
    <dgm:cxn modelId="{70A69594-5F2A-4465-A478-10D854101E3A}" type="presParOf" srcId="{9570914A-479F-4A47-840E-0695B7143DA9}" destId="{BD89CE16-BFB6-4A78-910B-315B1CB23B95}" srcOrd="6" destOrd="0" presId="urn:microsoft.com/office/officeart/2005/8/layout/vList5"/>
    <dgm:cxn modelId="{CBFB657A-4A16-41C5-B5A8-A7D79DF8FFE7}" type="presParOf" srcId="{BD89CE16-BFB6-4A78-910B-315B1CB23B95}" destId="{06D553C2-A44F-49EA-B96E-129C64FC157E}" srcOrd="0" destOrd="0" presId="urn:microsoft.com/office/officeart/2005/8/layout/vList5"/>
    <dgm:cxn modelId="{88F9C0C0-D08E-4E68-B8FA-4FF062B9CA7E}" type="presParOf" srcId="{BD89CE16-BFB6-4A78-910B-315B1CB23B95}" destId="{FA22E58E-CFD0-497A-A7E7-DC9D45E1EF13}"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BB0AB6C3-91E7-488C-8E75-15FB1F7113AE}" type="doc">
      <dgm:prSet loTypeId="urn:microsoft.com/office/officeart/2005/8/layout/list1" loCatId="list" qsTypeId="urn:microsoft.com/office/officeart/2005/8/quickstyle/simple1" qsCatId="simple" csTypeId="urn:microsoft.com/office/officeart/2005/8/colors/accent1_2" csCatId="accent1"/>
      <dgm:spPr/>
      <dgm:t>
        <a:bodyPr/>
        <a:lstStyle/>
        <a:p>
          <a:endParaRPr lang="zh-CN" altLang="en-US"/>
        </a:p>
      </dgm:t>
    </dgm:pt>
    <dgm:pt modelId="{CADF355C-2D6E-41DF-B804-D9F4902E34AF}">
      <dgm:prSet/>
      <dgm:spPr/>
      <dgm:t>
        <a:bodyPr/>
        <a:lstStyle/>
        <a:p>
          <a:pPr rtl="0"/>
          <a:r>
            <a:rPr lang="en-US" b="1" smtClean="0">
              <a:latin typeface="微软雅黑" pitchFamily="34" charset="-122"/>
              <a:ea typeface="微软雅黑" pitchFamily="34" charset="-122"/>
            </a:rPr>
            <a:t>4.1.1  </a:t>
          </a:r>
          <a:r>
            <a:rPr lang="zh-CN" b="1" smtClean="0">
              <a:latin typeface="微软雅黑" pitchFamily="34" charset="-122"/>
              <a:ea typeface="微软雅黑" pitchFamily="34" charset="-122"/>
            </a:rPr>
            <a:t>谈判过程中的陈述技巧</a:t>
          </a:r>
          <a:endParaRPr lang="zh-CN">
            <a:latin typeface="微软雅黑" pitchFamily="34" charset="-122"/>
            <a:ea typeface="微软雅黑" pitchFamily="34" charset="-122"/>
          </a:endParaRPr>
        </a:p>
      </dgm:t>
    </dgm:pt>
    <dgm:pt modelId="{FAB55820-E176-4222-9035-BF8B0FFE56F5}" type="parTrans" cxnId="{07BD3339-CCBF-4CD7-BB89-F6381652942A}">
      <dgm:prSet/>
      <dgm:spPr/>
      <dgm:t>
        <a:bodyPr/>
        <a:lstStyle/>
        <a:p>
          <a:endParaRPr lang="zh-CN" altLang="en-US">
            <a:latin typeface="微软雅黑" pitchFamily="34" charset="-122"/>
            <a:ea typeface="微软雅黑" pitchFamily="34" charset="-122"/>
          </a:endParaRPr>
        </a:p>
      </dgm:t>
    </dgm:pt>
    <dgm:pt modelId="{7337ECF7-C756-4B3D-9623-837DB5BD936C}" type="sibTrans" cxnId="{07BD3339-CCBF-4CD7-BB89-F6381652942A}">
      <dgm:prSet/>
      <dgm:spPr/>
      <dgm:t>
        <a:bodyPr/>
        <a:lstStyle/>
        <a:p>
          <a:endParaRPr lang="zh-CN" altLang="en-US">
            <a:latin typeface="微软雅黑" pitchFamily="34" charset="-122"/>
            <a:ea typeface="微软雅黑" pitchFamily="34" charset="-122"/>
          </a:endParaRPr>
        </a:p>
      </dgm:t>
    </dgm:pt>
    <dgm:pt modelId="{CAA40417-D3D3-4ADB-B4DB-A4E0358D5CA7}">
      <dgm:prSet/>
      <dgm:spPr/>
      <dgm:t>
        <a:bodyPr/>
        <a:lstStyle/>
        <a:p>
          <a:pPr rtl="0"/>
          <a:r>
            <a:rPr lang="en-US" b="1" smtClean="0">
              <a:latin typeface="微软雅黑" pitchFamily="34" charset="-122"/>
              <a:ea typeface="微软雅黑" pitchFamily="34" charset="-122"/>
            </a:rPr>
            <a:t>1.</a:t>
          </a:r>
          <a:r>
            <a:rPr lang="zh-CN" b="1" smtClean="0">
              <a:latin typeface="微软雅黑" pitchFamily="34" charset="-122"/>
              <a:ea typeface="微软雅黑" pitchFamily="34" charset="-122"/>
            </a:rPr>
            <a:t>态度诚恳，换位思考</a:t>
          </a:r>
          <a:endParaRPr lang="zh-CN">
            <a:latin typeface="微软雅黑" pitchFamily="34" charset="-122"/>
            <a:ea typeface="微软雅黑" pitchFamily="34" charset="-122"/>
          </a:endParaRPr>
        </a:p>
      </dgm:t>
    </dgm:pt>
    <dgm:pt modelId="{08E551F2-AE98-4B9A-B5FB-E15FEAA444D6}" type="parTrans" cxnId="{C9D00910-483A-4E4F-A0A4-E6ABC667ED6F}">
      <dgm:prSet/>
      <dgm:spPr/>
      <dgm:t>
        <a:bodyPr/>
        <a:lstStyle/>
        <a:p>
          <a:endParaRPr lang="zh-CN" altLang="en-US">
            <a:latin typeface="微软雅黑" pitchFamily="34" charset="-122"/>
            <a:ea typeface="微软雅黑" pitchFamily="34" charset="-122"/>
          </a:endParaRPr>
        </a:p>
      </dgm:t>
    </dgm:pt>
    <dgm:pt modelId="{A6B3CE6B-A4DC-4C13-9B87-8049FA2EF8D3}" type="sibTrans" cxnId="{C9D00910-483A-4E4F-A0A4-E6ABC667ED6F}">
      <dgm:prSet/>
      <dgm:spPr/>
      <dgm:t>
        <a:bodyPr/>
        <a:lstStyle/>
        <a:p>
          <a:endParaRPr lang="zh-CN" altLang="en-US">
            <a:latin typeface="微软雅黑" pitchFamily="34" charset="-122"/>
            <a:ea typeface="微软雅黑" pitchFamily="34" charset="-122"/>
          </a:endParaRPr>
        </a:p>
      </dgm:t>
    </dgm:pt>
    <dgm:pt modelId="{CF22CE26-1F86-41FB-AE30-63CCE2D8FEAB}">
      <dgm:prSet/>
      <dgm:spPr/>
      <dgm:t>
        <a:bodyPr/>
        <a:lstStyle/>
        <a:p>
          <a:pPr rtl="0"/>
          <a:r>
            <a:rPr lang="en-US" b="1" smtClean="0">
              <a:latin typeface="微软雅黑" pitchFamily="34" charset="-122"/>
              <a:ea typeface="微软雅黑" pitchFamily="34" charset="-122"/>
            </a:rPr>
            <a:t>2.</a:t>
          </a:r>
          <a:r>
            <a:rPr lang="zh-CN" b="1" smtClean="0">
              <a:latin typeface="微软雅黑" pitchFamily="34" charset="-122"/>
              <a:ea typeface="微软雅黑" pitchFamily="34" charset="-122"/>
            </a:rPr>
            <a:t>概念清晰，表述准确</a:t>
          </a:r>
          <a:endParaRPr lang="zh-CN">
            <a:latin typeface="微软雅黑" pitchFamily="34" charset="-122"/>
            <a:ea typeface="微软雅黑" pitchFamily="34" charset="-122"/>
          </a:endParaRPr>
        </a:p>
      </dgm:t>
    </dgm:pt>
    <dgm:pt modelId="{2742F6D0-300A-4E69-B62A-9D630ECBE51E}" type="parTrans" cxnId="{AFFAA20C-C27E-4952-9B11-F7EB2D4D9992}">
      <dgm:prSet/>
      <dgm:spPr/>
      <dgm:t>
        <a:bodyPr/>
        <a:lstStyle/>
        <a:p>
          <a:endParaRPr lang="zh-CN" altLang="en-US">
            <a:latin typeface="微软雅黑" pitchFamily="34" charset="-122"/>
            <a:ea typeface="微软雅黑" pitchFamily="34" charset="-122"/>
          </a:endParaRPr>
        </a:p>
      </dgm:t>
    </dgm:pt>
    <dgm:pt modelId="{B33C6BD0-D40F-47A7-A9C1-918BFF48AAAB}" type="sibTrans" cxnId="{AFFAA20C-C27E-4952-9B11-F7EB2D4D9992}">
      <dgm:prSet/>
      <dgm:spPr/>
      <dgm:t>
        <a:bodyPr/>
        <a:lstStyle/>
        <a:p>
          <a:endParaRPr lang="zh-CN" altLang="en-US">
            <a:latin typeface="微软雅黑" pitchFamily="34" charset="-122"/>
            <a:ea typeface="微软雅黑" pitchFamily="34" charset="-122"/>
          </a:endParaRPr>
        </a:p>
      </dgm:t>
    </dgm:pt>
    <dgm:pt modelId="{69BC83A4-024D-4E26-BDC3-1125030BD79B}">
      <dgm:prSet/>
      <dgm:spPr/>
      <dgm:t>
        <a:bodyPr/>
        <a:lstStyle/>
        <a:p>
          <a:pPr rtl="0"/>
          <a:r>
            <a:rPr lang="en-US" b="1" smtClean="0">
              <a:latin typeface="微软雅黑" pitchFamily="34" charset="-122"/>
              <a:ea typeface="微软雅黑" pitchFamily="34" charset="-122"/>
            </a:rPr>
            <a:t>3.</a:t>
          </a:r>
          <a:r>
            <a:rPr lang="zh-CN" b="1" smtClean="0">
              <a:latin typeface="微软雅黑" pitchFamily="34" charset="-122"/>
              <a:ea typeface="微软雅黑" pitchFamily="34" charset="-122"/>
            </a:rPr>
            <a:t>语速适中，语调适度</a:t>
          </a:r>
          <a:endParaRPr lang="zh-CN">
            <a:latin typeface="微软雅黑" pitchFamily="34" charset="-122"/>
            <a:ea typeface="微软雅黑" pitchFamily="34" charset="-122"/>
          </a:endParaRPr>
        </a:p>
      </dgm:t>
    </dgm:pt>
    <dgm:pt modelId="{3DDC215C-7AC4-4547-AF52-CA1B41DB9739}" type="parTrans" cxnId="{F878E0D5-10D8-4488-98D1-CE9081D20E22}">
      <dgm:prSet/>
      <dgm:spPr/>
      <dgm:t>
        <a:bodyPr/>
        <a:lstStyle/>
        <a:p>
          <a:endParaRPr lang="zh-CN" altLang="en-US">
            <a:latin typeface="微软雅黑" pitchFamily="34" charset="-122"/>
            <a:ea typeface="微软雅黑" pitchFamily="34" charset="-122"/>
          </a:endParaRPr>
        </a:p>
      </dgm:t>
    </dgm:pt>
    <dgm:pt modelId="{8AB8F766-0BF7-431A-8433-FB765D1D9518}" type="sibTrans" cxnId="{F878E0D5-10D8-4488-98D1-CE9081D20E22}">
      <dgm:prSet/>
      <dgm:spPr/>
      <dgm:t>
        <a:bodyPr/>
        <a:lstStyle/>
        <a:p>
          <a:endParaRPr lang="zh-CN" altLang="en-US">
            <a:latin typeface="微软雅黑" pitchFamily="34" charset="-122"/>
            <a:ea typeface="微软雅黑" pitchFamily="34" charset="-122"/>
          </a:endParaRPr>
        </a:p>
      </dgm:t>
    </dgm:pt>
    <dgm:pt modelId="{2D647864-4D6F-4FF6-A13C-24C1F38AD87C}">
      <dgm:prSet/>
      <dgm:spPr/>
      <dgm:t>
        <a:bodyPr/>
        <a:lstStyle/>
        <a:p>
          <a:pPr rtl="0"/>
          <a:r>
            <a:rPr lang="en-US" b="1" smtClean="0">
              <a:latin typeface="微软雅黑" pitchFamily="34" charset="-122"/>
              <a:ea typeface="微软雅黑" pitchFamily="34" charset="-122"/>
            </a:rPr>
            <a:t>4.</a:t>
          </a:r>
          <a:r>
            <a:rPr lang="zh-CN" b="1" smtClean="0">
              <a:latin typeface="微软雅黑" pitchFamily="34" charset="-122"/>
              <a:ea typeface="微软雅黑" pitchFamily="34" charset="-122"/>
            </a:rPr>
            <a:t>使用积极正面的字词 </a:t>
          </a:r>
          <a:endParaRPr lang="zh-CN">
            <a:latin typeface="微软雅黑" pitchFamily="34" charset="-122"/>
            <a:ea typeface="微软雅黑" pitchFamily="34" charset="-122"/>
          </a:endParaRPr>
        </a:p>
      </dgm:t>
    </dgm:pt>
    <dgm:pt modelId="{3D3EE3B2-7BCE-470E-B408-0CEFECEC9541}" type="parTrans" cxnId="{C6719A2D-CA15-44DF-9220-96141338E16A}">
      <dgm:prSet/>
      <dgm:spPr/>
      <dgm:t>
        <a:bodyPr/>
        <a:lstStyle/>
        <a:p>
          <a:endParaRPr lang="zh-CN" altLang="en-US">
            <a:latin typeface="微软雅黑" pitchFamily="34" charset="-122"/>
            <a:ea typeface="微软雅黑" pitchFamily="34" charset="-122"/>
          </a:endParaRPr>
        </a:p>
      </dgm:t>
    </dgm:pt>
    <dgm:pt modelId="{F715CE52-8F2B-4EC5-8A55-2F9D863D293E}" type="sibTrans" cxnId="{C6719A2D-CA15-44DF-9220-96141338E16A}">
      <dgm:prSet/>
      <dgm:spPr/>
      <dgm:t>
        <a:bodyPr/>
        <a:lstStyle/>
        <a:p>
          <a:endParaRPr lang="zh-CN" altLang="en-US">
            <a:latin typeface="微软雅黑" pitchFamily="34" charset="-122"/>
            <a:ea typeface="微软雅黑" pitchFamily="34" charset="-122"/>
          </a:endParaRPr>
        </a:p>
      </dgm:t>
    </dgm:pt>
    <dgm:pt modelId="{4506CF37-5311-4808-BF1C-D804EFA09017}">
      <dgm:prSet/>
      <dgm:spPr/>
      <dgm:t>
        <a:bodyPr/>
        <a:lstStyle/>
        <a:p>
          <a:pPr rtl="0"/>
          <a:r>
            <a:rPr lang="en-US" b="1" smtClean="0">
              <a:latin typeface="微软雅黑" pitchFamily="34" charset="-122"/>
              <a:ea typeface="微软雅黑" pitchFamily="34" charset="-122"/>
            </a:rPr>
            <a:t>5.</a:t>
          </a:r>
          <a:r>
            <a:rPr lang="zh-CN" b="1" smtClean="0">
              <a:latin typeface="微软雅黑" pitchFamily="34" charset="-122"/>
              <a:ea typeface="微软雅黑" pitchFamily="34" charset="-122"/>
            </a:rPr>
            <a:t>遵循礼貌规则和非暴力沟通 </a:t>
          </a:r>
          <a:endParaRPr lang="zh-CN">
            <a:latin typeface="微软雅黑" pitchFamily="34" charset="-122"/>
            <a:ea typeface="微软雅黑" pitchFamily="34" charset="-122"/>
          </a:endParaRPr>
        </a:p>
      </dgm:t>
    </dgm:pt>
    <dgm:pt modelId="{FA867459-0DC4-4AFD-AA5E-3D9B5F3BE88F}" type="parTrans" cxnId="{53FED4D7-8CDD-42BC-8880-D5A998A84A85}">
      <dgm:prSet/>
      <dgm:spPr/>
      <dgm:t>
        <a:bodyPr/>
        <a:lstStyle/>
        <a:p>
          <a:endParaRPr lang="zh-CN" altLang="en-US">
            <a:latin typeface="微软雅黑" pitchFamily="34" charset="-122"/>
            <a:ea typeface="微软雅黑" pitchFamily="34" charset="-122"/>
          </a:endParaRPr>
        </a:p>
      </dgm:t>
    </dgm:pt>
    <dgm:pt modelId="{5CEEEBDA-B2B5-428A-A16D-0FF4E1EBC801}" type="sibTrans" cxnId="{53FED4D7-8CDD-42BC-8880-D5A998A84A85}">
      <dgm:prSet/>
      <dgm:spPr/>
      <dgm:t>
        <a:bodyPr/>
        <a:lstStyle/>
        <a:p>
          <a:endParaRPr lang="zh-CN" altLang="en-US">
            <a:latin typeface="微软雅黑" pitchFamily="34" charset="-122"/>
            <a:ea typeface="微软雅黑" pitchFamily="34" charset="-122"/>
          </a:endParaRPr>
        </a:p>
      </dgm:t>
    </dgm:pt>
    <dgm:pt modelId="{190998E3-F4FA-43C8-8AFB-85E6C30A0AB0}" type="pres">
      <dgm:prSet presAssocID="{BB0AB6C3-91E7-488C-8E75-15FB1F7113AE}" presName="linear" presStyleCnt="0">
        <dgm:presLayoutVars>
          <dgm:dir/>
          <dgm:animLvl val="lvl"/>
          <dgm:resizeHandles val="exact"/>
        </dgm:presLayoutVars>
      </dgm:prSet>
      <dgm:spPr/>
    </dgm:pt>
    <dgm:pt modelId="{A493F82D-F726-4C88-A0A3-5A111F8DAED2}" type="pres">
      <dgm:prSet presAssocID="{CADF355C-2D6E-41DF-B804-D9F4902E34AF}" presName="parentLin" presStyleCnt="0"/>
      <dgm:spPr/>
    </dgm:pt>
    <dgm:pt modelId="{E826A2C2-96E0-4CF5-B029-E397157E13DE}" type="pres">
      <dgm:prSet presAssocID="{CADF355C-2D6E-41DF-B804-D9F4902E34AF}" presName="parentLeftMargin" presStyleLbl="node1" presStyleIdx="0" presStyleCnt="6"/>
      <dgm:spPr/>
    </dgm:pt>
    <dgm:pt modelId="{A1D42AD5-1C52-452B-A61A-FDBAA8DF1D91}" type="pres">
      <dgm:prSet presAssocID="{CADF355C-2D6E-41DF-B804-D9F4902E34AF}" presName="parentText" presStyleLbl="node1" presStyleIdx="0" presStyleCnt="6">
        <dgm:presLayoutVars>
          <dgm:chMax val="0"/>
          <dgm:bulletEnabled val="1"/>
        </dgm:presLayoutVars>
      </dgm:prSet>
      <dgm:spPr/>
    </dgm:pt>
    <dgm:pt modelId="{B3AE1936-9BCA-4AFB-95EF-9A12593DB207}" type="pres">
      <dgm:prSet presAssocID="{CADF355C-2D6E-41DF-B804-D9F4902E34AF}" presName="negativeSpace" presStyleCnt="0"/>
      <dgm:spPr/>
    </dgm:pt>
    <dgm:pt modelId="{EDA934C2-EB24-45F8-A4FE-6B3C997FEB1B}" type="pres">
      <dgm:prSet presAssocID="{CADF355C-2D6E-41DF-B804-D9F4902E34AF}" presName="childText" presStyleLbl="conFgAcc1" presStyleIdx="0" presStyleCnt="6">
        <dgm:presLayoutVars>
          <dgm:bulletEnabled val="1"/>
        </dgm:presLayoutVars>
      </dgm:prSet>
      <dgm:spPr/>
    </dgm:pt>
    <dgm:pt modelId="{066F17FF-D03A-4EE7-83E4-F39DE49FD87E}" type="pres">
      <dgm:prSet presAssocID="{7337ECF7-C756-4B3D-9623-837DB5BD936C}" presName="spaceBetweenRectangles" presStyleCnt="0"/>
      <dgm:spPr/>
    </dgm:pt>
    <dgm:pt modelId="{707B7D69-DDFD-4C86-9FBC-75A663F250CF}" type="pres">
      <dgm:prSet presAssocID="{CAA40417-D3D3-4ADB-B4DB-A4E0358D5CA7}" presName="parentLin" presStyleCnt="0"/>
      <dgm:spPr/>
    </dgm:pt>
    <dgm:pt modelId="{BDA2E9A7-CC68-4E5A-BFDC-F3A04CD5AFA5}" type="pres">
      <dgm:prSet presAssocID="{CAA40417-D3D3-4ADB-B4DB-A4E0358D5CA7}" presName="parentLeftMargin" presStyleLbl="node1" presStyleIdx="0" presStyleCnt="6"/>
      <dgm:spPr/>
    </dgm:pt>
    <dgm:pt modelId="{96AA7EC3-85F7-4C91-94C0-9D8B9B210FE4}" type="pres">
      <dgm:prSet presAssocID="{CAA40417-D3D3-4ADB-B4DB-A4E0358D5CA7}" presName="parentText" presStyleLbl="node1" presStyleIdx="1" presStyleCnt="6">
        <dgm:presLayoutVars>
          <dgm:chMax val="0"/>
          <dgm:bulletEnabled val="1"/>
        </dgm:presLayoutVars>
      </dgm:prSet>
      <dgm:spPr/>
    </dgm:pt>
    <dgm:pt modelId="{57F6AF83-51CC-42F2-9D57-4795064B36FF}" type="pres">
      <dgm:prSet presAssocID="{CAA40417-D3D3-4ADB-B4DB-A4E0358D5CA7}" presName="negativeSpace" presStyleCnt="0"/>
      <dgm:spPr/>
    </dgm:pt>
    <dgm:pt modelId="{3C3E1250-50F3-4F94-8A51-8EFAA3F76A77}" type="pres">
      <dgm:prSet presAssocID="{CAA40417-D3D3-4ADB-B4DB-A4E0358D5CA7}" presName="childText" presStyleLbl="conFgAcc1" presStyleIdx="1" presStyleCnt="6">
        <dgm:presLayoutVars>
          <dgm:bulletEnabled val="1"/>
        </dgm:presLayoutVars>
      </dgm:prSet>
      <dgm:spPr/>
    </dgm:pt>
    <dgm:pt modelId="{8E0904EE-6D2C-4946-A415-78D79E4FA6D3}" type="pres">
      <dgm:prSet presAssocID="{A6B3CE6B-A4DC-4C13-9B87-8049FA2EF8D3}" presName="spaceBetweenRectangles" presStyleCnt="0"/>
      <dgm:spPr/>
    </dgm:pt>
    <dgm:pt modelId="{CCD03BA5-C555-45D8-8E09-046BD832AC85}" type="pres">
      <dgm:prSet presAssocID="{CF22CE26-1F86-41FB-AE30-63CCE2D8FEAB}" presName="parentLin" presStyleCnt="0"/>
      <dgm:spPr/>
    </dgm:pt>
    <dgm:pt modelId="{4FC8813D-ED49-4FC9-9C9D-EE9BCDFD75A2}" type="pres">
      <dgm:prSet presAssocID="{CF22CE26-1F86-41FB-AE30-63CCE2D8FEAB}" presName="parentLeftMargin" presStyleLbl="node1" presStyleIdx="1" presStyleCnt="6"/>
      <dgm:spPr/>
    </dgm:pt>
    <dgm:pt modelId="{E6732447-3AE8-4DC4-9FED-382B0814F8A1}" type="pres">
      <dgm:prSet presAssocID="{CF22CE26-1F86-41FB-AE30-63CCE2D8FEAB}" presName="parentText" presStyleLbl="node1" presStyleIdx="2" presStyleCnt="6">
        <dgm:presLayoutVars>
          <dgm:chMax val="0"/>
          <dgm:bulletEnabled val="1"/>
        </dgm:presLayoutVars>
      </dgm:prSet>
      <dgm:spPr/>
    </dgm:pt>
    <dgm:pt modelId="{001B9D63-2DB3-4A3F-B164-1815B8450B2E}" type="pres">
      <dgm:prSet presAssocID="{CF22CE26-1F86-41FB-AE30-63CCE2D8FEAB}" presName="negativeSpace" presStyleCnt="0"/>
      <dgm:spPr/>
    </dgm:pt>
    <dgm:pt modelId="{CDA8A47F-CC54-4D97-BB8A-28FA7DFF3AC6}" type="pres">
      <dgm:prSet presAssocID="{CF22CE26-1F86-41FB-AE30-63CCE2D8FEAB}" presName="childText" presStyleLbl="conFgAcc1" presStyleIdx="2" presStyleCnt="6">
        <dgm:presLayoutVars>
          <dgm:bulletEnabled val="1"/>
        </dgm:presLayoutVars>
      </dgm:prSet>
      <dgm:spPr/>
    </dgm:pt>
    <dgm:pt modelId="{B2DD0237-DD8D-4246-A691-22202CC73C26}" type="pres">
      <dgm:prSet presAssocID="{B33C6BD0-D40F-47A7-A9C1-918BFF48AAAB}" presName="spaceBetweenRectangles" presStyleCnt="0"/>
      <dgm:spPr/>
    </dgm:pt>
    <dgm:pt modelId="{1C679A0B-2820-416E-A581-DEB77AF65765}" type="pres">
      <dgm:prSet presAssocID="{69BC83A4-024D-4E26-BDC3-1125030BD79B}" presName="parentLin" presStyleCnt="0"/>
      <dgm:spPr/>
    </dgm:pt>
    <dgm:pt modelId="{CA62F6B1-E5E2-4115-8F3D-572788BEE493}" type="pres">
      <dgm:prSet presAssocID="{69BC83A4-024D-4E26-BDC3-1125030BD79B}" presName="parentLeftMargin" presStyleLbl="node1" presStyleIdx="2" presStyleCnt="6"/>
      <dgm:spPr/>
    </dgm:pt>
    <dgm:pt modelId="{E9E85820-A9D2-4F39-9A20-0E007C71723A}" type="pres">
      <dgm:prSet presAssocID="{69BC83A4-024D-4E26-BDC3-1125030BD79B}" presName="parentText" presStyleLbl="node1" presStyleIdx="3" presStyleCnt="6">
        <dgm:presLayoutVars>
          <dgm:chMax val="0"/>
          <dgm:bulletEnabled val="1"/>
        </dgm:presLayoutVars>
      </dgm:prSet>
      <dgm:spPr/>
    </dgm:pt>
    <dgm:pt modelId="{6AD671CA-FE7E-4517-8C8E-35C9EAC94A3E}" type="pres">
      <dgm:prSet presAssocID="{69BC83A4-024D-4E26-BDC3-1125030BD79B}" presName="negativeSpace" presStyleCnt="0"/>
      <dgm:spPr/>
    </dgm:pt>
    <dgm:pt modelId="{C014E484-D193-418E-A9EF-D94227274542}" type="pres">
      <dgm:prSet presAssocID="{69BC83A4-024D-4E26-BDC3-1125030BD79B}" presName="childText" presStyleLbl="conFgAcc1" presStyleIdx="3" presStyleCnt="6">
        <dgm:presLayoutVars>
          <dgm:bulletEnabled val="1"/>
        </dgm:presLayoutVars>
      </dgm:prSet>
      <dgm:spPr/>
    </dgm:pt>
    <dgm:pt modelId="{49422C7A-94CB-4A51-B153-1546B6B2BFA9}" type="pres">
      <dgm:prSet presAssocID="{8AB8F766-0BF7-431A-8433-FB765D1D9518}" presName="spaceBetweenRectangles" presStyleCnt="0"/>
      <dgm:spPr/>
    </dgm:pt>
    <dgm:pt modelId="{A9B4BA57-691D-4F50-A48C-726A8A88DABC}" type="pres">
      <dgm:prSet presAssocID="{2D647864-4D6F-4FF6-A13C-24C1F38AD87C}" presName="parentLin" presStyleCnt="0"/>
      <dgm:spPr/>
    </dgm:pt>
    <dgm:pt modelId="{58CDCA4B-4C25-4419-8F49-0F37A6BB2A79}" type="pres">
      <dgm:prSet presAssocID="{2D647864-4D6F-4FF6-A13C-24C1F38AD87C}" presName="parentLeftMargin" presStyleLbl="node1" presStyleIdx="3" presStyleCnt="6"/>
      <dgm:spPr/>
    </dgm:pt>
    <dgm:pt modelId="{80F2D570-5146-4ADC-8767-8759520DCE95}" type="pres">
      <dgm:prSet presAssocID="{2D647864-4D6F-4FF6-A13C-24C1F38AD87C}" presName="parentText" presStyleLbl="node1" presStyleIdx="4" presStyleCnt="6">
        <dgm:presLayoutVars>
          <dgm:chMax val="0"/>
          <dgm:bulletEnabled val="1"/>
        </dgm:presLayoutVars>
      </dgm:prSet>
      <dgm:spPr/>
    </dgm:pt>
    <dgm:pt modelId="{790CE0A8-9E6B-46BF-BCE5-E485AA806654}" type="pres">
      <dgm:prSet presAssocID="{2D647864-4D6F-4FF6-A13C-24C1F38AD87C}" presName="negativeSpace" presStyleCnt="0"/>
      <dgm:spPr/>
    </dgm:pt>
    <dgm:pt modelId="{C2C795D7-153F-4AE1-8AAD-8D67FBC831A4}" type="pres">
      <dgm:prSet presAssocID="{2D647864-4D6F-4FF6-A13C-24C1F38AD87C}" presName="childText" presStyleLbl="conFgAcc1" presStyleIdx="4" presStyleCnt="6">
        <dgm:presLayoutVars>
          <dgm:bulletEnabled val="1"/>
        </dgm:presLayoutVars>
      </dgm:prSet>
      <dgm:spPr/>
    </dgm:pt>
    <dgm:pt modelId="{9EBE1EDC-E78D-4676-B91B-D0F4CA2E3FE4}" type="pres">
      <dgm:prSet presAssocID="{F715CE52-8F2B-4EC5-8A55-2F9D863D293E}" presName="spaceBetweenRectangles" presStyleCnt="0"/>
      <dgm:spPr/>
    </dgm:pt>
    <dgm:pt modelId="{E2104457-AF59-4B6C-82FB-538CF2DB916F}" type="pres">
      <dgm:prSet presAssocID="{4506CF37-5311-4808-BF1C-D804EFA09017}" presName="parentLin" presStyleCnt="0"/>
      <dgm:spPr/>
    </dgm:pt>
    <dgm:pt modelId="{8D7DEBB2-96FC-4295-95B0-EC3F4C2196DC}" type="pres">
      <dgm:prSet presAssocID="{4506CF37-5311-4808-BF1C-D804EFA09017}" presName="parentLeftMargin" presStyleLbl="node1" presStyleIdx="4" presStyleCnt="6"/>
      <dgm:spPr/>
    </dgm:pt>
    <dgm:pt modelId="{7B9C40F8-3F49-4E63-883C-FEBB60C61C9B}" type="pres">
      <dgm:prSet presAssocID="{4506CF37-5311-4808-BF1C-D804EFA09017}" presName="parentText" presStyleLbl="node1" presStyleIdx="5" presStyleCnt="6">
        <dgm:presLayoutVars>
          <dgm:chMax val="0"/>
          <dgm:bulletEnabled val="1"/>
        </dgm:presLayoutVars>
      </dgm:prSet>
      <dgm:spPr/>
    </dgm:pt>
    <dgm:pt modelId="{01350DE4-7390-4AFF-880D-FE7EA0325AA1}" type="pres">
      <dgm:prSet presAssocID="{4506CF37-5311-4808-BF1C-D804EFA09017}" presName="negativeSpace" presStyleCnt="0"/>
      <dgm:spPr/>
    </dgm:pt>
    <dgm:pt modelId="{B89AEB27-3743-4EC7-8560-BA338CE89590}" type="pres">
      <dgm:prSet presAssocID="{4506CF37-5311-4808-BF1C-D804EFA09017}" presName="childText" presStyleLbl="conFgAcc1" presStyleIdx="5" presStyleCnt="6">
        <dgm:presLayoutVars>
          <dgm:bulletEnabled val="1"/>
        </dgm:presLayoutVars>
      </dgm:prSet>
      <dgm:spPr/>
    </dgm:pt>
  </dgm:ptLst>
  <dgm:cxnLst>
    <dgm:cxn modelId="{C4172853-DEC6-4770-978E-B8420CE52636}" type="presOf" srcId="{CAA40417-D3D3-4ADB-B4DB-A4E0358D5CA7}" destId="{96AA7EC3-85F7-4C91-94C0-9D8B9B210FE4}" srcOrd="1" destOrd="0" presId="urn:microsoft.com/office/officeart/2005/8/layout/list1"/>
    <dgm:cxn modelId="{772771D9-7213-44C9-A435-DEAE0FC68A29}" type="presOf" srcId="{CF22CE26-1F86-41FB-AE30-63CCE2D8FEAB}" destId="{E6732447-3AE8-4DC4-9FED-382B0814F8A1}" srcOrd="1" destOrd="0" presId="urn:microsoft.com/office/officeart/2005/8/layout/list1"/>
    <dgm:cxn modelId="{B50A80D3-2817-4DEF-8210-ABF8F11AA364}" type="presOf" srcId="{69BC83A4-024D-4E26-BDC3-1125030BD79B}" destId="{CA62F6B1-E5E2-4115-8F3D-572788BEE493}" srcOrd="0" destOrd="0" presId="urn:microsoft.com/office/officeart/2005/8/layout/list1"/>
    <dgm:cxn modelId="{05829387-FC44-4AFA-A276-86E1296658B0}" type="presOf" srcId="{69BC83A4-024D-4E26-BDC3-1125030BD79B}" destId="{E9E85820-A9D2-4F39-9A20-0E007C71723A}" srcOrd="1" destOrd="0" presId="urn:microsoft.com/office/officeart/2005/8/layout/list1"/>
    <dgm:cxn modelId="{C9D00910-483A-4E4F-A0A4-E6ABC667ED6F}" srcId="{BB0AB6C3-91E7-488C-8E75-15FB1F7113AE}" destId="{CAA40417-D3D3-4ADB-B4DB-A4E0358D5CA7}" srcOrd="1" destOrd="0" parTransId="{08E551F2-AE98-4B9A-B5FB-E15FEAA444D6}" sibTransId="{A6B3CE6B-A4DC-4C13-9B87-8049FA2EF8D3}"/>
    <dgm:cxn modelId="{57C7B3B3-9C81-4DEA-A65E-338E870D63C0}" type="presOf" srcId="{CADF355C-2D6E-41DF-B804-D9F4902E34AF}" destId="{E826A2C2-96E0-4CF5-B029-E397157E13DE}" srcOrd="0" destOrd="0" presId="urn:microsoft.com/office/officeart/2005/8/layout/list1"/>
    <dgm:cxn modelId="{65E11D56-BA06-4BA2-8A0D-78AE038932C9}" type="presOf" srcId="{4506CF37-5311-4808-BF1C-D804EFA09017}" destId="{7B9C40F8-3F49-4E63-883C-FEBB60C61C9B}" srcOrd="1" destOrd="0" presId="urn:microsoft.com/office/officeart/2005/8/layout/list1"/>
    <dgm:cxn modelId="{F6DACEFE-AC40-4514-96E8-409FF09FA856}" type="presOf" srcId="{2D647864-4D6F-4FF6-A13C-24C1F38AD87C}" destId="{58CDCA4B-4C25-4419-8F49-0F37A6BB2A79}" srcOrd="0" destOrd="0" presId="urn:microsoft.com/office/officeart/2005/8/layout/list1"/>
    <dgm:cxn modelId="{45B1E30E-93CA-4979-A6F7-70FC1CE2A6FA}" type="presOf" srcId="{4506CF37-5311-4808-BF1C-D804EFA09017}" destId="{8D7DEBB2-96FC-4295-95B0-EC3F4C2196DC}" srcOrd="0" destOrd="0" presId="urn:microsoft.com/office/officeart/2005/8/layout/list1"/>
    <dgm:cxn modelId="{1F597D57-7BC9-46DE-8376-9305A10E16FE}" type="presOf" srcId="{BB0AB6C3-91E7-488C-8E75-15FB1F7113AE}" destId="{190998E3-F4FA-43C8-8AFB-85E6C30A0AB0}" srcOrd="0" destOrd="0" presId="urn:microsoft.com/office/officeart/2005/8/layout/list1"/>
    <dgm:cxn modelId="{07BD3339-CCBF-4CD7-BB89-F6381652942A}" srcId="{BB0AB6C3-91E7-488C-8E75-15FB1F7113AE}" destId="{CADF355C-2D6E-41DF-B804-D9F4902E34AF}" srcOrd="0" destOrd="0" parTransId="{FAB55820-E176-4222-9035-BF8B0FFE56F5}" sibTransId="{7337ECF7-C756-4B3D-9623-837DB5BD936C}"/>
    <dgm:cxn modelId="{D905B350-7637-4C85-AE6E-5A443E7756F8}" type="presOf" srcId="{CAA40417-D3D3-4ADB-B4DB-A4E0358D5CA7}" destId="{BDA2E9A7-CC68-4E5A-BFDC-F3A04CD5AFA5}" srcOrd="0" destOrd="0" presId="urn:microsoft.com/office/officeart/2005/8/layout/list1"/>
    <dgm:cxn modelId="{AFFAA20C-C27E-4952-9B11-F7EB2D4D9992}" srcId="{BB0AB6C3-91E7-488C-8E75-15FB1F7113AE}" destId="{CF22CE26-1F86-41FB-AE30-63CCE2D8FEAB}" srcOrd="2" destOrd="0" parTransId="{2742F6D0-300A-4E69-B62A-9D630ECBE51E}" sibTransId="{B33C6BD0-D40F-47A7-A9C1-918BFF48AAAB}"/>
    <dgm:cxn modelId="{9D05AD47-46B3-473F-A6B6-2543323FD90C}" type="presOf" srcId="{CADF355C-2D6E-41DF-B804-D9F4902E34AF}" destId="{A1D42AD5-1C52-452B-A61A-FDBAA8DF1D91}" srcOrd="1" destOrd="0" presId="urn:microsoft.com/office/officeart/2005/8/layout/list1"/>
    <dgm:cxn modelId="{53FED4D7-8CDD-42BC-8880-D5A998A84A85}" srcId="{BB0AB6C3-91E7-488C-8E75-15FB1F7113AE}" destId="{4506CF37-5311-4808-BF1C-D804EFA09017}" srcOrd="5" destOrd="0" parTransId="{FA867459-0DC4-4AFD-AA5E-3D9B5F3BE88F}" sibTransId="{5CEEEBDA-B2B5-428A-A16D-0FF4E1EBC801}"/>
    <dgm:cxn modelId="{548F215F-8F13-4C43-B847-C8C39EB12DED}" type="presOf" srcId="{CF22CE26-1F86-41FB-AE30-63CCE2D8FEAB}" destId="{4FC8813D-ED49-4FC9-9C9D-EE9BCDFD75A2}" srcOrd="0" destOrd="0" presId="urn:microsoft.com/office/officeart/2005/8/layout/list1"/>
    <dgm:cxn modelId="{2EE2C5E6-20DC-459F-90E4-1C5B9C26F6F1}" type="presOf" srcId="{2D647864-4D6F-4FF6-A13C-24C1F38AD87C}" destId="{80F2D570-5146-4ADC-8767-8759520DCE95}" srcOrd="1" destOrd="0" presId="urn:microsoft.com/office/officeart/2005/8/layout/list1"/>
    <dgm:cxn modelId="{C6719A2D-CA15-44DF-9220-96141338E16A}" srcId="{BB0AB6C3-91E7-488C-8E75-15FB1F7113AE}" destId="{2D647864-4D6F-4FF6-A13C-24C1F38AD87C}" srcOrd="4" destOrd="0" parTransId="{3D3EE3B2-7BCE-470E-B408-0CEFECEC9541}" sibTransId="{F715CE52-8F2B-4EC5-8A55-2F9D863D293E}"/>
    <dgm:cxn modelId="{F878E0D5-10D8-4488-98D1-CE9081D20E22}" srcId="{BB0AB6C3-91E7-488C-8E75-15FB1F7113AE}" destId="{69BC83A4-024D-4E26-BDC3-1125030BD79B}" srcOrd="3" destOrd="0" parTransId="{3DDC215C-7AC4-4547-AF52-CA1B41DB9739}" sibTransId="{8AB8F766-0BF7-431A-8433-FB765D1D9518}"/>
    <dgm:cxn modelId="{C70FF90E-B562-4A2E-9E2D-FC0A5F1ADBD0}" type="presParOf" srcId="{190998E3-F4FA-43C8-8AFB-85E6C30A0AB0}" destId="{A493F82D-F726-4C88-A0A3-5A111F8DAED2}" srcOrd="0" destOrd="0" presId="urn:microsoft.com/office/officeart/2005/8/layout/list1"/>
    <dgm:cxn modelId="{252C7A87-3936-4314-BC1D-77966F507E4E}" type="presParOf" srcId="{A493F82D-F726-4C88-A0A3-5A111F8DAED2}" destId="{E826A2C2-96E0-4CF5-B029-E397157E13DE}" srcOrd="0" destOrd="0" presId="urn:microsoft.com/office/officeart/2005/8/layout/list1"/>
    <dgm:cxn modelId="{38C9C5B4-D456-4FB5-AEE7-1B11B9C7A3C3}" type="presParOf" srcId="{A493F82D-F726-4C88-A0A3-5A111F8DAED2}" destId="{A1D42AD5-1C52-452B-A61A-FDBAA8DF1D91}" srcOrd="1" destOrd="0" presId="urn:microsoft.com/office/officeart/2005/8/layout/list1"/>
    <dgm:cxn modelId="{602E772B-97E3-42E4-AD98-34EC09A23011}" type="presParOf" srcId="{190998E3-F4FA-43C8-8AFB-85E6C30A0AB0}" destId="{B3AE1936-9BCA-4AFB-95EF-9A12593DB207}" srcOrd="1" destOrd="0" presId="urn:microsoft.com/office/officeart/2005/8/layout/list1"/>
    <dgm:cxn modelId="{706C66EE-FC05-48A7-A2AC-DBB20B2CE6C8}" type="presParOf" srcId="{190998E3-F4FA-43C8-8AFB-85E6C30A0AB0}" destId="{EDA934C2-EB24-45F8-A4FE-6B3C997FEB1B}" srcOrd="2" destOrd="0" presId="urn:microsoft.com/office/officeart/2005/8/layout/list1"/>
    <dgm:cxn modelId="{6D52AF90-12E6-4BF0-BF23-A20078266E96}" type="presParOf" srcId="{190998E3-F4FA-43C8-8AFB-85E6C30A0AB0}" destId="{066F17FF-D03A-4EE7-83E4-F39DE49FD87E}" srcOrd="3" destOrd="0" presId="urn:microsoft.com/office/officeart/2005/8/layout/list1"/>
    <dgm:cxn modelId="{A7A2D0C8-940E-4A0E-A5BD-3C40C2086B8C}" type="presParOf" srcId="{190998E3-F4FA-43C8-8AFB-85E6C30A0AB0}" destId="{707B7D69-DDFD-4C86-9FBC-75A663F250CF}" srcOrd="4" destOrd="0" presId="urn:microsoft.com/office/officeart/2005/8/layout/list1"/>
    <dgm:cxn modelId="{F6A5D4C6-0EF8-4DCD-908A-EC2257D03EF7}" type="presParOf" srcId="{707B7D69-DDFD-4C86-9FBC-75A663F250CF}" destId="{BDA2E9A7-CC68-4E5A-BFDC-F3A04CD5AFA5}" srcOrd="0" destOrd="0" presId="urn:microsoft.com/office/officeart/2005/8/layout/list1"/>
    <dgm:cxn modelId="{13A493A0-E306-4BE6-BC27-477872C25DCE}" type="presParOf" srcId="{707B7D69-DDFD-4C86-9FBC-75A663F250CF}" destId="{96AA7EC3-85F7-4C91-94C0-9D8B9B210FE4}" srcOrd="1" destOrd="0" presId="urn:microsoft.com/office/officeart/2005/8/layout/list1"/>
    <dgm:cxn modelId="{9A4FC8F8-CA3E-4754-9D36-735F6A73EA79}" type="presParOf" srcId="{190998E3-F4FA-43C8-8AFB-85E6C30A0AB0}" destId="{57F6AF83-51CC-42F2-9D57-4795064B36FF}" srcOrd="5" destOrd="0" presId="urn:microsoft.com/office/officeart/2005/8/layout/list1"/>
    <dgm:cxn modelId="{A98D4B6B-18BB-4A70-8714-DFCF494B9B5E}" type="presParOf" srcId="{190998E3-F4FA-43C8-8AFB-85E6C30A0AB0}" destId="{3C3E1250-50F3-4F94-8A51-8EFAA3F76A77}" srcOrd="6" destOrd="0" presId="urn:microsoft.com/office/officeart/2005/8/layout/list1"/>
    <dgm:cxn modelId="{941B9302-2BF4-404B-8FA8-FB35449385CE}" type="presParOf" srcId="{190998E3-F4FA-43C8-8AFB-85E6C30A0AB0}" destId="{8E0904EE-6D2C-4946-A415-78D79E4FA6D3}" srcOrd="7" destOrd="0" presId="urn:microsoft.com/office/officeart/2005/8/layout/list1"/>
    <dgm:cxn modelId="{211C3067-BD5B-45C7-82E4-023BAB81DD30}" type="presParOf" srcId="{190998E3-F4FA-43C8-8AFB-85E6C30A0AB0}" destId="{CCD03BA5-C555-45D8-8E09-046BD832AC85}" srcOrd="8" destOrd="0" presId="urn:microsoft.com/office/officeart/2005/8/layout/list1"/>
    <dgm:cxn modelId="{1A73B77F-5E22-482F-A6DC-C577C089A197}" type="presParOf" srcId="{CCD03BA5-C555-45D8-8E09-046BD832AC85}" destId="{4FC8813D-ED49-4FC9-9C9D-EE9BCDFD75A2}" srcOrd="0" destOrd="0" presId="urn:microsoft.com/office/officeart/2005/8/layout/list1"/>
    <dgm:cxn modelId="{8B1474AA-5145-4545-B662-9C1F34F67DE8}" type="presParOf" srcId="{CCD03BA5-C555-45D8-8E09-046BD832AC85}" destId="{E6732447-3AE8-4DC4-9FED-382B0814F8A1}" srcOrd="1" destOrd="0" presId="urn:microsoft.com/office/officeart/2005/8/layout/list1"/>
    <dgm:cxn modelId="{60DB704F-B175-4C0F-8B05-F0834DC2BE73}" type="presParOf" srcId="{190998E3-F4FA-43C8-8AFB-85E6C30A0AB0}" destId="{001B9D63-2DB3-4A3F-B164-1815B8450B2E}" srcOrd="9" destOrd="0" presId="urn:microsoft.com/office/officeart/2005/8/layout/list1"/>
    <dgm:cxn modelId="{82DB29BB-CCAF-4319-9F9C-D0C8AF3D54F9}" type="presParOf" srcId="{190998E3-F4FA-43C8-8AFB-85E6C30A0AB0}" destId="{CDA8A47F-CC54-4D97-BB8A-28FA7DFF3AC6}" srcOrd="10" destOrd="0" presId="urn:microsoft.com/office/officeart/2005/8/layout/list1"/>
    <dgm:cxn modelId="{9E30B511-9B8B-49C3-BEE6-7A363AC4BBB2}" type="presParOf" srcId="{190998E3-F4FA-43C8-8AFB-85E6C30A0AB0}" destId="{B2DD0237-DD8D-4246-A691-22202CC73C26}" srcOrd="11" destOrd="0" presId="urn:microsoft.com/office/officeart/2005/8/layout/list1"/>
    <dgm:cxn modelId="{4D992142-153B-4F81-AF69-B0B9DE9AC75A}" type="presParOf" srcId="{190998E3-F4FA-43C8-8AFB-85E6C30A0AB0}" destId="{1C679A0B-2820-416E-A581-DEB77AF65765}" srcOrd="12" destOrd="0" presId="urn:microsoft.com/office/officeart/2005/8/layout/list1"/>
    <dgm:cxn modelId="{121F2FD8-3BAD-4C4F-96A3-CD03693D0449}" type="presParOf" srcId="{1C679A0B-2820-416E-A581-DEB77AF65765}" destId="{CA62F6B1-E5E2-4115-8F3D-572788BEE493}" srcOrd="0" destOrd="0" presId="urn:microsoft.com/office/officeart/2005/8/layout/list1"/>
    <dgm:cxn modelId="{353E3936-E370-4686-80EC-49E4FAD5B381}" type="presParOf" srcId="{1C679A0B-2820-416E-A581-DEB77AF65765}" destId="{E9E85820-A9D2-4F39-9A20-0E007C71723A}" srcOrd="1" destOrd="0" presId="urn:microsoft.com/office/officeart/2005/8/layout/list1"/>
    <dgm:cxn modelId="{4A70B5E0-B91B-4805-ACA3-261DE02D4444}" type="presParOf" srcId="{190998E3-F4FA-43C8-8AFB-85E6C30A0AB0}" destId="{6AD671CA-FE7E-4517-8C8E-35C9EAC94A3E}" srcOrd="13" destOrd="0" presId="urn:microsoft.com/office/officeart/2005/8/layout/list1"/>
    <dgm:cxn modelId="{63BA9C74-8BAB-43C8-A4A3-93B66750E3E3}" type="presParOf" srcId="{190998E3-F4FA-43C8-8AFB-85E6C30A0AB0}" destId="{C014E484-D193-418E-A9EF-D94227274542}" srcOrd="14" destOrd="0" presId="urn:microsoft.com/office/officeart/2005/8/layout/list1"/>
    <dgm:cxn modelId="{0DF2F055-ED32-42FA-8590-B433A13AD806}" type="presParOf" srcId="{190998E3-F4FA-43C8-8AFB-85E6C30A0AB0}" destId="{49422C7A-94CB-4A51-B153-1546B6B2BFA9}" srcOrd="15" destOrd="0" presId="urn:microsoft.com/office/officeart/2005/8/layout/list1"/>
    <dgm:cxn modelId="{AE2E3F1A-8F55-4A1C-8A2A-700715C9B974}" type="presParOf" srcId="{190998E3-F4FA-43C8-8AFB-85E6C30A0AB0}" destId="{A9B4BA57-691D-4F50-A48C-726A8A88DABC}" srcOrd="16" destOrd="0" presId="urn:microsoft.com/office/officeart/2005/8/layout/list1"/>
    <dgm:cxn modelId="{4A0B6FD1-0D6B-42B6-8166-12A6B807FBE8}" type="presParOf" srcId="{A9B4BA57-691D-4F50-A48C-726A8A88DABC}" destId="{58CDCA4B-4C25-4419-8F49-0F37A6BB2A79}" srcOrd="0" destOrd="0" presId="urn:microsoft.com/office/officeart/2005/8/layout/list1"/>
    <dgm:cxn modelId="{211AB0AE-9729-4F14-8D44-C2D222D4800B}" type="presParOf" srcId="{A9B4BA57-691D-4F50-A48C-726A8A88DABC}" destId="{80F2D570-5146-4ADC-8767-8759520DCE95}" srcOrd="1" destOrd="0" presId="urn:microsoft.com/office/officeart/2005/8/layout/list1"/>
    <dgm:cxn modelId="{4D35D609-C7EA-461B-BC11-21331E3362C2}" type="presParOf" srcId="{190998E3-F4FA-43C8-8AFB-85E6C30A0AB0}" destId="{790CE0A8-9E6B-46BF-BCE5-E485AA806654}" srcOrd="17" destOrd="0" presId="urn:microsoft.com/office/officeart/2005/8/layout/list1"/>
    <dgm:cxn modelId="{BA123F58-E0E0-40E1-A269-D09831687239}" type="presParOf" srcId="{190998E3-F4FA-43C8-8AFB-85E6C30A0AB0}" destId="{C2C795D7-153F-4AE1-8AAD-8D67FBC831A4}" srcOrd="18" destOrd="0" presId="urn:microsoft.com/office/officeart/2005/8/layout/list1"/>
    <dgm:cxn modelId="{8D831A03-1A3E-479F-B079-52C4B75BDB60}" type="presParOf" srcId="{190998E3-F4FA-43C8-8AFB-85E6C30A0AB0}" destId="{9EBE1EDC-E78D-4676-B91B-D0F4CA2E3FE4}" srcOrd="19" destOrd="0" presId="urn:microsoft.com/office/officeart/2005/8/layout/list1"/>
    <dgm:cxn modelId="{E059BCC1-901D-4CFA-B7DE-6726898F0594}" type="presParOf" srcId="{190998E3-F4FA-43C8-8AFB-85E6C30A0AB0}" destId="{E2104457-AF59-4B6C-82FB-538CF2DB916F}" srcOrd="20" destOrd="0" presId="urn:microsoft.com/office/officeart/2005/8/layout/list1"/>
    <dgm:cxn modelId="{FF1173A9-AF1F-4136-8C8C-A370F26BBD57}" type="presParOf" srcId="{E2104457-AF59-4B6C-82FB-538CF2DB916F}" destId="{8D7DEBB2-96FC-4295-95B0-EC3F4C2196DC}" srcOrd="0" destOrd="0" presId="urn:microsoft.com/office/officeart/2005/8/layout/list1"/>
    <dgm:cxn modelId="{64827631-56FA-4CC1-8BEE-3510CE069EE5}" type="presParOf" srcId="{E2104457-AF59-4B6C-82FB-538CF2DB916F}" destId="{7B9C40F8-3F49-4E63-883C-FEBB60C61C9B}" srcOrd="1" destOrd="0" presId="urn:microsoft.com/office/officeart/2005/8/layout/list1"/>
    <dgm:cxn modelId="{2FB97F08-6221-4510-9F1E-20D2A09FF641}" type="presParOf" srcId="{190998E3-F4FA-43C8-8AFB-85E6C30A0AB0}" destId="{01350DE4-7390-4AFF-880D-FE7EA0325AA1}" srcOrd="21" destOrd="0" presId="urn:microsoft.com/office/officeart/2005/8/layout/list1"/>
    <dgm:cxn modelId="{C43E5114-E821-4A00-B416-7AAEFBF546DE}" type="presParOf" srcId="{190998E3-F4FA-43C8-8AFB-85E6C30A0AB0}" destId="{B89AEB27-3743-4EC7-8560-BA338CE89590}" srcOrd="22"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02B08AF1-B2EB-4FF0-9B90-917B2F4CBEAC}" type="doc">
      <dgm:prSet loTypeId="urn:microsoft.com/office/officeart/2005/8/layout/list1" loCatId="list" qsTypeId="urn:microsoft.com/office/officeart/2005/8/quickstyle/simple1" qsCatId="simple" csTypeId="urn:microsoft.com/office/officeart/2005/8/colors/accent0_1" csCatId="mainScheme"/>
      <dgm:spPr/>
      <dgm:t>
        <a:bodyPr/>
        <a:lstStyle/>
        <a:p>
          <a:endParaRPr lang="zh-CN" altLang="en-US"/>
        </a:p>
      </dgm:t>
    </dgm:pt>
    <dgm:pt modelId="{AA1F49E3-1116-4FDF-B231-0760713B6CA5}">
      <dgm:prSet custT="1"/>
      <dgm:spPr/>
      <dgm:t>
        <a:bodyPr/>
        <a:lstStyle/>
        <a:p>
          <a:pPr rtl="0"/>
          <a:r>
            <a:rPr lang="en-US" sz="1400" smtClean="0">
              <a:latin typeface="微软雅黑" panose="020B0503020204020204" pitchFamily="34" charset="-122"/>
              <a:ea typeface="微软雅黑" panose="020B0503020204020204" pitchFamily="34" charset="-122"/>
            </a:rPr>
            <a:t>1.</a:t>
          </a:r>
          <a:r>
            <a:rPr lang="zh-CN" sz="1400" smtClean="0">
              <a:latin typeface="微软雅黑" panose="020B0503020204020204" pitchFamily="34" charset="-122"/>
              <a:ea typeface="微软雅黑" panose="020B0503020204020204" pitchFamily="34" charset="-122"/>
            </a:rPr>
            <a:t>早做准备，以逸待劳</a:t>
          </a:r>
          <a:endParaRPr lang="zh-CN" sz="1400">
            <a:latin typeface="微软雅黑" panose="020B0503020204020204" pitchFamily="34" charset="-122"/>
            <a:ea typeface="微软雅黑" panose="020B0503020204020204" pitchFamily="34" charset="-122"/>
          </a:endParaRPr>
        </a:p>
      </dgm:t>
    </dgm:pt>
    <dgm:pt modelId="{A8EFF2D2-750C-48B1-9F22-BB875A91516A}" type="parTrans" cxnId="{8FE953B5-CF9B-43C5-A3A2-FFA5092829AF}">
      <dgm:prSet/>
      <dgm:spPr/>
      <dgm:t>
        <a:bodyPr/>
        <a:lstStyle/>
        <a:p>
          <a:endParaRPr lang="zh-CN" altLang="en-US" sz="1400">
            <a:latin typeface="微软雅黑" panose="020B0503020204020204" pitchFamily="34" charset="-122"/>
            <a:ea typeface="微软雅黑" panose="020B0503020204020204" pitchFamily="34" charset="-122"/>
          </a:endParaRPr>
        </a:p>
      </dgm:t>
    </dgm:pt>
    <dgm:pt modelId="{05057638-49E0-4067-A106-6EA6B4500D4C}" type="sibTrans" cxnId="{8FE953B5-CF9B-43C5-A3A2-FFA5092829AF}">
      <dgm:prSet/>
      <dgm:spPr/>
      <dgm:t>
        <a:bodyPr/>
        <a:lstStyle/>
        <a:p>
          <a:endParaRPr lang="zh-CN" altLang="en-US" sz="1400">
            <a:latin typeface="微软雅黑" panose="020B0503020204020204" pitchFamily="34" charset="-122"/>
            <a:ea typeface="微软雅黑" panose="020B0503020204020204" pitchFamily="34" charset="-122"/>
          </a:endParaRPr>
        </a:p>
      </dgm:t>
    </dgm:pt>
    <dgm:pt modelId="{54A67063-D694-4726-BB88-B799D4844FDC}">
      <dgm:prSet custT="1"/>
      <dgm:spPr/>
      <dgm:t>
        <a:bodyPr/>
        <a:lstStyle/>
        <a:p>
          <a:pPr rtl="0"/>
          <a:r>
            <a:rPr lang="en-US" sz="1400" smtClean="0">
              <a:latin typeface="微软雅黑" panose="020B0503020204020204" pitchFamily="34" charset="-122"/>
              <a:ea typeface="微软雅黑" panose="020B0503020204020204" pitchFamily="34" charset="-122"/>
            </a:rPr>
            <a:t>2.</a:t>
          </a:r>
          <a:r>
            <a:rPr lang="zh-CN" sz="1400" smtClean="0">
              <a:latin typeface="微软雅黑" panose="020B0503020204020204" pitchFamily="34" charset="-122"/>
              <a:ea typeface="微软雅黑" panose="020B0503020204020204" pitchFamily="34" charset="-122"/>
            </a:rPr>
            <a:t>避免轻率回应模糊问题</a:t>
          </a:r>
          <a:endParaRPr lang="zh-CN" sz="1400">
            <a:latin typeface="微软雅黑" panose="020B0503020204020204" pitchFamily="34" charset="-122"/>
            <a:ea typeface="微软雅黑" panose="020B0503020204020204" pitchFamily="34" charset="-122"/>
          </a:endParaRPr>
        </a:p>
      </dgm:t>
    </dgm:pt>
    <dgm:pt modelId="{179FC865-B523-4733-9C54-C8577AE31000}" type="parTrans" cxnId="{55A5A5E4-7B97-4943-9326-32573C1A8C0E}">
      <dgm:prSet/>
      <dgm:spPr/>
      <dgm:t>
        <a:bodyPr/>
        <a:lstStyle/>
        <a:p>
          <a:endParaRPr lang="zh-CN" altLang="en-US" sz="1400">
            <a:latin typeface="微软雅黑" panose="020B0503020204020204" pitchFamily="34" charset="-122"/>
            <a:ea typeface="微软雅黑" panose="020B0503020204020204" pitchFamily="34" charset="-122"/>
          </a:endParaRPr>
        </a:p>
      </dgm:t>
    </dgm:pt>
    <dgm:pt modelId="{67D29BD4-E8A2-4146-86A3-D6148E92F748}" type="sibTrans" cxnId="{55A5A5E4-7B97-4943-9326-32573C1A8C0E}">
      <dgm:prSet/>
      <dgm:spPr/>
      <dgm:t>
        <a:bodyPr/>
        <a:lstStyle/>
        <a:p>
          <a:endParaRPr lang="zh-CN" altLang="en-US" sz="1400">
            <a:latin typeface="微软雅黑" panose="020B0503020204020204" pitchFamily="34" charset="-122"/>
            <a:ea typeface="微软雅黑" panose="020B0503020204020204" pitchFamily="34" charset="-122"/>
          </a:endParaRPr>
        </a:p>
      </dgm:t>
    </dgm:pt>
    <dgm:pt modelId="{A8A3DD5B-E7C1-4EFC-8AE9-4FB479391D65}">
      <dgm:prSet custT="1"/>
      <dgm:spPr/>
      <dgm:t>
        <a:bodyPr/>
        <a:lstStyle/>
        <a:p>
          <a:pPr rtl="0"/>
          <a:r>
            <a:rPr lang="en-US" sz="1400" smtClean="0">
              <a:latin typeface="微软雅黑" panose="020B0503020204020204" pitchFamily="34" charset="-122"/>
              <a:ea typeface="微软雅黑" panose="020B0503020204020204" pitchFamily="34" charset="-122"/>
            </a:rPr>
            <a:t>3.</a:t>
          </a:r>
          <a:r>
            <a:rPr lang="zh-CN" sz="1400" smtClean="0">
              <a:latin typeface="微软雅黑" panose="020B0503020204020204" pitchFamily="34" charset="-122"/>
              <a:ea typeface="微软雅黑" panose="020B0503020204020204" pitchFamily="34" charset="-122"/>
            </a:rPr>
            <a:t>对难以回答的问题，适当使用拖延术</a:t>
          </a:r>
          <a:endParaRPr lang="zh-CN" sz="1400">
            <a:latin typeface="微软雅黑" panose="020B0503020204020204" pitchFamily="34" charset="-122"/>
            <a:ea typeface="微软雅黑" panose="020B0503020204020204" pitchFamily="34" charset="-122"/>
          </a:endParaRPr>
        </a:p>
      </dgm:t>
    </dgm:pt>
    <dgm:pt modelId="{945123B9-5F5D-462B-B88A-EEB91C6E35EE}" type="parTrans" cxnId="{79B56218-5BB9-4AC2-91E8-5A2236FD268A}">
      <dgm:prSet/>
      <dgm:spPr/>
      <dgm:t>
        <a:bodyPr/>
        <a:lstStyle/>
        <a:p>
          <a:endParaRPr lang="zh-CN" altLang="en-US" sz="1400">
            <a:latin typeface="微软雅黑" panose="020B0503020204020204" pitchFamily="34" charset="-122"/>
            <a:ea typeface="微软雅黑" panose="020B0503020204020204" pitchFamily="34" charset="-122"/>
          </a:endParaRPr>
        </a:p>
      </dgm:t>
    </dgm:pt>
    <dgm:pt modelId="{55571D75-0D9E-4470-8737-40CE9F82EE2A}" type="sibTrans" cxnId="{79B56218-5BB9-4AC2-91E8-5A2236FD268A}">
      <dgm:prSet/>
      <dgm:spPr/>
      <dgm:t>
        <a:bodyPr/>
        <a:lstStyle/>
        <a:p>
          <a:endParaRPr lang="zh-CN" altLang="en-US" sz="1400">
            <a:latin typeface="微软雅黑" panose="020B0503020204020204" pitchFamily="34" charset="-122"/>
            <a:ea typeface="微软雅黑" panose="020B0503020204020204" pitchFamily="34" charset="-122"/>
          </a:endParaRPr>
        </a:p>
      </dgm:t>
    </dgm:pt>
    <dgm:pt modelId="{A394CFFD-9332-4BBF-9140-B451F1D27769}">
      <dgm:prSet custT="1"/>
      <dgm:spPr/>
      <dgm:t>
        <a:bodyPr/>
        <a:lstStyle/>
        <a:p>
          <a:pPr rtl="0">
            <a:lnSpc>
              <a:spcPct val="80000"/>
            </a:lnSpc>
            <a:spcAft>
              <a:spcPts val="0"/>
            </a:spcAft>
          </a:pPr>
          <a:r>
            <a:rPr lang="en-US" sz="1400" dirty="0" smtClean="0">
              <a:latin typeface="微软雅黑" panose="020B0503020204020204" pitchFamily="34" charset="-122"/>
              <a:ea typeface="微软雅黑" panose="020B0503020204020204" pitchFamily="34" charset="-122"/>
            </a:rPr>
            <a:t>4.</a:t>
          </a:r>
          <a:r>
            <a:rPr lang="zh-CN" sz="1400" dirty="0" smtClean="0">
              <a:latin typeface="微软雅黑" panose="020B0503020204020204" pitchFamily="34" charset="-122"/>
              <a:ea typeface="微软雅黑" panose="020B0503020204020204" pitchFamily="34" charset="-122"/>
            </a:rPr>
            <a:t>对犯忌或事关底牌的提问，采取迂回隐含的应答方法</a:t>
          </a:r>
          <a:endParaRPr lang="zh-CN" sz="1400" dirty="0">
            <a:latin typeface="微软雅黑" panose="020B0503020204020204" pitchFamily="34" charset="-122"/>
            <a:ea typeface="微软雅黑" panose="020B0503020204020204" pitchFamily="34" charset="-122"/>
          </a:endParaRPr>
        </a:p>
      </dgm:t>
    </dgm:pt>
    <dgm:pt modelId="{19CEF0F9-443E-461B-BE13-493B424BA4A4}" type="parTrans" cxnId="{5E22BFCB-9806-4849-9EA5-1D5187A325DB}">
      <dgm:prSet/>
      <dgm:spPr/>
      <dgm:t>
        <a:bodyPr/>
        <a:lstStyle/>
        <a:p>
          <a:endParaRPr lang="zh-CN" altLang="en-US" sz="1400">
            <a:latin typeface="微软雅黑" panose="020B0503020204020204" pitchFamily="34" charset="-122"/>
            <a:ea typeface="微软雅黑" panose="020B0503020204020204" pitchFamily="34" charset="-122"/>
          </a:endParaRPr>
        </a:p>
      </dgm:t>
    </dgm:pt>
    <dgm:pt modelId="{0BC4FC40-7461-4F73-A22C-27344B79AB7A}" type="sibTrans" cxnId="{5E22BFCB-9806-4849-9EA5-1D5187A325DB}">
      <dgm:prSet/>
      <dgm:spPr/>
      <dgm:t>
        <a:bodyPr/>
        <a:lstStyle/>
        <a:p>
          <a:endParaRPr lang="zh-CN" altLang="en-US" sz="1400">
            <a:latin typeface="微软雅黑" panose="020B0503020204020204" pitchFamily="34" charset="-122"/>
            <a:ea typeface="微软雅黑" panose="020B0503020204020204" pitchFamily="34" charset="-122"/>
          </a:endParaRPr>
        </a:p>
      </dgm:t>
    </dgm:pt>
    <dgm:pt modelId="{370B4869-6547-4B33-A830-FCB81712C6E8}">
      <dgm:prSet custT="1"/>
      <dgm:spPr/>
      <dgm:t>
        <a:bodyPr/>
        <a:lstStyle/>
        <a:p>
          <a:pPr rtl="0"/>
          <a:r>
            <a:rPr lang="en-US" sz="1400" smtClean="0">
              <a:latin typeface="微软雅黑" panose="020B0503020204020204" pitchFamily="34" charset="-122"/>
              <a:ea typeface="微软雅黑" panose="020B0503020204020204" pitchFamily="34" charset="-122"/>
            </a:rPr>
            <a:t>5.</a:t>
          </a:r>
          <a:r>
            <a:rPr lang="zh-CN" sz="1400" smtClean="0">
              <a:latin typeface="微软雅黑" panose="020B0503020204020204" pitchFamily="34" charset="-122"/>
              <a:ea typeface="微软雅黑" panose="020B0503020204020204" pitchFamily="34" charset="-122"/>
            </a:rPr>
            <a:t>面对对方质疑或施压，避免直接反驳，礼貌化解</a:t>
          </a:r>
          <a:endParaRPr lang="zh-CN" sz="1400">
            <a:latin typeface="微软雅黑" panose="020B0503020204020204" pitchFamily="34" charset="-122"/>
            <a:ea typeface="微软雅黑" panose="020B0503020204020204" pitchFamily="34" charset="-122"/>
          </a:endParaRPr>
        </a:p>
      </dgm:t>
    </dgm:pt>
    <dgm:pt modelId="{E7DF313F-C399-4308-95C9-4BF2C34D8DA8}" type="parTrans" cxnId="{84DAA92A-B5A8-4DFC-8491-BC718966F732}">
      <dgm:prSet/>
      <dgm:spPr/>
      <dgm:t>
        <a:bodyPr/>
        <a:lstStyle/>
        <a:p>
          <a:endParaRPr lang="zh-CN" altLang="en-US" sz="1400">
            <a:latin typeface="微软雅黑" panose="020B0503020204020204" pitchFamily="34" charset="-122"/>
            <a:ea typeface="微软雅黑" panose="020B0503020204020204" pitchFamily="34" charset="-122"/>
          </a:endParaRPr>
        </a:p>
      </dgm:t>
    </dgm:pt>
    <dgm:pt modelId="{487ACBC1-D6B8-4943-AB21-5E69E1C1FA1E}" type="sibTrans" cxnId="{84DAA92A-B5A8-4DFC-8491-BC718966F732}">
      <dgm:prSet/>
      <dgm:spPr/>
      <dgm:t>
        <a:bodyPr/>
        <a:lstStyle/>
        <a:p>
          <a:endParaRPr lang="zh-CN" altLang="en-US" sz="1400">
            <a:latin typeface="微软雅黑" panose="020B0503020204020204" pitchFamily="34" charset="-122"/>
            <a:ea typeface="微软雅黑" panose="020B0503020204020204" pitchFamily="34" charset="-122"/>
          </a:endParaRPr>
        </a:p>
      </dgm:t>
    </dgm:pt>
    <dgm:pt modelId="{7F3080AC-9AC2-4FE4-813E-BAC94FC31A91}" type="pres">
      <dgm:prSet presAssocID="{02B08AF1-B2EB-4FF0-9B90-917B2F4CBEAC}" presName="linear" presStyleCnt="0">
        <dgm:presLayoutVars>
          <dgm:dir/>
          <dgm:animLvl val="lvl"/>
          <dgm:resizeHandles val="exact"/>
        </dgm:presLayoutVars>
      </dgm:prSet>
      <dgm:spPr/>
      <dgm:t>
        <a:bodyPr/>
        <a:lstStyle/>
        <a:p>
          <a:endParaRPr lang="zh-CN" altLang="en-US"/>
        </a:p>
      </dgm:t>
    </dgm:pt>
    <dgm:pt modelId="{5A0146CC-E4C5-4827-9FD9-B95279C86261}" type="pres">
      <dgm:prSet presAssocID="{AA1F49E3-1116-4FDF-B231-0760713B6CA5}" presName="parentLin" presStyleCnt="0"/>
      <dgm:spPr/>
    </dgm:pt>
    <dgm:pt modelId="{D635CAEE-FE36-4825-B6F3-3833F3CB9D36}" type="pres">
      <dgm:prSet presAssocID="{AA1F49E3-1116-4FDF-B231-0760713B6CA5}" presName="parentLeftMargin" presStyleLbl="node1" presStyleIdx="0" presStyleCnt="5"/>
      <dgm:spPr/>
      <dgm:t>
        <a:bodyPr/>
        <a:lstStyle/>
        <a:p>
          <a:endParaRPr lang="zh-CN" altLang="en-US"/>
        </a:p>
      </dgm:t>
    </dgm:pt>
    <dgm:pt modelId="{4BEFF644-4059-4756-B062-101B84ABE5BA}" type="pres">
      <dgm:prSet presAssocID="{AA1F49E3-1116-4FDF-B231-0760713B6CA5}" presName="parentText" presStyleLbl="node1" presStyleIdx="0" presStyleCnt="5">
        <dgm:presLayoutVars>
          <dgm:chMax val="0"/>
          <dgm:bulletEnabled val="1"/>
        </dgm:presLayoutVars>
      </dgm:prSet>
      <dgm:spPr/>
      <dgm:t>
        <a:bodyPr/>
        <a:lstStyle/>
        <a:p>
          <a:endParaRPr lang="zh-CN" altLang="en-US"/>
        </a:p>
      </dgm:t>
    </dgm:pt>
    <dgm:pt modelId="{104E7226-2960-45B6-8E31-3A5791AEBC0E}" type="pres">
      <dgm:prSet presAssocID="{AA1F49E3-1116-4FDF-B231-0760713B6CA5}" presName="negativeSpace" presStyleCnt="0"/>
      <dgm:spPr/>
    </dgm:pt>
    <dgm:pt modelId="{63AF1834-2068-4A9D-ABD8-39D5A6CBC03A}" type="pres">
      <dgm:prSet presAssocID="{AA1F49E3-1116-4FDF-B231-0760713B6CA5}" presName="childText" presStyleLbl="conFgAcc1" presStyleIdx="0" presStyleCnt="5">
        <dgm:presLayoutVars>
          <dgm:bulletEnabled val="1"/>
        </dgm:presLayoutVars>
      </dgm:prSet>
      <dgm:spPr/>
    </dgm:pt>
    <dgm:pt modelId="{9A9D9205-343B-4E4B-8084-4459FA482BA9}" type="pres">
      <dgm:prSet presAssocID="{05057638-49E0-4067-A106-6EA6B4500D4C}" presName="spaceBetweenRectangles" presStyleCnt="0"/>
      <dgm:spPr/>
    </dgm:pt>
    <dgm:pt modelId="{C8D1134A-45EE-4D31-A7C0-4C86455BC504}" type="pres">
      <dgm:prSet presAssocID="{54A67063-D694-4726-BB88-B799D4844FDC}" presName="parentLin" presStyleCnt="0"/>
      <dgm:spPr/>
    </dgm:pt>
    <dgm:pt modelId="{127B7350-504F-4573-822D-30A879259188}" type="pres">
      <dgm:prSet presAssocID="{54A67063-D694-4726-BB88-B799D4844FDC}" presName="parentLeftMargin" presStyleLbl="node1" presStyleIdx="0" presStyleCnt="5"/>
      <dgm:spPr/>
      <dgm:t>
        <a:bodyPr/>
        <a:lstStyle/>
        <a:p>
          <a:endParaRPr lang="zh-CN" altLang="en-US"/>
        </a:p>
      </dgm:t>
    </dgm:pt>
    <dgm:pt modelId="{AE91B19A-F185-4E07-B63D-6BB1C2630448}" type="pres">
      <dgm:prSet presAssocID="{54A67063-D694-4726-BB88-B799D4844FDC}" presName="parentText" presStyleLbl="node1" presStyleIdx="1" presStyleCnt="5">
        <dgm:presLayoutVars>
          <dgm:chMax val="0"/>
          <dgm:bulletEnabled val="1"/>
        </dgm:presLayoutVars>
      </dgm:prSet>
      <dgm:spPr/>
      <dgm:t>
        <a:bodyPr/>
        <a:lstStyle/>
        <a:p>
          <a:endParaRPr lang="zh-CN" altLang="en-US"/>
        </a:p>
      </dgm:t>
    </dgm:pt>
    <dgm:pt modelId="{C1589057-EB60-485E-83EB-3DC86F5E4098}" type="pres">
      <dgm:prSet presAssocID="{54A67063-D694-4726-BB88-B799D4844FDC}" presName="negativeSpace" presStyleCnt="0"/>
      <dgm:spPr/>
    </dgm:pt>
    <dgm:pt modelId="{14C895F8-A333-4716-AB0B-6C7EF638C14F}" type="pres">
      <dgm:prSet presAssocID="{54A67063-D694-4726-BB88-B799D4844FDC}" presName="childText" presStyleLbl="conFgAcc1" presStyleIdx="1" presStyleCnt="5">
        <dgm:presLayoutVars>
          <dgm:bulletEnabled val="1"/>
        </dgm:presLayoutVars>
      </dgm:prSet>
      <dgm:spPr/>
    </dgm:pt>
    <dgm:pt modelId="{28D8F648-7178-44C3-A217-BAEEE0207C1B}" type="pres">
      <dgm:prSet presAssocID="{67D29BD4-E8A2-4146-86A3-D6148E92F748}" presName="spaceBetweenRectangles" presStyleCnt="0"/>
      <dgm:spPr/>
    </dgm:pt>
    <dgm:pt modelId="{9C9C8005-96D5-41F4-A59F-27026F26B761}" type="pres">
      <dgm:prSet presAssocID="{A8A3DD5B-E7C1-4EFC-8AE9-4FB479391D65}" presName="parentLin" presStyleCnt="0"/>
      <dgm:spPr/>
    </dgm:pt>
    <dgm:pt modelId="{9A78DFD2-6F2C-4C75-B6E0-B845C0907B0D}" type="pres">
      <dgm:prSet presAssocID="{A8A3DD5B-E7C1-4EFC-8AE9-4FB479391D65}" presName="parentLeftMargin" presStyleLbl="node1" presStyleIdx="1" presStyleCnt="5"/>
      <dgm:spPr/>
      <dgm:t>
        <a:bodyPr/>
        <a:lstStyle/>
        <a:p>
          <a:endParaRPr lang="zh-CN" altLang="en-US"/>
        </a:p>
      </dgm:t>
    </dgm:pt>
    <dgm:pt modelId="{E0C2F45C-A904-445B-ACBB-DA31241AD85B}" type="pres">
      <dgm:prSet presAssocID="{A8A3DD5B-E7C1-4EFC-8AE9-4FB479391D65}" presName="parentText" presStyleLbl="node1" presStyleIdx="2" presStyleCnt="5">
        <dgm:presLayoutVars>
          <dgm:chMax val="0"/>
          <dgm:bulletEnabled val="1"/>
        </dgm:presLayoutVars>
      </dgm:prSet>
      <dgm:spPr/>
      <dgm:t>
        <a:bodyPr/>
        <a:lstStyle/>
        <a:p>
          <a:endParaRPr lang="zh-CN" altLang="en-US"/>
        </a:p>
      </dgm:t>
    </dgm:pt>
    <dgm:pt modelId="{19F325EE-F6ED-4CB6-95C5-146CA83C8BCD}" type="pres">
      <dgm:prSet presAssocID="{A8A3DD5B-E7C1-4EFC-8AE9-4FB479391D65}" presName="negativeSpace" presStyleCnt="0"/>
      <dgm:spPr/>
    </dgm:pt>
    <dgm:pt modelId="{FB39ACF2-AFB8-4C81-9C9D-C852F36DA9E3}" type="pres">
      <dgm:prSet presAssocID="{A8A3DD5B-E7C1-4EFC-8AE9-4FB479391D65}" presName="childText" presStyleLbl="conFgAcc1" presStyleIdx="2" presStyleCnt="5">
        <dgm:presLayoutVars>
          <dgm:bulletEnabled val="1"/>
        </dgm:presLayoutVars>
      </dgm:prSet>
      <dgm:spPr/>
    </dgm:pt>
    <dgm:pt modelId="{5E357567-CFB5-4D8C-8B4C-E53AECF15A1A}" type="pres">
      <dgm:prSet presAssocID="{55571D75-0D9E-4470-8737-40CE9F82EE2A}" presName="spaceBetweenRectangles" presStyleCnt="0"/>
      <dgm:spPr/>
    </dgm:pt>
    <dgm:pt modelId="{80A0B5D9-5664-41EE-9B0F-717CB9492DD9}" type="pres">
      <dgm:prSet presAssocID="{A394CFFD-9332-4BBF-9140-B451F1D27769}" presName="parentLin" presStyleCnt="0"/>
      <dgm:spPr/>
    </dgm:pt>
    <dgm:pt modelId="{DD0A4F57-D59F-4CC6-A6B4-E1152C8EDD84}" type="pres">
      <dgm:prSet presAssocID="{A394CFFD-9332-4BBF-9140-B451F1D27769}" presName="parentLeftMargin" presStyleLbl="node1" presStyleIdx="2" presStyleCnt="5"/>
      <dgm:spPr/>
      <dgm:t>
        <a:bodyPr/>
        <a:lstStyle/>
        <a:p>
          <a:endParaRPr lang="zh-CN" altLang="en-US"/>
        </a:p>
      </dgm:t>
    </dgm:pt>
    <dgm:pt modelId="{EBA67823-1682-4524-B7F2-6986CCAADCE0}" type="pres">
      <dgm:prSet presAssocID="{A394CFFD-9332-4BBF-9140-B451F1D27769}" presName="parentText" presStyleLbl="node1" presStyleIdx="3" presStyleCnt="5" custLinFactNeighborX="3093" custLinFactNeighborY="-2463">
        <dgm:presLayoutVars>
          <dgm:chMax val="0"/>
          <dgm:bulletEnabled val="1"/>
        </dgm:presLayoutVars>
      </dgm:prSet>
      <dgm:spPr/>
      <dgm:t>
        <a:bodyPr/>
        <a:lstStyle/>
        <a:p>
          <a:endParaRPr lang="zh-CN" altLang="en-US"/>
        </a:p>
      </dgm:t>
    </dgm:pt>
    <dgm:pt modelId="{0998408E-1163-4487-A177-FEB7A02665EB}" type="pres">
      <dgm:prSet presAssocID="{A394CFFD-9332-4BBF-9140-B451F1D27769}" presName="negativeSpace" presStyleCnt="0"/>
      <dgm:spPr/>
    </dgm:pt>
    <dgm:pt modelId="{1DD09B72-C478-47AE-826D-51AF9F6568DD}" type="pres">
      <dgm:prSet presAssocID="{A394CFFD-9332-4BBF-9140-B451F1D27769}" presName="childText" presStyleLbl="conFgAcc1" presStyleIdx="3" presStyleCnt="5">
        <dgm:presLayoutVars>
          <dgm:bulletEnabled val="1"/>
        </dgm:presLayoutVars>
      </dgm:prSet>
      <dgm:spPr/>
    </dgm:pt>
    <dgm:pt modelId="{7BB92099-DF0A-4237-B5E1-864A6817B698}" type="pres">
      <dgm:prSet presAssocID="{0BC4FC40-7461-4F73-A22C-27344B79AB7A}" presName="spaceBetweenRectangles" presStyleCnt="0"/>
      <dgm:spPr/>
    </dgm:pt>
    <dgm:pt modelId="{D5ADEA96-98DB-4CD8-92E3-9C7D0ED8D7F9}" type="pres">
      <dgm:prSet presAssocID="{370B4869-6547-4B33-A830-FCB81712C6E8}" presName="parentLin" presStyleCnt="0"/>
      <dgm:spPr/>
    </dgm:pt>
    <dgm:pt modelId="{8D3F1466-B07E-40EB-BB40-63706016A005}" type="pres">
      <dgm:prSet presAssocID="{370B4869-6547-4B33-A830-FCB81712C6E8}" presName="parentLeftMargin" presStyleLbl="node1" presStyleIdx="3" presStyleCnt="5"/>
      <dgm:spPr/>
      <dgm:t>
        <a:bodyPr/>
        <a:lstStyle/>
        <a:p>
          <a:endParaRPr lang="zh-CN" altLang="en-US"/>
        </a:p>
      </dgm:t>
    </dgm:pt>
    <dgm:pt modelId="{67FFFD45-EA97-4BF4-933F-B3B2A28B28E3}" type="pres">
      <dgm:prSet presAssocID="{370B4869-6547-4B33-A830-FCB81712C6E8}" presName="parentText" presStyleLbl="node1" presStyleIdx="4" presStyleCnt="5">
        <dgm:presLayoutVars>
          <dgm:chMax val="0"/>
          <dgm:bulletEnabled val="1"/>
        </dgm:presLayoutVars>
      </dgm:prSet>
      <dgm:spPr/>
      <dgm:t>
        <a:bodyPr/>
        <a:lstStyle/>
        <a:p>
          <a:endParaRPr lang="zh-CN" altLang="en-US"/>
        </a:p>
      </dgm:t>
    </dgm:pt>
    <dgm:pt modelId="{22A21696-640E-4774-8E02-D89846177AE9}" type="pres">
      <dgm:prSet presAssocID="{370B4869-6547-4B33-A830-FCB81712C6E8}" presName="negativeSpace" presStyleCnt="0"/>
      <dgm:spPr/>
    </dgm:pt>
    <dgm:pt modelId="{65467D0B-2A8B-4D9E-B2AB-20517C046344}" type="pres">
      <dgm:prSet presAssocID="{370B4869-6547-4B33-A830-FCB81712C6E8}" presName="childText" presStyleLbl="conFgAcc1" presStyleIdx="4" presStyleCnt="5">
        <dgm:presLayoutVars>
          <dgm:bulletEnabled val="1"/>
        </dgm:presLayoutVars>
      </dgm:prSet>
      <dgm:spPr/>
    </dgm:pt>
  </dgm:ptLst>
  <dgm:cxnLst>
    <dgm:cxn modelId="{7BFAF491-5497-4475-9DF2-6F121C65CB5F}" type="presOf" srcId="{54A67063-D694-4726-BB88-B799D4844FDC}" destId="{AE91B19A-F185-4E07-B63D-6BB1C2630448}" srcOrd="1" destOrd="0" presId="urn:microsoft.com/office/officeart/2005/8/layout/list1"/>
    <dgm:cxn modelId="{5E22BFCB-9806-4849-9EA5-1D5187A325DB}" srcId="{02B08AF1-B2EB-4FF0-9B90-917B2F4CBEAC}" destId="{A394CFFD-9332-4BBF-9140-B451F1D27769}" srcOrd="3" destOrd="0" parTransId="{19CEF0F9-443E-461B-BE13-493B424BA4A4}" sibTransId="{0BC4FC40-7461-4F73-A22C-27344B79AB7A}"/>
    <dgm:cxn modelId="{8BDF1377-3E18-4394-BCB7-B1A1E051E5E6}" type="presOf" srcId="{A8A3DD5B-E7C1-4EFC-8AE9-4FB479391D65}" destId="{E0C2F45C-A904-445B-ACBB-DA31241AD85B}" srcOrd="1" destOrd="0" presId="urn:microsoft.com/office/officeart/2005/8/layout/list1"/>
    <dgm:cxn modelId="{55A5A5E4-7B97-4943-9326-32573C1A8C0E}" srcId="{02B08AF1-B2EB-4FF0-9B90-917B2F4CBEAC}" destId="{54A67063-D694-4726-BB88-B799D4844FDC}" srcOrd="1" destOrd="0" parTransId="{179FC865-B523-4733-9C54-C8577AE31000}" sibTransId="{67D29BD4-E8A2-4146-86A3-D6148E92F748}"/>
    <dgm:cxn modelId="{CD83F78F-233A-473C-BCB5-664865BF1801}" type="presOf" srcId="{AA1F49E3-1116-4FDF-B231-0760713B6CA5}" destId="{4BEFF644-4059-4756-B062-101B84ABE5BA}" srcOrd="1" destOrd="0" presId="urn:microsoft.com/office/officeart/2005/8/layout/list1"/>
    <dgm:cxn modelId="{79B56218-5BB9-4AC2-91E8-5A2236FD268A}" srcId="{02B08AF1-B2EB-4FF0-9B90-917B2F4CBEAC}" destId="{A8A3DD5B-E7C1-4EFC-8AE9-4FB479391D65}" srcOrd="2" destOrd="0" parTransId="{945123B9-5F5D-462B-B88A-EEB91C6E35EE}" sibTransId="{55571D75-0D9E-4470-8737-40CE9F82EE2A}"/>
    <dgm:cxn modelId="{350C12DD-E3C7-45E7-908F-2EAC173C102E}" type="presOf" srcId="{A8A3DD5B-E7C1-4EFC-8AE9-4FB479391D65}" destId="{9A78DFD2-6F2C-4C75-B6E0-B845C0907B0D}" srcOrd="0" destOrd="0" presId="urn:microsoft.com/office/officeart/2005/8/layout/list1"/>
    <dgm:cxn modelId="{FD026377-C1EE-4722-82AB-61D795680C43}" type="presOf" srcId="{54A67063-D694-4726-BB88-B799D4844FDC}" destId="{127B7350-504F-4573-822D-30A879259188}" srcOrd="0" destOrd="0" presId="urn:microsoft.com/office/officeart/2005/8/layout/list1"/>
    <dgm:cxn modelId="{8FE953B5-CF9B-43C5-A3A2-FFA5092829AF}" srcId="{02B08AF1-B2EB-4FF0-9B90-917B2F4CBEAC}" destId="{AA1F49E3-1116-4FDF-B231-0760713B6CA5}" srcOrd="0" destOrd="0" parTransId="{A8EFF2D2-750C-48B1-9F22-BB875A91516A}" sibTransId="{05057638-49E0-4067-A106-6EA6B4500D4C}"/>
    <dgm:cxn modelId="{13FE57BE-A46D-4792-B08F-E06147E32C63}" type="presOf" srcId="{370B4869-6547-4B33-A830-FCB81712C6E8}" destId="{8D3F1466-B07E-40EB-BB40-63706016A005}" srcOrd="0" destOrd="0" presId="urn:microsoft.com/office/officeart/2005/8/layout/list1"/>
    <dgm:cxn modelId="{7C97EE70-0498-403F-936F-665CEC942F50}" type="presOf" srcId="{02B08AF1-B2EB-4FF0-9B90-917B2F4CBEAC}" destId="{7F3080AC-9AC2-4FE4-813E-BAC94FC31A91}" srcOrd="0" destOrd="0" presId="urn:microsoft.com/office/officeart/2005/8/layout/list1"/>
    <dgm:cxn modelId="{BB09E0E1-1003-4F97-A184-582FE6922F48}" type="presOf" srcId="{AA1F49E3-1116-4FDF-B231-0760713B6CA5}" destId="{D635CAEE-FE36-4825-B6F3-3833F3CB9D36}" srcOrd="0" destOrd="0" presId="urn:microsoft.com/office/officeart/2005/8/layout/list1"/>
    <dgm:cxn modelId="{D72D0959-A78F-406F-BB51-BB2924B7160B}" type="presOf" srcId="{370B4869-6547-4B33-A830-FCB81712C6E8}" destId="{67FFFD45-EA97-4BF4-933F-B3B2A28B28E3}" srcOrd="1" destOrd="0" presId="urn:microsoft.com/office/officeart/2005/8/layout/list1"/>
    <dgm:cxn modelId="{91838D51-66DC-4D70-B1AD-7E4147BD26E3}" type="presOf" srcId="{A394CFFD-9332-4BBF-9140-B451F1D27769}" destId="{EBA67823-1682-4524-B7F2-6986CCAADCE0}" srcOrd="1" destOrd="0" presId="urn:microsoft.com/office/officeart/2005/8/layout/list1"/>
    <dgm:cxn modelId="{15075914-9481-4EA3-9490-4C91C6C0157B}" type="presOf" srcId="{A394CFFD-9332-4BBF-9140-B451F1D27769}" destId="{DD0A4F57-D59F-4CC6-A6B4-E1152C8EDD84}" srcOrd="0" destOrd="0" presId="urn:microsoft.com/office/officeart/2005/8/layout/list1"/>
    <dgm:cxn modelId="{84DAA92A-B5A8-4DFC-8491-BC718966F732}" srcId="{02B08AF1-B2EB-4FF0-9B90-917B2F4CBEAC}" destId="{370B4869-6547-4B33-A830-FCB81712C6E8}" srcOrd="4" destOrd="0" parTransId="{E7DF313F-C399-4308-95C9-4BF2C34D8DA8}" sibTransId="{487ACBC1-D6B8-4943-AB21-5E69E1C1FA1E}"/>
    <dgm:cxn modelId="{EE26EED5-A29D-4F52-9AC8-1609872D862B}" type="presParOf" srcId="{7F3080AC-9AC2-4FE4-813E-BAC94FC31A91}" destId="{5A0146CC-E4C5-4827-9FD9-B95279C86261}" srcOrd="0" destOrd="0" presId="urn:microsoft.com/office/officeart/2005/8/layout/list1"/>
    <dgm:cxn modelId="{10A6B0DC-0E37-4FC9-903B-F92F303ABACB}" type="presParOf" srcId="{5A0146CC-E4C5-4827-9FD9-B95279C86261}" destId="{D635CAEE-FE36-4825-B6F3-3833F3CB9D36}" srcOrd="0" destOrd="0" presId="urn:microsoft.com/office/officeart/2005/8/layout/list1"/>
    <dgm:cxn modelId="{B0F0353D-FD24-4528-A0E2-D95982A114F1}" type="presParOf" srcId="{5A0146CC-E4C5-4827-9FD9-B95279C86261}" destId="{4BEFF644-4059-4756-B062-101B84ABE5BA}" srcOrd="1" destOrd="0" presId="urn:microsoft.com/office/officeart/2005/8/layout/list1"/>
    <dgm:cxn modelId="{A88CA433-B21A-49B8-A1FB-04682D5C34AF}" type="presParOf" srcId="{7F3080AC-9AC2-4FE4-813E-BAC94FC31A91}" destId="{104E7226-2960-45B6-8E31-3A5791AEBC0E}" srcOrd="1" destOrd="0" presId="urn:microsoft.com/office/officeart/2005/8/layout/list1"/>
    <dgm:cxn modelId="{9B3D20EB-B8BE-4576-B6D3-ED8C131C8A96}" type="presParOf" srcId="{7F3080AC-9AC2-4FE4-813E-BAC94FC31A91}" destId="{63AF1834-2068-4A9D-ABD8-39D5A6CBC03A}" srcOrd="2" destOrd="0" presId="urn:microsoft.com/office/officeart/2005/8/layout/list1"/>
    <dgm:cxn modelId="{442AAF2B-959B-4337-9CDC-0BC1BAC78F4B}" type="presParOf" srcId="{7F3080AC-9AC2-4FE4-813E-BAC94FC31A91}" destId="{9A9D9205-343B-4E4B-8084-4459FA482BA9}" srcOrd="3" destOrd="0" presId="urn:microsoft.com/office/officeart/2005/8/layout/list1"/>
    <dgm:cxn modelId="{D04BE5B8-AF2B-4D77-B418-257C8706E339}" type="presParOf" srcId="{7F3080AC-9AC2-4FE4-813E-BAC94FC31A91}" destId="{C8D1134A-45EE-4D31-A7C0-4C86455BC504}" srcOrd="4" destOrd="0" presId="urn:microsoft.com/office/officeart/2005/8/layout/list1"/>
    <dgm:cxn modelId="{0652EE24-E26E-45EE-88F0-E626C5814BCE}" type="presParOf" srcId="{C8D1134A-45EE-4D31-A7C0-4C86455BC504}" destId="{127B7350-504F-4573-822D-30A879259188}" srcOrd="0" destOrd="0" presId="urn:microsoft.com/office/officeart/2005/8/layout/list1"/>
    <dgm:cxn modelId="{94D24BD4-67AC-41F0-A840-E6EA9D69B515}" type="presParOf" srcId="{C8D1134A-45EE-4D31-A7C0-4C86455BC504}" destId="{AE91B19A-F185-4E07-B63D-6BB1C2630448}" srcOrd="1" destOrd="0" presId="urn:microsoft.com/office/officeart/2005/8/layout/list1"/>
    <dgm:cxn modelId="{C7821099-D761-4854-B647-4B1A3C621751}" type="presParOf" srcId="{7F3080AC-9AC2-4FE4-813E-BAC94FC31A91}" destId="{C1589057-EB60-485E-83EB-3DC86F5E4098}" srcOrd="5" destOrd="0" presId="urn:microsoft.com/office/officeart/2005/8/layout/list1"/>
    <dgm:cxn modelId="{0EFFD678-A18B-4642-B693-6368C8F4BEBC}" type="presParOf" srcId="{7F3080AC-9AC2-4FE4-813E-BAC94FC31A91}" destId="{14C895F8-A333-4716-AB0B-6C7EF638C14F}" srcOrd="6" destOrd="0" presId="urn:microsoft.com/office/officeart/2005/8/layout/list1"/>
    <dgm:cxn modelId="{5B6453DC-CF50-4624-A864-09735240FC4F}" type="presParOf" srcId="{7F3080AC-9AC2-4FE4-813E-BAC94FC31A91}" destId="{28D8F648-7178-44C3-A217-BAEEE0207C1B}" srcOrd="7" destOrd="0" presId="urn:microsoft.com/office/officeart/2005/8/layout/list1"/>
    <dgm:cxn modelId="{0E533248-04AE-464D-986D-64B0DC8503BB}" type="presParOf" srcId="{7F3080AC-9AC2-4FE4-813E-BAC94FC31A91}" destId="{9C9C8005-96D5-41F4-A59F-27026F26B761}" srcOrd="8" destOrd="0" presId="urn:microsoft.com/office/officeart/2005/8/layout/list1"/>
    <dgm:cxn modelId="{1215B91D-1CAD-4A5D-98B9-3A34FA909ECD}" type="presParOf" srcId="{9C9C8005-96D5-41F4-A59F-27026F26B761}" destId="{9A78DFD2-6F2C-4C75-B6E0-B845C0907B0D}" srcOrd="0" destOrd="0" presId="urn:microsoft.com/office/officeart/2005/8/layout/list1"/>
    <dgm:cxn modelId="{B0723544-E6E7-4022-A963-325696D90C42}" type="presParOf" srcId="{9C9C8005-96D5-41F4-A59F-27026F26B761}" destId="{E0C2F45C-A904-445B-ACBB-DA31241AD85B}" srcOrd="1" destOrd="0" presId="urn:microsoft.com/office/officeart/2005/8/layout/list1"/>
    <dgm:cxn modelId="{B05661CF-A6AB-47E6-BD2D-8F6CFFE0C072}" type="presParOf" srcId="{7F3080AC-9AC2-4FE4-813E-BAC94FC31A91}" destId="{19F325EE-F6ED-4CB6-95C5-146CA83C8BCD}" srcOrd="9" destOrd="0" presId="urn:microsoft.com/office/officeart/2005/8/layout/list1"/>
    <dgm:cxn modelId="{965D1481-46FE-4BDF-9EA0-0A7D68FA034F}" type="presParOf" srcId="{7F3080AC-9AC2-4FE4-813E-BAC94FC31A91}" destId="{FB39ACF2-AFB8-4C81-9C9D-C852F36DA9E3}" srcOrd="10" destOrd="0" presId="urn:microsoft.com/office/officeart/2005/8/layout/list1"/>
    <dgm:cxn modelId="{1D5D2B12-736F-47D3-B4DD-7B77279160FA}" type="presParOf" srcId="{7F3080AC-9AC2-4FE4-813E-BAC94FC31A91}" destId="{5E357567-CFB5-4D8C-8B4C-E53AECF15A1A}" srcOrd="11" destOrd="0" presId="urn:microsoft.com/office/officeart/2005/8/layout/list1"/>
    <dgm:cxn modelId="{CE3D90F7-54E2-41B1-91A2-5B923A4DC7D1}" type="presParOf" srcId="{7F3080AC-9AC2-4FE4-813E-BAC94FC31A91}" destId="{80A0B5D9-5664-41EE-9B0F-717CB9492DD9}" srcOrd="12" destOrd="0" presId="urn:microsoft.com/office/officeart/2005/8/layout/list1"/>
    <dgm:cxn modelId="{34B4E71F-3A89-498A-9E93-507D4D4D4564}" type="presParOf" srcId="{80A0B5D9-5664-41EE-9B0F-717CB9492DD9}" destId="{DD0A4F57-D59F-4CC6-A6B4-E1152C8EDD84}" srcOrd="0" destOrd="0" presId="urn:microsoft.com/office/officeart/2005/8/layout/list1"/>
    <dgm:cxn modelId="{C9FCCE63-9822-4383-9D09-B057A2871D0D}" type="presParOf" srcId="{80A0B5D9-5664-41EE-9B0F-717CB9492DD9}" destId="{EBA67823-1682-4524-B7F2-6986CCAADCE0}" srcOrd="1" destOrd="0" presId="urn:microsoft.com/office/officeart/2005/8/layout/list1"/>
    <dgm:cxn modelId="{43D07DAE-9A32-4156-8258-5278B92E9964}" type="presParOf" srcId="{7F3080AC-9AC2-4FE4-813E-BAC94FC31A91}" destId="{0998408E-1163-4487-A177-FEB7A02665EB}" srcOrd="13" destOrd="0" presId="urn:microsoft.com/office/officeart/2005/8/layout/list1"/>
    <dgm:cxn modelId="{4831F27F-8EFD-4BEE-AA4E-4403BEAEC91F}" type="presParOf" srcId="{7F3080AC-9AC2-4FE4-813E-BAC94FC31A91}" destId="{1DD09B72-C478-47AE-826D-51AF9F6568DD}" srcOrd="14" destOrd="0" presId="urn:microsoft.com/office/officeart/2005/8/layout/list1"/>
    <dgm:cxn modelId="{677F54CC-E2C5-4F21-99CE-760364172183}" type="presParOf" srcId="{7F3080AC-9AC2-4FE4-813E-BAC94FC31A91}" destId="{7BB92099-DF0A-4237-B5E1-864A6817B698}" srcOrd="15" destOrd="0" presId="urn:microsoft.com/office/officeart/2005/8/layout/list1"/>
    <dgm:cxn modelId="{0810EE80-A87E-46D3-BA30-7593F575DD0F}" type="presParOf" srcId="{7F3080AC-9AC2-4FE4-813E-BAC94FC31A91}" destId="{D5ADEA96-98DB-4CD8-92E3-9C7D0ED8D7F9}" srcOrd="16" destOrd="0" presId="urn:microsoft.com/office/officeart/2005/8/layout/list1"/>
    <dgm:cxn modelId="{B3220CB1-B09F-4B54-8517-E2431757AC0D}" type="presParOf" srcId="{D5ADEA96-98DB-4CD8-92E3-9C7D0ED8D7F9}" destId="{8D3F1466-B07E-40EB-BB40-63706016A005}" srcOrd="0" destOrd="0" presId="urn:microsoft.com/office/officeart/2005/8/layout/list1"/>
    <dgm:cxn modelId="{D81007DA-D3A1-4940-8422-09345D506503}" type="presParOf" srcId="{D5ADEA96-98DB-4CD8-92E3-9C7D0ED8D7F9}" destId="{67FFFD45-EA97-4BF4-933F-B3B2A28B28E3}" srcOrd="1" destOrd="0" presId="urn:microsoft.com/office/officeart/2005/8/layout/list1"/>
    <dgm:cxn modelId="{330E8EA8-2FD4-4669-9C7B-907F474F2F47}" type="presParOf" srcId="{7F3080AC-9AC2-4FE4-813E-BAC94FC31A91}" destId="{22A21696-640E-4774-8E02-D89846177AE9}" srcOrd="17" destOrd="0" presId="urn:microsoft.com/office/officeart/2005/8/layout/list1"/>
    <dgm:cxn modelId="{1268B468-1F83-4965-98C3-21A1E094C53C}" type="presParOf" srcId="{7F3080AC-9AC2-4FE4-813E-BAC94FC31A91}" destId="{65467D0B-2A8B-4D9E-B2AB-20517C046344}" srcOrd="18"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1C458A3-3835-413A-9D45-341F0B6665B6}">
      <dsp:nvSpPr>
        <dsp:cNvPr id="0" name=""/>
        <dsp:cNvSpPr/>
      </dsp:nvSpPr>
      <dsp:spPr>
        <a:xfrm>
          <a:off x="3436791" y="1684191"/>
          <a:ext cx="1279816" cy="1279816"/>
        </a:xfrm>
        <a:prstGeom prst="ellipse">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CN" altLang="en-US" sz="1800" b="1" kern="1200" dirty="0" smtClean="0">
              <a:solidFill>
                <a:srgbClr val="FFFF00"/>
              </a:solidFill>
              <a:latin typeface="微软雅黑" panose="020B0503020204020204" pitchFamily="34" charset="-122"/>
              <a:ea typeface="微软雅黑" panose="020B0503020204020204" pitchFamily="34" charset="-122"/>
            </a:rPr>
            <a:t>素质要求</a:t>
          </a:r>
          <a:endParaRPr lang="zh-CN" altLang="en-US" sz="1800" b="1" kern="1200" dirty="0">
            <a:solidFill>
              <a:srgbClr val="FFFF00"/>
            </a:solidFill>
            <a:latin typeface="微软雅黑" panose="020B0503020204020204" pitchFamily="34" charset="-122"/>
            <a:ea typeface="微软雅黑" panose="020B0503020204020204" pitchFamily="34" charset="-122"/>
          </a:endParaRPr>
        </a:p>
      </dsp:txBody>
      <dsp:txXfrm>
        <a:off x="3624216" y="1871616"/>
        <a:ext cx="904966" cy="904966"/>
      </dsp:txXfrm>
    </dsp:sp>
    <dsp:sp modelId="{45805340-B75E-4F9C-81E0-1DF0E776DE79}">
      <dsp:nvSpPr>
        <dsp:cNvPr id="0" name=""/>
        <dsp:cNvSpPr/>
      </dsp:nvSpPr>
      <dsp:spPr>
        <a:xfrm rot="16200000">
          <a:off x="3883478" y="1476843"/>
          <a:ext cx="386443" cy="28254"/>
        </a:xfrm>
        <a:custGeom>
          <a:avLst/>
          <a:gdLst/>
          <a:ahLst/>
          <a:cxnLst/>
          <a:rect l="0" t="0" r="0" b="0"/>
          <a:pathLst>
            <a:path>
              <a:moveTo>
                <a:pt x="0" y="14127"/>
              </a:moveTo>
              <a:lnTo>
                <a:pt x="386443" y="14127"/>
              </a:lnTo>
            </a:path>
          </a:pathLst>
        </a:custGeom>
        <a:noFill/>
        <a:ln w="25400" cap="flat" cmpd="sng" algn="ctr">
          <a:solidFill>
            <a:schemeClr val="dk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zh-CN" altLang="en-US" sz="600" b="1" kern="1200">
            <a:latin typeface="微软雅黑" panose="020B0503020204020204" pitchFamily="34" charset="-122"/>
            <a:ea typeface="微软雅黑" panose="020B0503020204020204" pitchFamily="34" charset="-122"/>
          </a:endParaRPr>
        </a:p>
      </dsp:txBody>
      <dsp:txXfrm>
        <a:off x="4067038" y="1481309"/>
        <a:ext cx="19322" cy="19322"/>
      </dsp:txXfrm>
    </dsp:sp>
    <dsp:sp modelId="{6015EBDF-7FE6-43B1-8802-23ED26E6EC62}">
      <dsp:nvSpPr>
        <dsp:cNvPr id="0" name=""/>
        <dsp:cNvSpPr/>
      </dsp:nvSpPr>
      <dsp:spPr>
        <a:xfrm>
          <a:off x="3436791" y="17932"/>
          <a:ext cx="1279816" cy="1279816"/>
        </a:xfrm>
        <a:prstGeom prst="ellipse">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zh-CN" altLang="en-US" sz="1600" b="1" kern="1200" dirty="0" smtClean="0">
              <a:latin typeface="微软雅黑" panose="020B0503020204020204" pitchFamily="34" charset="-122"/>
              <a:ea typeface="微软雅黑" panose="020B0503020204020204" pitchFamily="34" charset="-122"/>
            </a:rPr>
            <a:t>政治素质要求</a:t>
          </a:r>
          <a:endParaRPr lang="zh-CN" altLang="en-US" sz="1600" b="1" kern="1200" dirty="0">
            <a:latin typeface="微软雅黑" panose="020B0503020204020204" pitchFamily="34" charset="-122"/>
            <a:ea typeface="微软雅黑" panose="020B0503020204020204" pitchFamily="34" charset="-122"/>
          </a:endParaRPr>
        </a:p>
      </dsp:txBody>
      <dsp:txXfrm>
        <a:off x="3624216" y="205357"/>
        <a:ext cx="904966" cy="904966"/>
      </dsp:txXfrm>
    </dsp:sp>
    <dsp:sp modelId="{7BC8ED9B-0D70-442D-A247-957E8DC17DC7}">
      <dsp:nvSpPr>
        <dsp:cNvPr id="0" name=""/>
        <dsp:cNvSpPr/>
      </dsp:nvSpPr>
      <dsp:spPr>
        <a:xfrm>
          <a:off x="4716608" y="2309972"/>
          <a:ext cx="386443" cy="28254"/>
        </a:xfrm>
        <a:custGeom>
          <a:avLst/>
          <a:gdLst/>
          <a:ahLst/>
          <a:cxnLst/>
          <a:rect l="0" t="0" r="0" b="0"/>
          <a:pathLst>
            <a:path>
              <a:moveTo>
                <a:pt x="0" y="14127"/>
              </a:moveTo>
              <a:lnTo>
                <a:pt x="386443" y="14127"/>
              </a:lnTo>
            </a:path>
          </a:pathLst>
        </a:custGeom>
        <a:noFill/>
        <a:ln w="25400" cap="flat" cmpd="sng" algn="ctr">
          <a:solidFill>
            <a:schemeClr val="dk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zh-CN" altLang="en-US" sz="600" b="1" kern="1200">
            <a:latin typeface="微软雅黑" panose="020B0503020204020204" pitchFamily="34" charset="-122"/>
            <a:ea typeface="微软雅黑" panose="020B0503020204020204" pitchFamily="34" charset="-122"/>
          </a:endParaRPr>
        </a:p>
      </dsp:txBody>
      <dsp:txXfrm>
        <a:off x="4900168" y="2314438"/>
        <a:ext cx="19322" cy="19322"/>
      </dsp:txXfrm>
    </dsp:sp>
    <dsp:sp modelId="{C643547D-4666-4E9B-8285-DE5A31288967}">
      <dsp:nvSpPr>
        <dsp:cNvPr id="0" name=""/>
        <dsp:cNvSpPr/>
      </dsp:nvSpPr>
      <dsp:spPr>
        <a:xfrm>
          <a:off x="5103051" y="1684191"/>
          <a:ext cx="1279816" cy="1279816"/>
        </a:xfrm>
        <a:prstGeom prst="ellipse">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zh-CN" altLang="en-US" sz="1600" b="1" kern="1200" dirty="0" smtClean="0">
              <a:latin typeface="微软雅黑" panose="020B0503020204020204" pitchFamily="34" charset="-122"/>
              <a:ea typeface="微软雅黑" panose="020B0503020204020204" pitchFamily="34" charset="-122"/>
            </a:rPr>
            <a:t>业务能力要求</a:t>
          </a:r>
          <a:endParaRPr lang="zh-CN" altLang="en-US" sz="1600" b="1" kern="1200" dirty="0">
            <a:latin typeface="微软雅黑" panose="020B0503020204020204" pitchFamily="34" charset="-122"/>
            <a:ea typeface="微软雅黑" panose="020B0503020204020204" pitchFamily="34" charset="-122"/>
          </a:endParaRPr>
        </a:p>
      </dsp:txBody>
      <dsp:txXfrm>
        <a:off x="5290476" y="1871616"/>
        <a:ext cx="904966" cy="904966"/>
      </dsp:txXfrm>
    </dsp:sp>
    <dsp:sp modelId="{E2318334-E778-4E55-8645-C68196DD1330}">
      <dsp:nvSpPr>
        <dsp:cNvPr id="0" name=""/>
        <dsp:cNvSpPr/>
      </dsp:nvSpPr>
      <dsp:spPr>
        <a:xfrm rot="5400000">
          <a:off x="3883478" y="3143102"/>
          <a:ext cx="386443" cy="28254"/>
        </a:xfrm>
        <a:custGeom>
          <a:avLst/>
          <a:gdLst/>
          <a:ahLst/>
          <a:cxnLst/>
          <a:rect l="0" t="0" r="0" b="0"/>
          <a:pathLst>
            <a:path>
              <a:moveTo>
                <a:pt x="0" y="14127"/>
              </a:moveTo>
              <a:lnTo>
                <a:pt x="386443" y="14127"/>
              </a:lnTo>
            </a:path>
          </a:pathLst>
        </a:custGeom>
        <a:noFill/>
        <a:ln w="25400" cap="flat" cmpd="sng" algn="ctr">
          <a:solidFill>
            <a:schemeClr val="dk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zh-CN" altLang="en-US" sz="600" b="1" kern="1200">
            <a:latin typeface="微软雅黑" panose="020B0503020204020204" pitchFamily="34" charset="-122"/>
            <a:ea typeface="微软雅黑" panose="020B0503020204020204" pitchFamily="34" charset="-122"/>
          </a:endParaRPr>
        </a:p>
      </dsp:txBody>
      <dsp:txXfrm>
        <a:off x="4067038" y="3147568"/>
        <a:ext cx="19322" cy="19322"/>
      </dsp:txXfrm>
    </dsp:sp>
    <dsp:sp modelId="{2812F52D-7EDF-45D1-A174-7FFBF7E14BFE}">
      <dsp:nvSpPr>
        <dsp:cNvPr id="0" name=""/>
        <dsp:cNvSpPr/>
      </dsp:nvSpPr>
      <dsp:spPr>
        <a:xfrm>
          <a:off x="3436791" y="3350451"/>
          <a:ext cx="1279816" cy="1279816"/>
        </a:xfrm>
        <a:prstGeom prst="ellipse">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zh-CN" altLang="en-US" sz="1600" b="1" kern="1200" dirty="0" smtClean="0">
              <a:latin typeface="微软雅黑" panose="020B0503020204020204" pitchFamily="34" charset="-122"/>
              <a:ea typeface="微软雅黑" panose="020B0503020204020204" pitchFamily="34" charset="-122"/>
            </a:rPr>
            <a:t>心理素质要求</a:t>
          </a:r>
          <a:endParaRPr lang="zh-CN" altLang="en-US" sz="1600" b="1" kern="1200" dirty="0">
            <a:latin typeface="微软雅黑" panose="020B0503020204020204" pitchFamily="34" charset="-122"/>
            <a:ea typeface="微软雅黑" panose="020B0503020204020204" pitchFamily="34" charset="-122"/>
          </a:endParaRPr>
        </a:p>
      </dsp:txBody>
      <dsp:txXfrm>
        <a:off x="3624216" y="3537876"/>
        <a:ext cx="904966" cy="904966"/>
      </dsp:txXfrm>
    </dsp:sp>
    <dsp:sp modelId="{BD72FE8C-D095-4E24-B5E1-515B88588674}">
      <dsp:nvSpPr>
        <dsp:cNvPr id="0" name=""/>
        <dsp:cNvSpPr/>
      </dsp:nvSpPr>
      <dsp:spPr>
        <a:xfrm rot="10800000">
          <a:off x="3050348" y="2309972"/>
          <a:ext cx="386443" cy="28254"/>
        </a:xfrm>
        <a:custGeom>
          <a:avLst/>
          <a:gdLst/>
          <a:ahLst/>
          <a:cxnLst/>
          <a:rect l="0" t="0" r="0" b="0"/>
          <a:pathLst>
            <a:path>
              <a:moveTo>
                <a:pt x="0" y="14127"/>
              </a:moveTo>
              <a:lnTo>
                <a:pt x="386443" y="14127"/>
              </a:lnTo>
            </a:path>
          </a:pathLst>
        </a:custGeom>
        <a:noFill/>
        <a:ln w="25400" cap="flat" cmpd="sng" algn="ctr">
          <a:solidFill>
            <a:schemeClr val="dk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zh-CN" altLang="en-US" sz="600" b="1" kern="1200">
            <a:latin typeface="微软雅黑" panose="020B0503020204020204" pitchFamily="34" charset="-122"/>
            <a:ea typeface="微软雅黑" panose="020B0503020204020204" pitchFamily="34" charset="-122"/>
          </a:endParaRPr>
        </a:p>
      </dsp:txBody>
      <dsp:txXfrm rot="10800000">
        <a:off x="3233909" y="2314438"/>
        <a:ext cx="19322" cy="19322"/>
      </dsp:txXfrm>
    </dsp:sp>
    <dsp:sp modelId="{4B7C949C-F022-422A-95CA-2D91DE5C12AD}">
      <dsp:nvSpPr>
        <dsp:cNvPr id="0" name=""/>
        <dsp:cNvSpPr/>
      </dsp:nvSpPr>
      <dsp:spPr>
        <a:xfrm>
          <a:off x="1770532" y="1684191"/>
          <a:ext cx="1279816" cy="1279816"/>
        </a:xfrm>
        <a:prstGeom prst="ellipse">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zh-CN" altLang="en-US" sz="1600" b="1" kern="1200" dirty="0" smtClean="0">
              <a:latin typeface="微软雅黑" panose="020B0503020204020204" pitchFamily="34" charset="-122"/>
              <a:ea typeface="微软雅黑" panose="020B0503020204020204" pitchFamily="34" charset="-122"/>
            </a:rPr>
            <a:t>伦理道德要求</a:t>
          </a:r>
        </a:p>
      </dsp:txBody>
      <dsp:txXfrm>
        <a:off x="1957957" y="1871616"/>
        <a:ext cx="904966" cy="904966"/>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1CD1573-C463-4296-906D-BEA3CF39974F}">
      <dsp:nvSpPr>
        <dsp:cNvPr id="0" name=""/>
        <dsp:cNvSpPr/>
      </dsp:nvSpPr>
      <dsp:spPr>
        <a:xfrm>
          <a:off x="321475" y="2105020"/>
          <a:ext cx="2368157" cy="97155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rtl="0">
            <a:lnSpc>
              <a:spcPct val="90000"/>
            </a:lnSpc>
            <a:spcBef>
              <a:spcPct val="0"/>
            </a:spcBef>
            <a:spcAft>
              <a:spcPct val="35000"/>
            </a:spcAft>
          </a:pPr>
          <a:r>
            <a:rPr lang="zh-CN" altLang="en-US" sz="1600" kern="1200" dirty="0" smtClean="0">
              <a:latin typeface="微软雅黑" panose="020B0503020204020204" pitchFamily="34" charset="-122"/>
              <a:ea typeface="微软雅黑" panose="020B0503020204020204" pitchFamily="34" charset="-122"/>
            </a:rPr>
            <a:t>个人的外在形象</a:t>
          </a:r>
          <a:endParaRPr lang="zh-CN" altLang="en-US" sz="1600" kern="1200" dirty="0">
            <a:latin typeface="微软雅黑" panose="020B0503020204020204" pitchFamily="34" charset="-122"/>
            <a:ea typeface="微软雅黑" panose="020B0503020204020204" pitchFamily="34" charset="-122"/>
          </a:endParaRPr>
        </a:p>
      </dsp:txBody>
      <dsp:txXfrm>
        <a:off x="349931" y="2133476"/>
        <a:ext cx="2311245" cy="914646"/>
      </dsp:txXfrm>
    </dsp:sp>
    <dsp:sp modelId="{367B9181-D321-4FE6-959A-6E1FF4CA09B6}">
      <dsp:nvSpPr>
        <dsp:cNvPr id="0" name=""/>
        <dsp:cNvSpPr/>
      </dsp:nvSpPr>
      <dsp:spPr>
        <a:xfrm rot="18289469">
          <a:off x="2218337" y="1661581"/>
          <a:ext cx="2197507" cy="54492"/>
        </a:xfrm>
        <a:custGeom>
          <a:avLst/>
          <a:gdLst/>
          <a:ahLst/>
          <a:cxnLst/>
          <a:rect l="0" t="0" r="0" b="0"/>
          <a:pathLst>
            <a:path>
              <a:moveTo>
                <a:pt x="0" y="27246"/>
              </a:moveTo>
              <a:lnTo>
                <a:pt x="2197507" y="2724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l" defTabSz="177800">
            <a:lnSpc>
              <a:spcPct val="90000"/>
            </a:lnSpc>
            <a:spcBef>
              <a:spcPct val="0"/>
            </a:spcBef>
            <a:spcAft>
              <a:spcPct val="35000"/>
            </a:spcAft>
          </a:pPr>
          <a:endParaRPr lang="zh-CN" altLang="en-US" sz="400" kern="1200">
            <a:latin typeface="微软雅黑" panose="020B0503020204020204" pitchFamily="34" charset="-122"/>
            <a:ea typeface="微软雅黑" panose="020B0503020204020204" pitchFamily="34" charset="-122"/>
          </a:endParaRPr>
        </a:p>
      </dsp:txBody>
      <dsp:txXfrm>
        <a:off x="3262154" y="1633889"/>
        <a:ext cx="109875" cy="109875"/>
      </dsp:txXfrm>
    </dsp:sp>
    <dsp:sp modelId="{28A533A1-DF03-4688-A0FB-EC542981D676}">
      <dsp:nvSpPr>
        <dsp:cNvPr id="0" name=""/>
        <dsp:cNvSpPr/>
      </dsp:nvSpPr>
      <dsp:spPr>
        <a:xfrm>
          <a:off x="3944551" y="2530"/>
          <a:ext cx="3582573" cy="156864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l" defTabSz="711200" rtl="0">
            <a:lnSpc>
              <a:spcPct val="90000"/>
            </a:lnSpc>
            <a:spcBef>
              <a:spcPct val="0"/>
            </a:spcBef>
            <a:spcAft>
              <a:spcPts val="600"/>
            </a:spcAft>
          </a:pPr>
          <a:r>
            <a:rPr lang="zh-CN" sz="1600" b="1" kern="1200" dirty="0" smtClean="0">
              <a:solidFill>
                <a:srgbClr val="FFFF00"/>
              </a:solidFill>
              <a:latin typeface="微软雅黑" panose="020B0503020204020204" pitchFamily="34" charset="-122"/>
              <a:ea typeface="微软雅黑" panose="020B0503020204020204" pitchFamily="34" charset="-122"/>
            </a:rPr>
            <a:t>仪表：</a:t>
          </a:r>
          <a:endParaRPr lang="en-US" altLang="zh-CN" sz="1600" b="1" kern="1200" dirty="0" smtClean="0">
            <a:solidFill>
              <a:srgbClr val="FFFF00"/>
            </a:solidFill>
            <a:latin typeface="微软雅黑" panose="020B0503020204020204" pitchFamily="34" charset="-122"/>
            <a:ea typeface="微软雅黑" panose="020B0503020204020204" pitchFamily="34" charset="-122"/>
          </a:endParaRPr>
        </a:p>
        <a:p>
          <a:pPr lvl="0" algn="l" defTabSz="711200" rtl="0">
            <a:lnSpc>
              <a:spcPct val="90000"/>
            </a:lnSpc>
            <a:spcBef>
              <a:spcPct val="0"/>
            </a:spcBef>
            <a:spcAft>
              <a:spcPct val="35000"/>
            </a:spcAft>
          </a:pPr>
          <a:r>
            <a:rPr lang="zh-CN" sz="1200" kern="1200" dirty="0" smtClean="0">
              <a:latin typeface="微软雅黑" panose="020B0503020204020204" pitchFamily="34" charset="-122"/>
              <a:ea typeface="微软雅黑" panose="020B0503020204020204" pitchFamily="34" charset="-122"/>
            </a:rPr>
            <a:t>包括容貌、姿态、着装、风度等，本章特指个人在</a:t>
          </a:r>
          <a:r>
            <a:rPr lang="zh-CN" altLang="en-US" sz="1200" kern="1200" dirty="0" smtClean="0">
              <a:latin typeface="微软雅黑" panose="020B0503020204020204" pitchFamily="34" charset="-122"/>
              <a:ea typeface="微软雅黑" panose="020B0503020204020204" pitchFamily="34" charset="-122"/>
            </a:rPr>
            <a:t>服饰</a:t>
          </a:r>
          <a:r>
            <a:rPr lang="zh-CN" sz="1200" kern="1200" dirty="0" smtClean="0">
              <a:latin typeface="微软雅黑" panose="020B0503020204020204" pitchFamily="34" charset="-122"/>
              <a:ea typeface="微软雅黑" panose="020B0503020204020204" pitchFamily="34" charset="-122"/>
            </a:rPr>
            <a:t>着装方面的外在表现</a:t>
          </a:r>
          <a:endParaRPr lang="zh-CN" sz="1200" kern="1200" dirty="0">
            <a:latin typeface="微软雅黑" panose="020B0503020204020204" pitchFamily="34" charset="-122"/>
            <a:ea typeface="微软雅黑" panose="020B0503020204020204" pitchFamily="34" charset="-122"/>
          </a:endParaRPr>
        </a:p>
      </dsp:txBody>
      <dsp:txXfrm>
        <a:off x="3990495" y="48474"/>
        <a:ext cx="3490685" cy="1476760"/>
      </dsp:txXfrm>
    </dsp:sp>
    <dsp:sp modelId="{78D7DF1D-29D2-4A3B-B930-9165841B93E7}">
      <dsp:nvSpPr>
        <dsp:cNvPr id="0" name=""/>
        <dsp:cNvSpPr/>
      </dsp:nvSpPr>
      <dsp:spPr>
        <a:xfrm>
          <a:off x="2689632" y="2563553"/>
          <a:ext cx="1254918" cy="54492"/>
        </a:xfrm>
        <a:custGeom>
          <a:avLst/>
          <a:gdLst/>
          <a:ahLst/>
          <a:cxnLst/>
          <a:rect l="0" t="0" r="0" b="0"/>
          <a:pathLst>
            <a:path>
              <a:moveTo>
                <a:pt x="0" y="27246"/>
              </a:moveTo>
              <a:lnTo>
                <a:pt x="1254918" y="2724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l" defTabSz="177800">
            <a:lnSpc>
              <a:spcPct val="90000"/>
            </a:lnSpc>
            <a:spcBef>
              <a:spcPct val="0"/>
            </a:spcBef>
            <a:spcAft>
              <a:spcPct val="35000"/>
            </a:spcAft>
          </a:pPr>
          <a:endParaRPr lang="zh-CN" altLang="en-US" sz="400" kern="1200">
            <a:latin typeface="微软雅黑" panose="020B0503020204020204" pitchFamily="34" charset="-122"/>
            <a:ea typeface="微软雅黑" panose="020B0503020204020204" pitchFamily="34" charset="-122"/>
          </a:endParaRPr>
        </a:p>
      </dsp:txBody>
      <dsp:txXfrm>
        <a:off x="3285718" y="2559427"/>
        <a:ext cx="62745" cy="62745"/>
      </dsp:txXfrm>
    </dsp:sp>
    <dsp:sp modelId="{77983032-7A7E-475A-85B3-89C3F39B912F}">
      <dsp:nvSpPr>
        <dsp:cNvPr id="0" name=""/>
        <dsp:cNvSpPr/>
      </dsp:nvSpPr>
      <dsp:spPr>
        <a:xfrm>
          <a:off x="3944551" y="1806475"/>
          <a:ext cx="3542102" cy="156864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l" defTabSz="711200" rtl="0">
            <a:lnSpc>
              <a:spcPct val="90000"/>
            </a:lnSpc>
            <a:spcBef>
              <a:spcPct val="0"/>
            </a:spcBef>
            <a:spcAft>
              <a:spcPts val="600"/>
            </a:spcAft>
          </a:pPr>
          <a:r>
            <a:rPr lang="zh-CN" sz="1600" b="1" kern="1200" dirty="0" smtClean="0">
              <a:solidFill>
                <a:srgbClr val="FFFF00"/>
              </a:solidFill>
              <a:latin typeface="微软雅黑" panose="020B0503020204020204" pitchFamily="34" charset="-122"/>
              <a:ea typeface="微软雅黑" panose="020B0503020204020204" pitchFamily="34" charset="-122"/>
            </a:rPr>
            <a:t>仪容：</a:t>
          </a:r>
          <a:endParaRPr lang="en-US" altLang="zh-CN" sz="1600" b="1" kern="1200" dirty="0" smtClean="0">
            <a:solidFill>
              <a:srgbClr val="FFFF00"/>
            </a:solidFill>
            <a:latin typeface="微软雅黑" panose="020B0503020204020204" pitchFamily="34" charset="-122"/>
            <a:ea typeface="微软雅黑" panose="020B0503020204020204" pitchFamily="34" charset="-122"/>
          </a:endParaRPr>
        </a:p>
        <a:p>
          <a:pPr lvl="0" algn="l" defTabSz="711200" rtl="0">
            <a:lnSpc>
              <a:spcPct val="90000"/>
            </a:lnSpc>
            <a:spcBef>
              <a:spcPct val="0"/>
            </a:spcBef>
            <a:spcAft>
              <a:spcPct val="35000"/>
            </a:spcAft>
          </a:pPr>
          <a:r>
            <a:rPr lang="zh-CN" sz="1200" kern="1200" dirty="0" smtClean="0">
              <a:latin typeface="微软雅黑" panose="020B0503020204020204" pitchFamily="34" charset="-122"/>
              <a:ea typeface="微软雅黑" panose="020B0503020204020204" pitchFamily="34" charset="-122"/>
            </a:rPr>
            <a:t>指的是一个人的容貌，但不单纯指外貌方面，它还包括发型及人体所有未被服饰遮掩的肢体部分</a:t>
          </a:r>
          <a:endParaRPr lang="zh-CN" sz="1200" kern="1200" dirty="0">
            <a:latin typeface="微软雅黑" panose="020B0503020204020204" pitchFamily="34" charset="-122"/>
            <a:ea typeface="微软雅黑" panose="020B0503020204020204" pitchFamily="34" charset="-122"/>
          </a:endParaRPr>
        </a:p>
      </dsp:txBody>
      <dsp:txXfrm>
        <a:off x="3990495" y="1852419"/>
        <a:ext cx="3450214" cy="1476760"/>
      </dsp:txXfrm>
    </dsp:sp>
    <dsp:sp modelId="{2F1CFA28-2BA0-495A-B2F4-910B70759E29}">
      <dsp:nvSpPr>
        <dsp:cNvPr id="0" name=""/>
        <dsp:cNvSpPr/>
      </dsp:nvSpPr>
      <dsp:spPr>
        <a:xfrm rot="3310531">
          <a:off x="2218337" y="3465526"/>
          <a:ext cx="2197507" cy="54492"/>
        </a:xfrm>
        <a:custGeom>
          <a:avLst/>
          <a:gdLst/>
          <a:ahLst/>
          <a:cxnLst/>
          <a:rect l="0" t="0" r="0" b="0"/>
          <a:pathLst>
            <a:path>
              <a:moveTo>
                <a:pt x="0" y="27246"/>
              </a:moveTo>
              <a:lnTo>
                <a:pt x="2197507" y="2724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l" defTabSz="177800">
            <a:lnSpc>
              <a:spcPct val="90000"/>
            </a:lnSpc>
            <a:spcBef>
              <a:spcPct val="0"/>
            </a:spcBef>
            <a:spcAft>
              <a:spcPct val="35000"/>
            </a:spcAft>
          </a:pPr>
          <a:endParaRPr lang="zh-CN" altLang="en-US" sz="400" kern="1200">
            <a:latin typeface="微软雅黑" panose="020B0503020204020204" pitchFamily="34" charset="-122"/>
            <a:ea typeface="微软雅黑" panose="020B0503020204020204" pitchFamily="34" charset="-122"/>
          </a:endParaRPr>
        </a:p>
      </dsp:txBody>
      <dsp:txXfrm>
        <a:off x="3262154" y="3437835"/>
        <a:ext cx="109875" cy="109875"/>
      </dsp:txXfrm>
    </dsp:sp>
    <dsp:sp modelId="{3F475447-CBE4-4C27-AA16-10FC4F386175}">
      <dsp:nvSpPr>
        <dsp:cNvPr id="0" name=""/>
        <dsp:cNvSpPr/>
      </dsp:nvSpPr>
      <dsp:spPr>
        <a:xfrm>
          <a:off x="3944551" y="3610421"/>
          <a:ext cx="3582573" cy="156864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l" defTabSz="711200" rtl="0">
            <a:lnSpc>
              <a:spcPct val="90000"/>
            </a:lnSpc>
            <a:spcBef>
              <a:spcPct val="0"/>
            </a:spcBef>
            <a:spcAft>
              <a:spcPts val="600"/>
            </a:spcAft>
          </a:pPr>
          <a:r>
            <a:rPr lang="zh-CN" altLang="en-US" sz="1600" b="1" kern="1200" dirty="0" smtClean="0">
              <a:solidFill>
                <a:srgbClr val="FFFF00"/>
              </a:solidFill>
              <a:latin typeface="微软雅黑" panose="020B0503020204020204" pitchFamily="34" charset="-122"/>
              <a:ea typeface="微软雅黑" panose="020B0503020204020204" pitchFamily="34" charset="-122"/>
            </a:rPr>
            <a:t>仪态：</a:t>
          </a:r>
          <a:endParaRPr lang="en-US" altLang="zh-CN" sz="1600" b="1" kern="1200" dirty="0" smtClean="0">
            <a:solidFill>
              <a:srgbClr val="FFFF00"/>
            </a:solidFill>
            <a:latin typeface="微软雅黑" panose="020B0503020204020204" pitchFamily="34" charset="-122"/>
            <a:ea typeface="微软雅黑" panose="020B0503020204020204" pitchFamily="34" charset="-122"/>
          </a:endParaRPr>
        </a:p>
        <a:p>
          <a:pPr lvl="0" algn="l" defTabSz="711200" rtl="0">
            <a:lnSpc>
              <a:spcPct val="90000"/>
            </a:lnSpc>
            <a:spcBef>
              <a:spcPct val="0"/>
            </a:spcBef>
            <a:spcAft>
              <a:spcPct val="35000"/>
            </a:spcAft>
          </a:pPr>
          <a:r>
            <a:rPr lang="zh-CN" altLang="en-US" sz="1400" kern="1200" dirty="0" smtClean="0">
              <a:latin typeface="微软雅黑" panose="020B0503020204020204" pitchFamily="34" charset="-122"/>
              <a:ea typeface="微软雅黑" panose="020B0503020204020204" pitchFamily="34" charset="-122"/>
            </a:rPr>
            <a:t>侧重一个人的姿态、举止和风度，也包括人的体态语言</a:t>
          </a:r>
          <a:endParaRPr lang="zh-CN" altLang="en-US" sz="1400" kern="1200" dirty="0">
            <a:latin typeface="微软雅黑" panose="020B0503020204020204" pitchFamily="34" charset="-122"/>
            <a:ea typeface="微软雅黑" panose="020B0503020204020204" pitchFamily="34" charset="-122"/>
          </a:endParaRPr>
        </a:p>
      </dsp:txBody>
      <dsp:txXfrm>
        <a:off x="3990495" y="3656365"/>
        <a:ext cx="3490685" cy="1476760"/>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F5804B9-15EB-2E41-9CEA-0FD1478D7874}">
      <dsp:nvSpPr>
        <dsp:cNvPr id="0" name=""/>
        <dsp:cNvSpPr/>
      </dsp:nvSpPr>
      <dsp:spPr>
        <a:xfrm>
          <a:off x="0" y="2356"/>
          <a:ext cx="8218487" cy="50586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zh-CN" altLang="en-US" sz="1800" kern="1200" dirty="0">
              <a:latin typeface="Microsoft YaHei" panose="020B0503020204020204" pitchFamily="34" charset="-122"/>
              <a:ea typeface="Microsoft YaHei" panose="020B0503020204020204" pitchFamily="34" charset="-122"/>
            </a:rPr>
            <a:t>① </a:t>
          </a:r>
          <a:r>
            <a:rPr lang="zh-CN" altLang="en-US" sz="1800" kern="1200" dirty="0" smtClean="0">
              <a:latin typeface="Microsoft YaHei" panose="020B0503020204020204" pitchFamily="34" charset="-122"/>
              <a:ea typeface="Microsoft YaHei" panose="020B0503020204020204" pitchFamily="34" charset="-122"/>
            </a:rPr>
            <a:t>选择合适的面料和颜色</a:t>
          </a:r>
          <a:endParaRPr lang="zh-CN" altLang="en-US" sz="1800" kern="1200" dirty="0">
            <a:latin typeface="Microsoft YaHei" panose="020B0503020204020204" pitchFamily="34" charset="-122"/>
            <a:ea typeface="Microsoft YaHei" panose="020B0503020204020204" pitchFamily="34" charset="-122"/>
          </a:endParaRPr>
        </a:p>
      </dsp:txBody>
      <dsp:txXfrm>
        <a:off x="24694" y="27050"/>
        <a:ext cx="8169099" cy="456477"/>
      </dsp:txXfrm>
    </dsp:sp>
    <dsp:sp modelId="{402978AF-8887-8548-B52E-969548BA93B3}">
      <dsp:nvSpPr>
        <dsp:cNvPr id="0" name=""/>
        <dsp:cNvSpPr/>
      </dsp:nvSpPr>
      <dsp:spPr>
        <a:xfrm>
          <a:off x="0" y="508221"/>
          <a:ext cx="8218487" cy="62839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0937" tIns="20320" rIns="113792" bIns="20320" numCol="1" spcCol="1270" anchor="t" anchorCtr="0">
          <a:noAutofit/>
        </a:bodyPr>
        <a:lstStyle/>
        <a:p>
          <a:pPr marL="171450" lvl="1" indent="-171450" algn="l" defTabSz="711200">
            <a:lnSpc>
              <a:spcPct val="90000"/>
            </a:lnSpc>
            <a:spcBef>
              <a:spcPct val="0"/>
            </a:spcBef>
            <a:spcAft>
              <a:spcPct val="20000"/>
            </a:spcAft>
            <a:buChar char="••"/>
          </a:pPr>
          <a:r>
            <a:rPr lang="zh-CN" altLang="en-US" sz="1600" kern="1200" dirty="0" smtClean="0">
              <a:latin typeface="Microsoft YaHei" panose="020B0503020204020204" pitchFamily="34" charset="-122"/>
              <a:ea typeface="Microsoft YaHei" panose="020B0503020204020204" pitchFamily="34" charset="-122"/>
            </a:rPr>
            <a:t>西装的面料以挺括为宜。正式礼服的西装可采用深色（如黑色、深蓝色、深灰色等）的全毛面料制作。</a:t>
          </a:r>
          <a:endParaRPr lang="zh-CN" altLang="en-US" sz="1600" kern="1200" dirty="0">
            <a:latin typeface="Microsoft YaHei" panose="020B0503020204020204" pitchFamily="34" charset="-122"/>
            <a:ea typeface="Microsoft YaHei" panose="020B0503020204020204" pitchFamily="34" charset="-122"/>
          </a:endParaRPr>
        </a:p>
      </dsp:txBody>
      <dsp:txXfrm>
        <a:off x="0" y="508221"/>
        <a:ext cx="8218487" cy="628398"/>
      </dsp:txXfrm>
    </dsp:sp>
    <dsp:sp modelId="{CD1E4894-177F-BD46-B353-EC3BA34A4057}">
      <dsp:nvSpPr>
        <dsp:cNvPr id="0" name=""/>
        <dsp:cNvSpPr/>
      </dsp:nvSpPr>
      <dsp:spPr>
        <a:xfrm>
          <a:off x="0" y="1136620"/>
          <a:ext cx="8218487" cy="50586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zh-CN" altLang="en-US" sz="1800" kern="1200" dirty="0" smtClean="0">
              <a:latin typeface="Microsoft YaHei" panose="020B0503020204020204" pitchFamily="34" charset="-122"/>
              <a:ea typeface="Microsoft YaHei" panose="020B0503020204020204" pitchFamily="34" charset="-122"/>
            </a:rPr>
            <a:t>②选择合适的衬衣</a:t>
          </a:r>
          <a:endParaRPr lang="zh-CN" altLang="en-US" sz="1800" kern="1200" dirty="0">
            <a:latin typeface="Microsoft YaHei" panose="020B0503020204020204" pitchFamily="34" charset="-122"/>
            <a:ea typeface="Microsoft YaHei" panose="020B0503020204020204" pitchFamily="34" charset="-122"/>
          </a:endParaRPr>
        </a:p>
      </dsp:txBody>
      <dsp:txXfrm>
        <a:off x="24694" y="1161314"/>
        <a:ext cx="8169099" cy="456477"/>
      </dsp:txXfrm>
    </dsp:sp>
    <dsp:sp modelId="{80301E5F-B2DF-3C48-82DA-332287B6543C}">
      <dsp:nvSpPr>
        <dsp:cNvPr id="0" name=""/>
        <dsp:cNvSpPr/>
      </dsp:nvSpPr>
      <dsp:spPr>
        <a:xfrm>
          <a:off x="0" y="1642485"/>
          <a:ext cx="8218487" cy="914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0937" tIns="20320" rIns="113792" bIns="20320" numCol="1" spcCol="1270" anchor="t" anchorCtr="0">
          <a:noAutofit/>
        </a:bodyPr>
        <a:lstStyle/>
        <a:p>
          <a:pPr marL="171450" lvl="1" indent="-171450" algn="l" defTabSz="711200">
            <a:lnSpc>
              <a:spcPct val="90000"/>
            </a:lnSpc>
            <a:spcBef>
              <a:spcPct val="0"/>
            </a:spcBef>
            <a:spcAft>
              <a:spcPct val="20000"/>
            </a:spcAft>
            <a:buChar char="••"/>
          </a:pPr>
          <a:r>
            <a:rPr lang="zh-CN" altLang="en-US" sz="1600" kern="1200" dirty="0" smtClean="0">
              <a:latin typeface="Microsoft YaHei" panose="020B0503020204020204" pitchFamily="34" charset="-122"/>
              <a:ea typeface="Microsoft YaHei" panose="020B0503020204020204" pitchFamily="34" charset="-122"/>
            </a:rPr>
            <a:t>穿着西装时，要穿带领的衬衣。</a:t>
          </a:r>
          <a:r>
            <a:rPr lang="zh-CN" sz="1600" kern="1200" dirty="0" smtClean="0">
              <a:latin typeface="微软雅黑" panose="020B0503020204020204" pitchFamily="34" charset="-122"/>
              <a:ea typeface="微软雅黑" panose="020B0503020204020204" pitchFamily="34" charset="-122"/>
            </a:rPr>
            <a:t>在商务宴请、重要会议等正式场合，应优先选择白色衬衣与深色西装；在朋友聚餐、非正式聚会等半正式或社交休闲场合，可尝试浅灰西装搭配淡蓝衬衣。衬衣袖长要比西装袖长长出</a:t>
          </a:r>
          <a:r>
            <a:rPr lang="en-US" sz="1600" kern="1200" dirty="0" smtClean="0">
              <a:latin typeface="微软雅黑" panose="020B0503020204020204" pitchFamily="34" charset="-122"/>
              <a:ea typeface="微软雅黑" panose="020B0503020204020204" pitchFamily="34" charset="-122"/>
            </a:rPr>
            <a:t>1-2cm</a:t>
          </a:r>
          <a:r>
            <a:rPr lang="zh-CN" sz="1600" kern="1200" dirty="0" smtClean="0">
              <a:latin typeface="微软雅黑" panose="020B0503020204020204" pitchFamily="34" charset="-122"/>
              <a:ea typeface="微软雅黑" panose="020B0503020204020204" pitchFamily="34" charset="-122"/>
            </a:rPr>
            <a:t>，露出一小截，是精致感的体现。</a:t>
          </a:r>
          <a:endParaRPr lang="zh-CN" altLang="en-US" sz="1600" kern="1200" dirty="0">
            <a:latin typeface="微软雅黑" panose="020B0503020204020204" pitchFamily="34" charset="-122"/>
            <a:ea typeface="微软雅黑" panose="020B0503020204020204" pitchFamily="34" charset="-122"/>
          </a:endParaRPr>
        </a:p>
      </dsp:txBody>
      <dsp:txXfrm>
        <a:off x="0" y="1642485"/>
        <a:ext cx="8218487" cy="914034"/>
      </dsp:txXfrm>
    </dsp:sp>
    <dsp:sp modelId="{0FD6F8EC-7C4E-874E-8676-7FE190CC6829}">
      <dsp:nvSpPr>
        <dsp:cNvPr id="0" name=""/>
        <dsp:cNvSpPr/>
      </dsp:nvSpPr>
      <dsp:spPr>
        <a:xfrm>
          <a:off x="0" y="2556519"/>
          <a:ext cx="8218487" cy="50586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zh-CN" altLang="en-US" sz="1800" kern="1200" dirty="0" smtClean="0">
              <a:latin typeface="Microsoft YaHei" panose="020B0503020204020204" pitchFamily="34" charset="-122"/>
              <a:ea typeface="Microsoft YaHei" panose="020B0503020204020204" pitchFamily="34" charset="-122"/>
            </a:rPr>
            <a:t>③选择合适的领带</a:t>
          </a:r>
          <a:endParaRPr lang="zh-CN" altLang="en-US" sz="1800" kern="1200" dirty="0">
            <a:latin typeface="Microsoft YaHei" panose="020B0503020204020204" pitchFamily="34" charset="-122"/>
            <a:ea typeface="Microsoft YaHei" panose="020B0503020204020204" pitchFamily="34" charset="-122"/>
          </a:endParaRPr>
        </a:p>
      </dsp:txBody>
      <dsp:txXfrm>
        <a:off x="24694" y="2581213"/>
        <a:ext cx="8169099" cy="456477"/>
      </dsp:txXfrm>
    </dsp:sp>
    <dsp:sp modelId="{4D964118-920B-4C4A-9705-14FB19A7920A}">
      <dsp:nvSpPr>
        <dsp:cNvPr id="0" name=""/>
        <dsp:cNvSpPr/>
      </dsp:nvSpPr>
      <dsp:spPr>
        <a:xfrm>
          <a:off x="0" y="3062384"/>
          <a:ext cx="8218487" cy="62839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0937" tIns="20320" rIns="113792" bIns="20320" numCol="1" spcCol="1270" anchor="t" anchorCtr="0">
          <a:noAutofit/>
        </a:bodyPr>
        <a:lstStyle/>
        <a:p>
          <a:pPr marL="171450" lvl="1" indent="-171450" algn="l" defTabSz="711200">
            <a:lnSpc>
              <a:spcPct val="90000"/>
            </a:lnSpc>
            <a:spcBef>
              <a:spcPct val="0"/>
            </a:spcBef>
            <a:spcAft>
              <a:spcPct val="20000"/>
            </a:spcAft>
            <a:buChar char="••"/>
          </a:pPr>
          <a:r>
            <a:rPr lang="zh-CN" altLang="en-US" sz="1600" kern="1200" dirty="0" smtClean="0">
              <a:latin typeface="Microsoft YaHei" panose="020B0503020204020204" pitchFamily="34" charset="-122"/>
              <a:ea typeface="Microsoft YaHei" panose="020B0503020204020204" pitchFamily="34" charset="-122"/>
            </a:rPr>
            <a:t>在交际场合穿西装时应打领带，领带的颜色、花纹和款式要与所穿的西装相协调。领带的面料以真丝为优。</a:t>
          </a:r>
          <a:endParaRPr lang="zh-CN" altLang="en-US" sz="1600" kern="1200" dirty="0">
            <a:latin typeface="Microsoft YaHei" panose="020B0503020204020204" pitchFamily="34" charset="-122"/>
            <a:ea typeface="Microsoft YaHei" panose="020B0503020204020204" pitchFamily="34" charset="-122"/>
          </a:endParaRPr>
        </a:p>
      </dsp:txBody>
      <dsp:txXfrm>
        <a:off x="0" y="3062384"/>
        <a:ext cx="8218487" cy="628398"/>
      </dsp:txXfrm>
    </dsp:sp>
    <dsp:sp modelId="{42C93293-01E7-6044-BE8A-97A4749B87F7}">
      <dsp:nvSpPr>
        <dsp:cNvPr id="0" name=""/>
        <dsp:cNvSpPr/>
      </dsp:nvSpPr>
      <dsp:spPr>
        <a:xfrm>
          <a:off x="0" y="3690783"/>
          <a:ext cx="8218487" cy="50586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zh-CN" altLang="en-US" sz="1800" kern="1200" dirty="0" smtClean="0">
              <a:latin typeface="Microsoft YaHei" panose="020B0503020204020204" pitchFamily="34" charset="-122"/>
              <a:ea typeface="Microsoft YaHei" panose="020B0503020204020204" pitchFamily="34" charset="-122"/>
            </a:rPr>
            <a:t>④扣好扣子</a:t>
          </a:r>
          <a:endParaRPr lang="zh-CN" altLang="en-US" sz="1800" kern="1200" dirty="0">
            <a:latin typeface="Microsoft YaHei" panose="020B0503020204020204" pitchFamily="34" charset="-122"/>
            <a:ea typeface="Microsoft YaHei" panose="020B0503020204020204" pitchFamily="34" charset="-122"/>
          </a:endParaRPr>
        </a:p>
      </dsp:txBody>
      <dsp:txXfrm>
        <a:off x="24694" y="3715477"/>
        <a:ext cx="8169099" cy="456477"/>
      </dsp:txXfrm>
    </dsp:sp>
    <dsp:sp modelId="{8EE5A054-5BEC-E445-9925-F466786C754C}">
      <dsp:nvSpPr>
        <dsp:cNvPr id="0" name=""/>
        <dsp:cNvSpPr/>
      </dsp:nvSpPr>
      <dsp:spPr>
        <a:xfrm>
          <a:off x="0" y="4196648"/>
          <a:ext cx="8218487" cy="914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0937" tIns="20320" rIns="113792" bIns="20320" numCol="1" spcCol="1270" anchor="t" anchorCtr="0">
          <a:noAutofit/>
        </a:bodyPr>
        <a:lstStyle/>
        <a:p>
          <a:pPr marL="171450" lvl="1" indent="-171450" algn="l" defTabSz="711200">
            <a:lnSpc>
              <a:spcPct val="90000"/>
            </a:lnSpc>
            <a:spcBef>
              <a:spcPct val="0"/>
            </a:spcBef>
            <a:spcAft>
              <a:spcPct val="20000"/>
            </a:spcAft>
            <a:buChar char="••"/>
          </a:pPr>
          <a:r>
            <a:rPr lang="zh-CN" altLang="en-US" sz="1600" kern="1200" dirty="0" smtClean="0">
              <a:latin typeface="Microsoft YaHei" panose="020B0503020204020204" pitchFamily="34" charset="-122"/>
              <a:ea typeface="Microsoft YaHei" panose="020B0503020204020204" pitchFamily="34" charset="-122"/>
            </a:rPr>
            <a:t>西装上衣可以敞开穿，但双排扣西装上衣一般不要敞开穿。在扣西装扣子时，如果穿的是两粒扣子的西装，不要把两粒扣子都扣上，一般只扣上面一粒；如果是三粒扣子，只扣中间一粒。男士西装扣子的扣法还有“站时系扣，坐时解扣”的说法。</a:t>
          </a:r>
          <a:endParaRPr lang="zh-CN" altLang="en-US" sz="1600" kern="1200" dirty="0">
            <a:latin typeface="Microsoft YaHei" panose="020B0503020204020204" pitchFamily="34" charset="-122"/>
            <a:ea typeface="Microsoft YaHei" panose="020B0503020204020204" pitchFamily="34" charset="-122"/>
          </a:endParaRPr>
        </a:p>
      </dsp:txBody>
      <dsp:txXfrm>
        <a:off x="0" y="4196648"/>
        <a:ext cx="8218487" cy="914034"/>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6403619-9478-4559-B34A-F800157C6A30}">
      <dsp:nvSpPr>
        <dsp:cNvPr id="0" name=""/>
        <dsp:cNvSpPr/>
      </dsp:nvSpPr>
      <dsp:spPr>
        <a:xfrm>
          <a:off x="0" y="1816"/>
          <a:ext cx="8382000" cy="50855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zh-CN" sz="1800" b="0" kern="1200" smtClean="0">
              <a:latin typeface="微软雅黑" panose="020B0503020204020204" pitchFamily="34" charset="-122"/>
              <a:ea typeface="微软雅黑" panose="020B0503020204020204" pitchFamily="34" charset="-122"/>
            </a:rPr>
            <a:t>（</a:t>
          </a:r>
          <a:r>
            <a:rPr lang="en-US" sz="1800" b="0" kern="1200" smtClean="0">
              <a:latin typeface="微软雅黑" panose="020B0503020204020204" pitchFamily="34" charset="-122"/>
              <a:ea typeface="微软雅黑" panose="020B0503020204020204" pitchFamily="34" charset="-122"/>
            </a:rPr>
            <a:t>1</a:t>
          </a:r>
          <a:r>
            <a:rPr lang="zh-CN" sz="1800" b="0" kern="1200" smtClean="0">
              <a:latin typeface="微软雅黑" panose="020B0503020204020204" pitchFamily="34" charset="-122"/>
              <a:ea typeface="微软雅黑" panose="020B0503020204020204" pitchFamily="34" charset="-122"/>
            </a:rPr>
            <a:t>）选择合适的面料和色彩</a:t>
          </a:r>
          <a:endParaRPr lang="zh-CN" sz="1800" b="0" kern="1200">
            <a:latin typeface="微软雅黑" panose="020B0503020204020204" pitchFamily="34" charset="-122"/>
            <a:ea typeface="微软雅黑" panose="020B0503020204020204" pitchFamily="34" charset="-122"/>
          </a:endParaRPr>
        </a:p>
      </dsp:txBody>
      <dsp:txXfrm>
        <a:off x="24825" y="26641"/>
        <a:ext cx="8332350" cy="458900"/>
      </dsp:txXfrm>
    </dsp:sp>
    <dsp:sp modelId="{1D3ED339-AAA3-4912-B204-B0FC087AA1D5}">
      <dsp:nvSpPr>
        <dsp:cNvPr id="0" name=""/>
        <dsp:cNvSpPr/>
      </dsp:nvSpPr>
      <dsp:spPr>
        <a:xfrm>
          <a:off x="0" y="510366"/>
          <a:ext cx="8382000" cy="8040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6129" tIns="17780" rIns="99568" bIns="17780" numCol="1" spcCol="1270" anchor="t" anchorCtr="0">
          <a:noAutofit/>
        </a:bodyPr>
        <a:lstStyle/>
        <a:p>
          <a:pPr marL="114300" lvl="1" indent="-114300" algn="l" defTabSz="622300" rtl="0">
            <a:lnSpc>
              <a:spcPct val="90000"/>
            </a:lnSpc>
            <a:spcBef>
              <a:spcPct val="0"/>
            </a:spcBef>
            <a:spcAft>
              <a:spcPct val="20000"/>
            </a:spcAft>
            <a:buChar char="••"/>
          </a:pPr>
          <a:r>
            <a:rPr lang="zh-CN" altLang="en-US" sz="1400" b="0" kern="1200" smtClean="0">
              <a:latin typeface="微软雅黑" panose="020B0503020204020204" pitchFamily="34" charset="-122"/>
              <a:ea typeface="微软雅黑" panose="020B0503020204020204" pitchFamily="34" charset="-122"/>
            </a:rPr>
            <a:t>西装套裙的面料应是天然材料，质地上乘，柔软、有垂坠感，不起球，不起皱。上衣、裙子、背心等应选用同一种面料。色彩以冷色调为主，借以体现着装者的典雅、端庄与稳重气质，不宜选择太鲜亮抢眼的色彩。套裙的色彩不要超过两种，否则会显得杂乱。</a:t>
          </a:r>
          <a:endParaRPr lang="zh-CN" altLang="en-US" sz="1400" b="0" kern="1200">
            <a:latin typeface="微软雅黑" panose="020B0503020204020204" pitchFamily="34" charset="-122"/>
            <a:ea typeface="微软雅黑" panose="020B0503020204020204" pitchFamily="34" charset="-122"/>
          </a:endParaRPr>
        </a:p>
      </dsp:txBody>
      <dsp:txXfrm>
        <a:off x="0" y="510366"/>
        <a:ext cx="8382000" cy="804025"/>
      </dsp:txXfrm>
    </dsp:sp>
    <dsp:sp modelId="{6295B873-2CDE-4FD8-BB26-3159ADDFE0DA}">
      <dsp:nvSpPr>
        <dsp:cNvPr id="0" name=""/>
        <dsp:cNvSpPr/>
      </dsp:nvSpPr>
      <dsp:spPr>
        <a:xfrm>
          <a:off x="0" y="1314392"/>
          <a:ext cx="8382000" cy="50855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zh-CN" sz="1800" b="0" kern="1200" smtClean="0">
              <a:latin typeface="微软雅黑" panose="020B0503020204020204" pitchFamily="34" charset="-122"/>
              <a:ea typeface="微软雅黑" panose="020B0503020204020204" pitchFamily="34" charset="-122"/>
            </a:rPr>
            <a:t>（</a:t>
          </a:r>
          <a:r>
            <a:rPr lang="en-US" sz="1800" b="0" kern="1200" smtClean="0">
              <a:latin typeface="微软雅黑" panose="020B0503020204020204" pitchFamily="34" charset="-122"/>
              <a:ea typeface="微软雅黑" panose="020B0503020204020204" pitchFamily="34" charset="-122"/>
            </a:rPr>
            <a:t>2</a:t>
          </a:r>
          <a:r>
            <a:rPr lang="zh-CN" sz="1800" b="0" kern="1200" smtClean="0">
              <a:latin typeface="微软雅黑" panose="020B0503020204020204" pitchFamily="34" charset="-122"/>
              <a:ea typeface="微软雅黑" panose="020B0503020204020204" pitchFamily="34" charset="-122"/>
            </a:rPr>
            <a:t>）穿套裙时衬衫的搭配</a:t>
          </a:r>
          <a:endParaRPr lang="zh-CN" sz="1800" b="0" kern="1200">
            <a:latin typeface="微软雅黑" panose="020B0503020204020204" pitchFamily="34" charset="-122"/>
            <a:ea typeface="微软雅黑" panose="020B0503020204020204" pitchFamily="34" charset="-122"/>
          </a:endParaRPr>
        </a:p>
      </dsp:txBody>
      <dsp:txXfrm>
        <a:off x="24825" y="1339217"/>
        <a:ext cx="8332350" cy="458900"/>
      </dsp:txXfrm>
    </dsp:sp>
    <dsp:sp modelId="{9CC7FBAB-319D-43A0-829C-DFA711012E67}">
      <dsp:nvSpPr>
        <dsp:cNvPr id="0" name=""/>
        <dsp:cNvSpPr/>
      </dsp:nvSpPr>
      <dsp:spPr>
        <a:xfrm>
          <a:off x="0" y="1822942"/>
          <a:ext cx="8382000" cy="54558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6129" tIns="17780" rIns="99568" bIns="17780" numCol="1" spcCol="1270" anchor="t" anchorCtr="0">
          <a:noAutofit/>
        </a:bodyPr>
        <a:lstStyle/>
        <a:p>
          <a:pPr marL="114300" lvl="1" indent="-114300" algn="l" defTabSz="622300" rtl="0">
            <a:lnSpc>
              <a:spcPct val="90000"/>
            </a:lnSpc>
            <a:spcBef>
              <a:spcPct val="0"/>
            </a:spcBef>
            <a:spcAft>
              <a:spcPct val="20000"/>
            </a:spcAft>
            <a:buChar char="••"/>
          </a:pPr>
          <a:r>
            <a:rPr lang="zh-CN" altLang="en-US" sz="1400" b="0" kern="1200" dirty="0" smtClean="0">
              <a:latin typeface="微软雅黑" panose="020B0503020204020204" pitchFamily="34" charset="-122"/>
              <a:ea typeface="微软雅黑" panose="020B0503020204020204" pitchFamily="34" charset="-122"/>
            </a:rPr>
            <a:t>衬衫应轻薄柔软，基本色是白色，其他颜色只要搭配合理即可，不过不能过于鲜艳，不要有很多图案等。衬衫的款式很多，与套裙配套穿的衬衫不必过于精美，领型不必过于夸张、新奇。</a:t>
          </a:r>
          <a:endParaRPr lang="zh-CN" altLang="en-US" sz="1400" b="0" kern="1200" dirty="0">
            <a:latin typeface="微软雅黑" panose="020B0503020204020204" pitchFamily="34" charset="-122"/>
            <a:ea typeface="微软雅黑" panose="020B0503020204020204" pitchFamily="34" charset="-122"/>
          </a:endParaRPr>
        </a:p>
      </dsp:txBody>
      <dsp:txXfrm>
        <a:off x="0" y="1822942"/>
        <a:ext cx="8382000" cy="545588"/>
      </dsp:txXfrm>
    </dsp:sp>
    <dsp:sp modelId="{2BA4F1EE-93A1-42F4-BAD3-B5857721FC89}">
      <dsp:nvSpPr>
        <dsp:cNvPr id="0" name=""/>
        <dsp:cNvSpPr/>
      </dsp:nvSpPr>
      <dsp:spPr>
        <a:xfrm>
          <a:off x="0" y="2368530"/>
          <a:ext cx="8382000" cy="50855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zh-CN" sz="1800" b="0" kern="1200" smtClean="0">
              <a:latin typeface="微软雅黑" panose="020B0503020204020204" pitchFamily="34" charset="-122"/>
              <a:ea typeface="微软雅黑" panose="020B0503020204020204" pitchFamily="34" charset="-122"/>
            </a:rPr>
            <a:t>（</a:t>
          </a:r>
          <a:r>
            <a:rPr lang="en-US" sz="1800" b="0" kern="1200" smtClean="0">
              <a:latin typeface="微软雅黑" panose="020B0503020204020204" pitchFamily="34" charset="-122"/>
              <a:ea typeface="微软雅黑" panose="020B0503020204020204" pitchFamily="34" charset="-122"/>
            </a:rPr>
            <a:t>3</a:t>
          </a:r>
          <a:r>
            <a:rPr lang="zh-CN" sz="1800" b="0" kern="1200" smtClean="0">
              <a:latin typeface="微软雅黑" panose="020B0503020204020204" pitchFamily="34" charset="-122"/>
              <a:ea typeface="微软雅黑" panose="020B0503020204020204" pitchFamily="34" charset="-122"/>
            </a:rPr>
            <a:t>）穿套裙时的鞋袜搭配。</a:t>
          </a:r>
          <a:endParaRPr lang="zh-CN" sz="1800" b="0" kern="1200">
            <a:latin typeface="微软雅黑" panose="020B0503020204020204" pitchFamily="34" charset="-122"/>
            <a:ea typeface="微软雅黑" panose="020B0503020204020204" pitchFamily="34" charset="-122"/>
          </a:endParaRPr>
        </a:p>
      </dsp:txBody>
      <dsp:txXfrm>
        <a:off x="24825" y="2393355"/>
        <a:ext cx="8332350" cy="458900"/>
      </dsp:txXfrm>
    </dsp:sp>
    <dsp:sp modelId="{7D0BF712-6855-4757-91D3-DC606DF5E6DC}">
      <dsp:nvSpPr>
        <dsp:cNvPr id="0" name=""/>
        <dsp:cNvSpPr/>
      </dsp:nvSpPr>
      <dsp:spPr>
        <a:xfrm>
          <a:off x="0" y="2877080"/>
          <a:ext cx="8382000" cy="8040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6129" tIns="17780" rIns="99568" bIns="17780" numCol="1" spcCol="1270" anchor="t" anchorCtr="0">
          <a:noAutofit/>
        </a:bodyPr>
        <a:lstStyle/>
        <a:p>
          <a:pPr marL="114300" lvl="1" indent="-114300" algn="l" defTabSz="622300" rtl="0">
            <a:lnSpc>
              <a:spcPct val="90000"/>
            </a:lnSpc>
            <a:spcBef>
              <a:spcPct val="0"/>
            </a:spcBef>
            <a:spcAft>
              <a:spcPct val="20000"/>
            </a:spcAft>
            <a:buChar char="••"/>
          </a:pPr>
          <a:r>
            <a:rPr lang="zh-CN" altLang="en-US" sz="1400" b="0" kern="1200" smtClean="0">
              <a:latin typeface="微软雅黑" panose="020B0503020204020204" pitchFamily="34" charset="-122"/>
              <a:ea typeface="微软雅黑" panose="020B0503020204020204" pitchFamily="34" charset="-122"/>
            </a:rPr>
            <a:t>鞋子宜选择黑色高跟或半高跟船形皮鞋。袜子为尼龙袜或羊毛袜，可以是肉色、黑色、浅灰色、浅棕色等单色的。穿套裙时要有意识地注意鞋、袜、裙三者之间的色彩是否协调，一般认为，鞋、裙的色彩深于或近似于袜子的色彩。</a:t>
          </a:r>
          <a:endParaRPr lang="zh-CN" altLang="en-US" sz="1400" b="0" kern="1200">
            <a:latin typeface="微软雅黑" panose="020B0503020204020204" pitchFamily="34" charset="-122"/>
            <a:ea typeface="微软雅黑" panose="020B0503020204020204" pitchFamily="34" charset="-122"/>
          </a:endParaRPr>
        </a:p>
      </dsp:txBody>
      <dsp:txXfrm>
        <a:off x="0" y="2877080"/>
        <a:ext cx="8382000" cy="804025"/>
      </dsp:txXfrm>
    </dsp:sp>
    <dsp:sp modelId="{6554EB38-CEFB-4E9F-935A-CDEE26033420}">
      <dsp:nvSpPr>
        <dsp:cNvPr id="0" name=""/>
        <dsp:cNvSpPr/>
      </dsp:nvSpPr>
      <dsp:spPr>
        <a:xfrm>
          <a:off x="0" y="3681105"/>
          <a:ext cx="8382000" cy="50855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zh-CN" sz="1800" b="0" kern="1200" smtClean="0">
              <a:latin typeface="微软雅黑" panose="020B0503020204020204" pitchFamily="34" charset="-122"/>
              <a:ea typeface="微软雅黑" panose="020B0503020204020204" pitchFamily="34" charset="-122"/>
            </a:rPr>
            <a:t>（</a:t>
          </a:r>
          <a:r>
            <a:rPr lang="en-US" sz="1800" b="0" kern="1200" smtClean="0">
              <a:latin typeface="微软雅黑" panose="020B0503020204020204" pitchFamily="34" charset="-122"/>
              <a:ea typeface="微软雅黑" panose="020B0503020204020204" pitchFamily="34" charset="-122"/>
            </a:rPr>
            <a:t>4</a:t>
          </a:r>
          <a:r>
            <a:rPr lang="zh-CN" sz="1800" b="0" kern="1200" smtClean="0">
              <a:latin typeface="微软雅黑" panose="020B0503020204020204" pitchFamily="34" charset="-122"/>
              <a:ea typeface="微软雅黑" panose="020B0503020204020204" pitchFamily="34" charset="-122"/>
            </a:rPr>
            <a:t>）套裙应当与妆饰相协调。</a:t>
          </a:r>
          <a:endParaRPr lang="zh-CN" sz="1800" b="0" kern="1200">
            <a:latin typeface="微软雅黑" panose="020B0503020204020204" pitchFamily="34" charset="-122"/>
            <a:ea typeface="微软雅黑" panose="020B0503020204020204" pitchFamily="34" charset="-122"/>
          </a:endParaRPr>
        </a:p>
      </dsp:txBody>
      <dsp:txXfrm>
        <a:off x="24825" y="3705930"/>
        <a:ext cx="8332350" cy="458900"/>
      </dsp:txXfrm>
    </dsp:sp>
    <dsp:sp modelId="{553CA82B-BBAD-4488-AF54-7109BAFEB3E8}">
      <dsp:nvSpPr>
        <dsp:cNvPr id="0" name=""/>
        <dsp:cNvSpPr/>
      </dsp:nvSpPr>
      <dsp:spPr>
        <a:xfrm>
          <a:off x="0" y="4189656"/>
          <a:ext cx="8382000" cy="54558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6129" tIns="17780" rIns="99568" bIns="17780" numCol="1" spcCol="1270" anchor="t" anchorCtr="0">
          <a:noAutofit/>
        </a:bodyPr>
        <a:lstStyle/>
        <a:p>
          <a:pPr marL="114300" lvl="1" indent="-114300" algn="l" defTabSz="622300" rtl="0">
            <a:lnSpc>
              <a:spcPct val="90000"/>
            </a:lnSpc>
            <a:spcBef>
              <a:spcPct val="0"/>
            </a:spcBef>
            <a:spcAft>
              <a:spcPct val="20000"/>
            </a:spcAft>
            <a:buChar char="••"/>
          </a:pPr>
          <a:r>
            <a:rPr lang="zh-CN" sz="1400" b="0" kern="1200" smtClean="0">
              <a:latin typeface="微软雅黑" panose="020B0503020204020204" pitchFamily="34" charset="-122"/>
              <a:ea typeface="微软雅黑" panose="020B0503020204020204" pitchFamily="34" charset="-122"/>
            </a:rPr>
            <a:t>穿西装套裙时不可以不化妆，但又不可以化浓妆；穿西装套裙时可以没有配饰，如果要佩戴配饰则以少为宜，合乎身份即可。佩戴的配饰，不应超过</a:t>
          </a:r>
          <a:r>
            <a:rPr lang="en-US" sz="1400" b="0" kern="1200" smtClean="0">
              <a:latin typeface="微软雅黑" panose="020B0503020204020204" pitchFamily="34" charset="-122"/>
              <a:ea typeface="微软雅黑" panose="020B0503020204020204" pitchFamily="34" charset="-122"/>
            </a:rPr>
            <a:t> 3 </a:t>
          </a:r>
          <a:r>
            <a:rPr lang="zh-CN" sz="1400" b="0" kern="1200" smtClean="0">
              <a:latin typeface="微软雅黑" panose="020B0503020204020204" pitchFamily="34" charset="-122"/>
              <a:ea typeface="微软雅黑" panose="020B0503020204020204" pitchFamily="34" charset="-122"/>
            </a:rPr>
            <a:t>种，每种不能多于两件。</a:t>
          </a:r>
          <a:endParaRPr lang="zh-CN" sz="1400" b="0" kern="1200">
            <a:latin typeface="微软雅黑" panose="020B0503020204020204" pitchFamily="34" charset="-122"/>
            <a:ea typeface="微软雅黑" panose="020B0503020204020204" pitchFamily="34" charset="-122"/>
          </a:endParaRPr>
        </a:p>
      </dsp:txBody>
      <dsp:txXfrm>
        <a:off x="0" y="4189656"/>
        <a:ext cx="8382000" cy="545588"/>
      </dsp:txXfrm>
    </dsp:sp>
    <dsp:sp modelId="{6D55FC66-48D6-47B2-9403-37CF2C30556E}">
      <dsp:nvSpPr>
        <dsp:cNvPr id="0" name=""/>
        <dsp:cNvSpPr/>
      </dsp:nvSpPr>
      <dsp:spPr>
        <a:xfrm>
          <a:off x="0" y="4735244"/>
          <a:ext cx="8382000" cy="50855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zh-CN" sz="1800" b="0" kern="1200" smtClean="0">
              <a:latin typeface="微软雅黑" panose="020B0503020204020204" pitchFamily="34" charset="-122"/>
              <a:ea typeface="微软雅黑" panose="020B0503020204020204" pitchFamily="34" charset="-122"/>
            </a:rPr>
            <a:t>（</a:t>
          </a:r>
          <a:r>
            <a:rPr lang="en-US" sz="1800" b="0" kern="1200" smtClean="0">
              <a:latin typeface="微软雅黑" panose="020B0503020204020204" pitchFamily="34" charset="-122"/>
              <a:ea typeface="微软雅黑" panose="020B0503020204020204" pitchFamily="34" charset="-122"/>
            </a:rPr>
            <a:t>5</a:t>
          </a:r>
          <a:r>
            <a:rPr lang="zh-CN" sz="1800" b="0" kern="1200" smtClean="0">
              <a:latin typeface="微软雅黑" panose="020B0503020204020204" pitchFamily="34" charset="-122"/>
              <a:ea typeface="微软雅黑" panose="020B0503020204020204" pitchFamily="34" charset="-122"/>
            </a:rPr>
            <a:t>）注意适用的场合</a:t>
          </a:r>
          <a:endParaRPr lang="zh-CN" sz="1800" b="0" kern="1200">
            <a:latin typeface="微软雅黑" panose="020B0503020204020204" pitchFamily="34" charset="-122"/>
            <a:ea typeface="微软雅黑" panose="020B0503020204020204" pitchFamily="34" charset="-122"/>
          </a:endParaRPr>
        </a:p>
      </dsp:txBody>
      <dsp:txXfrm>
        <a:off x="24825" y="4760069"/>
        <a:ext cx="8332350" cy="458900"/>
      </dsp:txXfrm>
    </dsp:sp>
    <dsp:sp modelId="{CDBC3B71-101D-430C-8BC2-DC38B8522AC2}">
      <dsp:nvSpPr>
        <dsp:cNvPr id="0" name=""/>
        <dsp:cNvSpPr/>
      </dsp:nvSpPr>
      <dsp:spPr>
        <a:xfrm>
          <a:off x="0" y="5243794"/>
          <a:ext cx="8382000" cy="54558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6129" tIns="17780" rIns="99568" bIns="17780" numCol="1" spcCol="1270" anchor="t" anchorCtr="0">
          <a:noAutofit/>
        </a:bodyPr>
        <a:lstStyle/>
        <a:p>
          <a:pPr marL="114300" lvl="1" indent="-114300" algn="l" defTabSz="622300" rtl="0">
            <a:lnSpc>
              <a:spcPct val="90000"/>
            </a:lnSpc>
            <a:spcBef>
              <a:spcPct val="0"/>
            </a:spcBef>
            <a:spcAft>
              <a:spcPct val="20000"/>
            </a:spcAft>
            <a:buChar char="••"/>
          </a:pPr>
          <a:r>
            <a:rPr lang="zh-CN" altLang="en-US" sz="1400" b="0" kern="1200" smtClean="0">
              <a:latin typeface="微软雅黑" panose="020B0503020204020204" pitchFamily="34" charset="-122"/>
              <a:ea typeface="微软雅黑" panose="020B0503020204020204" pitchFamily="34" charset="-122"/>
            </a:rPr>
            <a:t>女士在正式的交际场合，如会议、商务谈判、演讲、商务活动，要穿西装套裙，或者类似西装套裙的职业装。女士在出席宴会、舞会、音乐会时，可选择与此类场合相适应的礼服、时装或民族服装。</a:t>
          </a:r>
          <a:endParaRPr lang="zh-CN" altLang="en-US" sz="1400" b="0" kern="1200">
            <a:latin typeface="微软雅黑" panose="020B0503020204020204" pitchFamily="34" charset="-122"/>
            <a:ea typeface="微软雅黑" panose="020B0503020204020204" pitchFamily="34" charset="-122"/>
          </a:endParaRPr>
        </a:p>
      </dsp:txBody>
      <dsp:txXfrm>
        <a:off x="0" y="5243794"/>
        <a:ext cx="8382000" cy="54558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B82A469-F3C3-4046-B506-4F87A1D4E272}">
      <dsp:nvSpPr>
        <dsp:cNvPr id="0" name=""/>
        <dsp:cNvSpPr/>
      </dsp:nvSpPr>
      <dsp:spPr>
        <a:xfrm>
          <a:off x="1348739" y="0"/>
          <a:ext cx="4876800" cy="4876800"/>
        </a:xfrm>
        <a:prstGeom prst="triangl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5878ED1-4FCD-4D44-8F63-195578709C71}">
      <dsp:nvSpPr>
        <dsp:cNvPr id="0" name=""/>
        <dsp:cNvSpPr/>
      </dsp:nvSpPr>
      <dsp:spPr>
        <a:xfrm>
          <a:off x="3787140" y="490299"/>
          <a:ext cx="3169920" cy="1154430"/>
        </a:xfrm>
        <a:prstGeom prst="round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rtl="0">
            <a:lnSpc>
              <a:spcPct val="90000"/>
            </a:lnSpc>
            <a:spcBef>
              <a:spcPct val="0"/>
            </a:spcBef>
            <a:spcAft>
              <a:spcPct val="35000"/>
            </a:spcAft>
          </a:pPr>
          <a:r>
            <a:rPr lang="en-US" sz="1800" b="0" kern="1200" smtClean="0">
              <a:latin typeface="微软雅黑" panose="020B0503020204020204" pitchFamily="34" charset="-122"/>
              <a:ea typeface="微软雅黑" panose="020B0503020204020204" pitchFamily="34" charset="-122"/>
            </a:rPr>
            <a:t>1.</a:t>
          </a:r>
          <a:r>
            <a:rPr lang="zh-CN" sz="1800" b="0" kern="1200" smtClean="0">
              <a:latin typeface="微软雅黑" panose="020B0503020204020204" pitchFamily="34" charset="-122"/>
              <a:ea typeface="微软雅黑" panose="020B0503020204020204" pitchFamily="34" charset="-122"/>
            </a:rPr>
            <a:t>高度的政治觉悟和政策水平</a:t>
          </a:r>
          <a:endParaRPr lang="zh-CN" sz="1800" b="0" kern="1200">
            <a:latin typeface="微软雅黑" panose="020B0503020204020204" pitchFamily="34" charset="-122"/>
            <a:ea typeface="微软雅黑" panose="020B0503020204020204" pitchFamily="34" charset="-122"/>
          </a:endParaRPr>
        </a:p>
      </dsp:txBody>
      <dsp:txXfrm>
        <a:off x="3843495" y="546654"/>
        <a:ext cx="3057210" cy="1041720"/>
      </dsp:txXfrm>
    </dsp:sp>
    <dsp:sp modelId="{D62F331B-373F-45C6-B470-FA888FDDB844}">
      <dsp:nvSpPr>
        <dsp:cNvPr id="0" name=""/>
        <dsp:cNvSpPr/>
      </dsp:nvSpPr>
      <dsp:spPr>
        <a:xfrm>
          <a:off x="3787140" y="1789033"/>
          <a:ext cx="3169920" cy="1154430"/>
        </a:xfrm>
        <a:prstGeom prst="round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rtl="0">
            <a:lnSpc>
              <a:spcPct val="90000"/>
            </a:lnSpc>
            <a:spcBef>
              <a:spcPct val="0"/>
            </a:spcBef>
            <a:spcAft>
              <a:spcPct val="35000"/>
            </a:spcAft>
          </a:pPr>
          <a:r>
            <a:rPr lang="en-US" sz="1800" b="0" kern="1200" dirty="0" smtClean="0">
              <a:latin typeface="微软雅黑" panose="020B0503020204020204" pitchFamily="34" charset="-122"/>
              <a:ea typeface="微软雅黑" panose="020B0503020204020204" pitchFamily="34" charset="-122"/>
            </a:rPr>
            <a:t>2.</a:t>
          </a:r>
          <a:r>
            <a:rPr lang="zh-CN" sz="1800" b="0" kern="1200" dirty="0" smtClean="0">
              <a:latin typeface="微软雅黑" panose="020B0503020204020204" pitchFamily="34" charset="-122"/>
              <a:ea typeface="微软雅黑" panose="020B0503020204020204" pitchFamily="34" charset="-122"/>
            </a:rPr>
            <a:t>敏锐的政治洞察力</a:t>
          </a:r>
          <a:endParaRPr lang="zh-CN" sz="1800" b="0" kern="1200" dirty="0">
            <a:latin typeface="微软雅黑" panose="020B0503020204020204" pitchFamily="34" charset="-122"/>
            <a:ea typeface="微软雅黑" panose="020B0503020204020204" pitchFamily="34" charset="-122"/>
          </a:endParaRPr>
        </a:p>
      </dsp:txBody>
      <dsp:txXfrm>
        <a:off x="3843495" y="1845388"/>
        <a:ext cx="3057210" cy="1041720"/>
      </dsp:txXfrm>
    </dsp:sp>
    <dsp:sp modelId="{5F0D66A0-2B0B-4C88-86BC-7DB9B94D0BDC}">
      <dsp:nvSpPr>
        <dsp:cNvPr id="0" name=""/>
        <dsp:cNvSpPr/>
      </dsp:nvSpPr>
      <dsp:spPr>
        <a:xfrm>
          <a:off x="3787140" y="3087766"/>
          <a:ext cx="3169920" cy="1154430"/>
        </a:xfrm>
        <a:prstGeom prst="round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rtl="0">
            <a:lnSpc>
              <a:spcPct val="90000"/>
            </a:lnSpc>
            <a:spcBef>
              <a:spcPct val="0"/>
            </a:spcBef>
            <a:spcAft>
              <a:spcPct val="35000"/>
            </a:spcAft>
          </a:pPr>
          <a:r>
            <a:rPr lang="en-US" sz="1800" b="0" kern="1200" smtClean="0">
              <a:latin typeface="微软雅黑" panose="020B0503020204020204" pitchFamily="34" charset="-122"/>
              <a:ea typeface="微软雅黑" panose="020B0503020204020204" pitchFamily="34" charset="-122"/>
            </a:rPr>
            <a:t>3.</a:t>
          </a:r>
          <a:r>
            <a:rPr lang="zh-CN" sz="1800" b="0" kern="1200" smtClean="0">
              <a:latin typeface="微软雅黑" panose="020B0503020204020204" pitchFamily="34" charset="-122"/>
              <a:ea typeface="微软雅黑" panose="020B0503020204020204" pitchFamily="34" charset="-122"/>
            </a:rPr>
            <a:t>强烈的爱国情怀和民族自豪感</a:t>
          </a:r>
          <a:endParaRPr lang="zh-CN" sz="1800" b="0" kern="1200">
            <a:latin typeface="微软雅黑" panose="020B0503020204020204" pitchFamily="34" charset="-122"/>
            <a:ea typeface="微软雅黑" panose="020B0503020204020204" pitchFamily="34" charset="-122"/>
          </a:endParaRPr>
        </a:p>
      </dsp:txBody>
      <dsp:txXfrm>
        <a:off x="3843495" y="3144121"/>
        <a:ext cx="3057210" cy="104172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00900A1-7544-4CAF-AB88-A3A11B5867CB}">
      <dsp:nvSpPr>
        <dsp:cNvPr id="0" name=""/>
        <dsp:cNvSpPr/>
      </dsp:nvSpPr>
      <dsp:spPr>
        <a:xfrm>
          <a:off x="0" y="348840"/>
          <a:ext cx="6781800" cy="4788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AE47BEB-6A59-4FCC-9753-19CC36F5BCC9}">
      <dsp:nvSpPr>
        <dsp:cNvPr id="0" name=""/>
        <dsp:cNvSpPr/>
      </dsp:nvSpPr>
      <dsp:spPr>
        <a:xfrm>
          <a:off x="339090" y="68400"/>
          <a:ext cx="4747260" cy="56088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9435" tIns="0" rIns="179435" bIns="0" numCol="1" spcCol="1270" anchor="ctr" anchorCtr="0">
          <a:noAutofit/>
        </a:bodyPr>
        <a:lstStyle/>
        <a:p>
          <a:pPr lvl="0" algn="l" defTabSz="889000" rtl="0">
            <a:lnSpc>
              <a:spcPct val="90000"/>
            </a:lnSpc>
            <a:spcBef>
              <a:spcPct val="0"/>
            </a:spcBef>
            <a:spcAft>
              <a:spcPct val="35000"/>
            </a:spcAft>
          </a:pPr>
          <a:r>
            <a:rPr lang="en-US" sz="2000" b="1" kern="1200" smtClean="0">
              <a:latin typeface="微软雅黑" panose="020B0503020204020204" pitchFamily="34" charset="-122"/>
              <a:ea typeface="微软雅黑" panose="020B0503020204020204" pitchFamily="34" charset="-122"/>
            </a:rPr>
            <a:t>1.</a:t>
          </a:r>
          <a:r>
            <a:rPr lang="zh-CN" sz="2000" b="1" kern="1200" smtClean="0">
              <a:latin typeface="微软雅黑" panose="020B0503020204020204" pitchFamily="34" charset="-122"/>
              <a:ea typeface="微软雅黑" panose="020B0503020204020204" pitchFamily="34" charset="-122"/>
            </a:rPr>
            <a:t>诚信原则</a:t>
          </a:r>
          <a:endParaRPr lang="zh-CN" sz="2000" kern="1200">
            <a:latin typeface="微软雅黑" panose="020B0503020204020204" pitchFamily="34" charset="-122"/>
            <a:ea typeface="微软雅黑" panose="020B0503020204020204" pitchFamily="34" charset="-122"/>
          </a:endParaRPr>
        </a:p>
      </dsp:txBody>
      <dsp:txXfrm>
        <a:off x="366470" y="95780"/>
        <a:ext cx="4692500" cy="506120"/>
      </dsp:txXfrm>
    </dsp:sp>
    <dsp:sp modelId="{0432331A-E0FE-4F17-86B2-0599ACA5DBAF}">
      <dsp:nvSpPr>
        <dsp:cNvPr id="0" name=""/>
        <dsp:cNvSpPr/>
      </dsp:nvSpPr>
      <dsp:spPr>
        <a:xfrm>
          <a:off x="0" y="1210680"/>
          <a:ext cx="6781800" cy="4788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AAAC8B2-386D-4614-9CD9-0D81CD44EA45}">
      <dsp:nvSpPr>
        <dsp:cNvPr id="0" name=""/>
        <dsp:cNvSpPr/>
      </dsp:nvSpPr>
      <dsp:spPr>
        <a:xfrm>
          <a:off x="339090" y="930240"/>
          <a:ext cx="4747260" cy="56088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9435" tIns="0" rIns="179435" bIns="0" numCol="1" spcCol="1270" anchor="ctr" anchorCtr="0">
          <a:noAutofit/>
        </a:bodyPr>
        <a:lstStyle/>
        <a:p>
          <a:pPr lvl="0" algn="l" defTabSz="889000" rtl="0">
            <a:lnSpc>
              <a:spcPct val="90000"/>
            </a:lnSpc>
            <a:spcBef>
              <a:spcPct val="0"/>
            </a:spcBef>
            <a:spcAft>
              <a:spcPct val="35000"/>
            </a:spcAft>
          </a:pPr>
          <a:r>
            <a:rPr lang="en-US" sz="2000" b="1" kern="1200" smtClean="0">
              <a:latin typeface="微软雅黑" panose="020B0503020204020204" pitchFamily="34" charset="-122"/>
              <a:ea typeface="微软雅黑" panose="020B0503020204020204" pitchFamily="34" charset="-122"/>
            </a:rPr>
            <a:t>2.</a:t>
          </a:r>
          <a:r>
            <a:rPr lang="zh-CN" sz="2000" b="1" kern="1200" smtClean="0">
              <a:latin typeface="微软雅黑" panose="020B0503020204020204" pitchFamily="34" charset="-122"/>
              <a:ea typeface="微软雅黑" panose="020B0503020204020204" pitchFamily="34" charset="-122"/>
            </a:rPr>
            <a:t>公平竞争</a:t>
          </a:r>
          <a:endParaRPr lang="zh-CN" sz="2000" kern="1200">
            <a:latin typeface="微软雅黑" panose="020B0503020204020204" pitchFamily="34" charset="-122"/>
            <a:ea typeface="微软雅黑" panose="020B0503020204020204" pitchFamily="34" charset="-122"/>
          </a:endParaRPr>
        </a:p>
      </dsp:txBody>
      <dsp:txXfrm>
        <a:off x="366470" y="957620"/>
        <a:ext cx="4692500" cy="506120"/>
      </dsp:txXfrm>
    </dsp:sp>
    <dsp:sp modelId="{4EC5854E-C259-48BE-80B8-B605EEFD210A}">
      <dsp:nvSpPr>
        <dsp:cNvPr id="0" name=""/>
        <dsp:cNvSpPr/>
      </dsp:nvSpPr>
      <dsp:spPr>
        <a:xfrm>
          <a:off x="0" y="2072520"/>
          <a:ext cx="6781800" cy="4788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BF2F4CD-7E0A-49B0-BE34-CE70030D2E27}">
      <dsp:nvSpPr>
        <dsp:cNvPr id="0" name=""/>
        <dsp:cNvSpPr/>
      </dsp:nvSpPr>
      <dsp:spPr>
        <a:xfrm>
          <a:off x="339090" y="1792080"/>
          <a:ext cx="4747260" cy="56088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9435" tIns="0" rIns="179435" bIns="0" numCol="1" spcCol="1270" anchor="ctr" anchorCtr="0">
          <a:noAutofit/>
        </a:bodyPr>
        <a:lstStyle/>
        <a:p>
          <a:pPr lvl="0" algn="l" defTabSz="889000" rtl="0">
            <a:lnSpc>
              <a:spcPct val="90000"/>
            </a:lnSpc>
            <a:spcBef>
              <a:spcPct val="0"/>
            </a:spcBef>
            <a:spcAft>
              <a:spcPct val="35000"/>
            </a:spcAft>
          </a:pPr>
          <a:r>
            <a:rPr lang="en-US" sz="2000" b="1" kern="1200" smtClean="0">
              <a:latin typeface="微软雅黑" panose="020B0503020204020204" pitchFamily="34" charset="-122"/>
              <a:ea typeface="微软雅黑" panose="020B0503020204020204" pitchFamily="34" charset="-122"/>
            </a:rPr>
            <a:t>3.</a:t>
          </a:r>
          <a:r>
            <a:rPr lang="zh-CN" sz="2000" b="1" kern="1200" smtClean="0">
              <a:latin typeface="微软雅黑" panose="020B0503020204020204" pitchFamily="34" charset="-122"/>
              <a:ea typeface="微软雅黑" panose="020B0503020204020204" pitchFamily="34" charset="-122"/>
            </a:rPr>
            <a:t>保密义务</a:t>
          </a:r>
          <a:endParaRPr lang="zh-CN" sz="2000" kern="1200">
            <a:latin typeface="微软雅黑" panose="020B0503020204020204" pitchFamily="34" charset="-122"/>
            <a:ea typeface="微软雅黑" panose="020B0503020204020204" pitchFamily="34" charset="-122"/>
          </a:endParaRPr>
        </a:p>
      </dsp:txBody>
      <dsp:txXfrm>
        <a:off x="366470" y="1819460"/>
        <a:ext cx="4692500" cy="506120"/>
      </dsp:txXfrm>
    </dsp:sp>
    <dsp:sp modelId="{4832E5F3-AFE2-44B2-B881-A2F2ED2B9718}">
      <dsp:nvSpPr>
        <dsp:cNvPr id="0" name=""/>
        <dsp:cNvSpPr/>
      </dsp:nvSpPr>
      <dsp:spPr>
        <a:xfrm>
          <a:off x="0" y="2934360"/>
          <a:ext cx="6781800" cy="4788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B3E53A3-C726-40DE-87A9-C18EC02BC434}">
      <dsp:nvSpPr>
        <dsp:cNvPr id="0" name=""/>
        <dsp:cNvSpPr/>
      </dsp:nvSpPr>
      <dsp:spPr>
        <a:xfrm>
          <a:off x="339090" y="2653920"/>
          <a:ext cx="4747260" cy="56088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9435" tIns="0" rIns="179435" bIns="0" numCol="1" spcCol="1270" anchor="ctr" anchorCtr="0">
          <a:noAutofit/>
        </a:bodyPr>
        <a:lstStyle/>
        <a:p>
          <a:pPr lvl="0" algn="l" defTabSz="889000" rtl="0">
            <a:lnSpc>
              <a:spcPct val="90000"/>
            </a:lnSpc>
            <a:spcBef>
              <a:spcPct val="0"/>
            </a:spcBef>
            <a:spcAft>
              <a:spcPct val="35000"/>
            </a:spcAft>
          </a:pPr>
          <a:r>
            <a:rPr lang="en-US" sz="2000" b="1" kern="1200" smtClean="0">
              <a:latin typeface="微软雅黑" panose="020B0503020204020204" pitchFamily="34" charset="-122"/>
              <a:ea typeface="微软雅黑" panose="020B0503020204020204" pitchFamily="34" charset="-122"/>
            </a:rPr>
            <a:t>4.</a:t>
          </a:r>
          <a:r>
            <a:rPr lang="zh-CN" sz="2000" b="1" kern="1200" smtClean="0">
              <a:latin typeface="微软雅黑" panose="020B0503020204020204" pitchFamily="34" charset="-122"/>
              <a:ea typeface="微软雅黑" panose="020B0503020204020204" pitchFamily="34" charset="-122"/>
            </a:rPr>
            <a:t>尊重与合作</a:t>
          </a:r>
          <a:endParaRPr lang="zh-CN" sz="2000" kern="1200">
            <a:latin typeface="微软雅黑" panose="020B0503020204020204" pitchFamily="34" charset="-122"/>
            <a:ea typeface="微软雅黑" panose="020B0503020204020204" pitchFamily="34" charset="-122"/>
          </a:endParaRPr>
        </a:p>
      </dsp:txBody>
      <dsp:txXfrm>
        <a:off x="366470" y="2681300"/>
        <a:ext cx="4692500" cy="506120"/>
      </dsp:txXfrm>
    </dsp:sp>
    <dsp:sp modelId="{B4152CD2-6AC7-4168-8BFB-0CE9A5B33CF4}">
      <dsp:nvSpPr>
        <dsp:cNvPr id="0" name=""/>
        <dsp:cNvSpPr/>
      </dsp:nvSpPr>
      <dsp:spPr>
        <a:xfrm>
          <a:off x="0" y="3796200"/>
          <a:ext cx="6781800" cy="4788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249AFC0-52C0-414F-95EB-607AC90079DC}">
      <dsp:nvSpPr>
        <dsp:cNvPr id="0" name=""/>
        <dsp:cNvSpPr/>
      </dsp:nvSpPr>
      <dsp:spPr>
        <a:xfrm>
          <a:off x="339090" y="3515760"/>
          <a:ext cx="4747260" cy="56088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9435" tIns="0" rIns="179435" bIns="0" numCol="1" spcCol="1270" anchor="ctr" anchorCtr="0">
          <a:noAutofit/>
        </a:bodyPr>
        <a:lstStyle/>
        <a:p>
          <a:pPr lvl="0" algn="l" defTabSz="889000" rtl="0">
            <a:lnSpc>
              <a:spcPct val="90000"/>
            </a:lnSpc>
            <a:spcBef>
              <a:spcPct val="0"/>
            </a:spcBef>
            <a:spcAft>
              <a:spcPct val="35000"/>
            </a:spcAft>
          </a:pPr>
          <a:r>
            <a:rPr lang="en-US" sz="2000" b="1" kern="1200" smtClean="0">
              <a:latin typeface="微软雅黑" panose="020B0503020204020204" pitchFamily="34" charset="-122"/>
              <a:ea typeface="微软雅黑" panose="020B0503020204020204" pitchFamily="34" charset="-122"/>
            </a:rPr>
            <a:t>5.</a:t>
          </a:r>
          <a:r>
            <a:rPr lang="zh-CN" sz="2000" b="1" kern="1200" smtClean="0">
              <a:latin typeface="微软雅黑" panose="020B0503020204020204" pitchFamily="34" charset="-122"/>
              <a:ea typeface="微软雅黑" panose="020B0503020204020204" pitchFamily="34" charset="-122"/>
            </a:rPr>
            <a:t>社会责任</a:t>
          </a:r>
          <a:endParaRPr lang="zh-CN" sz="2000" kern="1200">
            <a:latin typeface="微软雅黑" panose="020B0503020204020204" pitchFamily="34" charset="-122"/>
            <a:ea typeface="微软雅黑" panose="020B0503020204020204" pitchFamily="34" charset="-122"/>
          </a:endParaRPr>
        </a:p>
      </dsp:txBody>
      <dsp:txXfrm>
        <a:off x="366470" y="3543140"/>
        <a:ext cx="4692500" cy="50612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7E84617-FFA5-48B2-9654-2C09AF6C2199}">
      <dsp:nvSpPr>
        <dsp:cNvPr id="0" name=""/>
        <dsp:cNvSpPr/>
      </dsp:nvSpPr>
      <dsp:spPr>
        <a:xfrm>
          <a:off x="0" y="1354668"/>
          <a:ext cx="2273596" cy="469001"/>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rtl="0">
            <a:lnSpc>
              <a:spcPct val="90000"/>
            </a:lnSpc>
            <a:spcBef>
              <a:spcPct val="0"/>
            </a:spcBef>
            <a:spcAft>
              <a:spcPct val="35000"/>
            </a:spcAft>
          </a:pPr>
          <a:r>
            <a:rPr lang="zh-CN" altLang="en-US" sz="1200" b="1" kern="1200" dirty="0" smtClean="0">
              <a:latin typeface="微软雅黑" panose="020B0503020204020204" pitchFamily="34" charset="-122"/>
              <a:ea typeface="微软雅黑" panose="020B0503020204020204" pitchFamily="34" charset="-122"/>
            </a:rPr>
            <a:t>复合型的知识结构</a:t>
          </a:r>
          <a:endParaRPr lang="zh-CN" altLang="en-US" sz="1200" b="1" kern="1200" dirty="0">
            <a:latin typeface="微软雅黑" panose="020B0503020204020204" pitchFamily="34" charset="-122"/>
            <a:ea typeface="微软雅黑" panose="020B0503020204020204" pitchFamily="34" charset="-122"/>
          </a:endParaRPr>
        </a:p>
      </dsp:txBody>
      <dsp:txXfrm>
        <a:off x="13737" y="1368405"/>
        <a:ext cx="2246122" cy="441527"/>
      </dsp:txXfrm>
    </dsp:sp>
    <dsp:sp modelId="{E2661AA6-9378-4400-8095-04DF4C5E98B2}">
      <dsp:nvSpPr>
        <dsp:cNvPr id="0" name=""/>
        <dsp:cNvSpPr/>
      </dsp:nvSpPr>
      <dsp:spPr>
        <a:xfrm>
          <a:off x="0" y="2032619"/>
          <a:ext cx="1985976" cy="469001"/>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rtl="0">
            <a:lnSpc>
              <a:spcPct val="90000"/>
            </a:lnSpc>
            <a:spcBef>
              <a:spcPct val="0"/>
            </a:spcBef>
            <a:spcAft>
              <a:spcPct val="35000"/>
            </a:spcAft>
          </a:pPr>
          <a:r>
            <a:rPr lang="zh-CN" altLang="en-US" sz="1200" b="1" kern="1200" dirty="0" smtClean="0">
              <a:latin typeface="微软雅黑" panose="020B0503020204020204" pitchFamily="34" charset="-122"/>
              <a:ea typeface="微软雅黑" panose="020B0503020204020204" pitchFamily="34" charset="-122"/>
            </a:rPr>
            <a:t>较高的能力素养</a:t>
          </a:r>
          <a:endParaRPr lang="zh-CN" altLang="en-US" sz="1200" b="1" kern="1200" dirty="0">
            <a:latin typeface="微软雅黑" panose="020B0503020204020204" pitchFamily="34" charset="-122"/>
            <a:ea typeface="微软雅黑" panose="020B0503020204020204" pitchFamily="34" charset="-122"/>
          </a:endParaRPr>
        </a:p>
      </dsp:txBody>
      <dsp:txXfrm>
        <a:off x="13737" y="2046356"/>
        <a:ext cx="1958502" cy="441527"/>
      </dsp:txXfrm>
    </dsp:sp>
    <dsp:sp modelId="{32C9D281-0D36-40A8-A966-A3FFE3D3AEAB}">
      <dsp:nvSpPr>
        <dsp:cNvPr id="0" name=""/>
        <dsp:cNvSpPr/>
      </dsp:nvSpPr>
      <dsp:spPr>
        <a:xfrm rot="17939628">
          <a:off x="1388846" y="1245605"/>
          <a:ext cx="2317670" cy="15826"/>
        </a:xfrm>
        <a:custGeom>
          <a:avLst/>
          <a:gdLst/>
          <a:ahLst/>
          <a:cxnLst/>
          <a:rect l="0" t="0" r="0" b="0"/>
          <a:pathLst>
            <a:path>
              <a:moveTo>
                <a:pt x="0" y="7913"/>
              </a:moveTo>
              <a:lnTo>
                <a:pt x="2317670" y="7913"/>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533400">
            <a:lnSpc>
              <a:spcPct val="90000"/>
            </a:lnSpc>
            <a:spcBef>
              <a:spcPct val="0"/>
            </a:spcBef>
            <a:spcAft>
              <a:spcPct val="35000"/>
            </a:spcAft>
          </a:pPr>
          <a:endParaRPr lang="zh-CN" altLang="en-US" sz="1200" b="1" kern="1200">
            <a:latin typeface="微软雅黑" panose="020B0503020204020204" pitchFamily="34" charset="-122"/>
            <a:ea typeface="微软雅黑" panose="020B0503020204020204" pitchFamily="34" charset="-122"/>
          </a:endParaRPr>
        </a:p>
      </dsp:txBody>
      <dsp:txXfrm>
        <a:off x="2489739" y="1195577"/>
        <a:ext cx="115883" cy="115883"/>
      </dsp:txXfrm>
    </dsp:sp>
    <dsp:sp modelId="{4B1E4028-23DE-4942-BD36-465C8C9E03D6}">
      <dsp:nvSpPr>
        <dsp:cNvPr id="0" name=""/>
        <dsp:cNvSpPr/>
      </dsp:nvSpPr>
      <dsp:spPr>
        <a:xfrm>
          <a:off x="3109385" y="5417"/>
          <a:ext cx="1991576" cy="469001"/>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rtl="0">
            <a:lnSpc>
              <a:spcPct val="90000"/>
            </a:lnSpc>
            <a:spcBef>
              <a:spcPct val="0"/>
            </a:spcBef>
            <a:spcAft>
              <a:spcPct val="35000"/>
            </a:spcAft>
          </a:pPr>
          <a:r>
            <a:rPr lang="zh-CN" sz="1200" b="1" kern="1200" dirty="0" smtClean="0">
              <a:latin typeface="微软雅黑" panose="020B0503020204020204" pitchFamily="34" charset="-122"/>
              <a:ea typeface="微软雅黑" panose="020B0503020204020204" pitchFamily="34" charset="-122"/>
            </a:rPr>
            <a:t>（</a:t>
          </a:r>
          <a:r>
            <a:rPr lang="en-US" sz="1200" b="1" kern="1200" dirty="0" smtClean="0">
              <a:latin typeface="微软雅黑" panose="020B0503020204020204" pitchFamily="34" charset="-122"/>
              <a:ea typeface="微软雅黑" panose="020B0503020204020204" pitchFamily="34" charset="-122"/>
            </a:rPr>
            <a:t>1</a:t>
          </a:r>
          <a:r>
            <a:rPr lang="zh-CN" sz="1200" b="1" kern="1200" dirty="0" smtClean="0">
              <a:latin typeface="微软雅黑" panose="020B0503020204020204" pitchFamily="34" charset="-122"/>
              <a:ea typeface="微软雅黑" panose="020B0503020204020204" pitchFamily="34" charset="-122"/>
            </a:rPr>
            <a:t>）沟通表达能力</a:t>
          </a:r>
          <a:endParaRPr lang="zh-CN" sz="1200" b="1" kern="1200" dirty="0">
            <a:latin typeface="微软雅黑" panose="020B0503020204020204" pitchFamily="34" charset="-122"/>
            <a:ea typeface="微软雅黑" panose="020B0503020204020204" pitchFamily="34" charset="-122"/>
          </a:endParaRPr>
        </a:p>
      </dsp:txBody>
      <dsp:txXfrm>
        <a:off x="3123122" y="19154"/>
        <a:ext cx="1964102" cy="441527"/>
      </dsp:txXfrm>
    </dsp:sp>
    <dsp:sp modelId="{3C64A0C4-7008-427F-A91C-BDF4BD2B47AF}">
      <dsp:nvSpPr>
        <dsp:cNvPr id="0" name=""/>
        <dsp:cNvSpPr/>
      </dsp:nvSpPr>
      <dsp:spPr>
        <a:xfrm rot="18423290">
          <a:off x="1615513" y="1515281"/>
          <a:ext cx="1864335" cy="15826"/>
        </a:xfrm>
        <a:custGeom>
          <a:avLst/>
          <a:gdLst/>
          <a:ahLst/>
          <a:cxnLst/>
          <a:rect l="0" t="0" r="0" b="0"/>
          <a:pathLst>
            <a:path>
              <a:moveTo>
                <a:pt x="0" y="7913"/>
              </a:moveTo>
              <a:lnTo>
                <a:pt x="1864335" y="7913"/>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533400">
            <a:lnSpc>
              <a:spcPct val="90000"/>
            </a:lnSpc>
            <a:spcBef>
              <a:spcPct val="0"/>
            </a:spcBef>
            <a:spcAft>
              <a:spcPct val="35000"/>
            </a:spcAft>
          </a:pPr>
          <a:endParaRPr lang="zh-CN" altLang="en-US" sz="1200" b="1" kern="1200">
            <a:latin typeface="微软雅黑" panose="020B0503020204020204" pitchFamily="34" charset="-122"/>
            <a:ea typeface="微软雅黑" panose="020B0503020204020204" pitchFamily="34" charset="-122"/>
          </a:endParaRPr>
        </a:p>
      </dsp:txBody>
      <dsp:txXfrm>
        <a:off x="2501072" y="1476586"/>
        <a:ext cx="93216" cy="93216"/>
      </dsp:txXfrm>
    </dsp:sp>
    <dsp:sp modelId="{F74C75EA-67C4-4BAC-88F7-4C6A32388D5C}">
      <dsp:nvSpPr>
        <dsp:cNvPr id="0" name=""/>
        <dsp:cNvSpPr/>
      </dsp:nvSpPr>
      <dsp:spPr>
        <a:xfrm>
          <a:off x="3109385" y="544769"/>
          <a:ext cx="2022136" cy="469001"/>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rtl="0">
            <a:lnSpc>
              <a:spcPct val="90000"/>
            </a:lnSpc>
            <a:spcBef>
              <a:spcPct val="0"/>
            </a:spcBef>
            <a:spcAft>
              <a:spcPct val="35000"/>
            </a:spcAft>
          </a:pPr>
          <a:r>
            <a:rPr lang="zh-CN" sz="1200" b="1" kern="1200" dirty="0" smtClean="0">
              <a:latin typeface="微软雅黑" panose="020B0503020204020204" pitchFamily="34" charset="-122"/>
              <a:ea typeface="微软雅黑" panose="020B0503020204020204" pitchFamily="34" charset="-122"/>
            </a:rPr>
            <a:t>（</a:t>
          </a:r>
          <a:r>
            <a:rPr lang="en-US" sz="1200" b="1" kern="1200" dirty="0" smtClean="0">
              <a:latin typeface="微软雅黑" panose="020B0503020204020204" pitchFamily="34" charset="-122"/>
              <a:ea typeface="微软雅黑" panose="020B0503020204020204" pitchFamily="34" charset="-122"/>
            </a:rPr>
            <a:t>2</a:t>
          </a:r>
          <a:r>
            <a:rPr lang="zh-CN" sz="1200" b="1" kern="1200" dirty="0" smtClean="0">
              <a:latin typeface="微软雅黑" panose="020B0503020204020204" pitchFamily="34" charset="-122"/>
              <a:ea typeface="微软雅黑" panose="020B0503020204020204" pitchFamily="34" charset="-122"/>
            </a:rPr>
            <a:t>）分析与决策能力</a:t>
          </a:r>
          <a:endParaRPr lang="zh-CN" sz="1200" b="1" kern="1200" dirty="0">
            <a:latin typeface="微软雅黑" panose="020B0503020204020204" pitchFamily="34" charset="-122"/>
            <a:ea typeface="微软雅黑" panose="020B0503020204020204" pitchFamily="34" charset="-122"/>
          </a:endParaRPr>
        </a:p>
      </dsp:txBody>
      <dsp:txXfrm>
        <a:off x="3123122" y="558506"/>
        <a:ext cx="1994662" cy="441527"/>
      </dsp:txXfrm>
    </dsp:sp>
    <dsp:sp modelId="{6A02570D-4214-4391-9B6C-A14F69944E6D}">
      <dsp:nvSpPr>
        <dsp:cNvPr id="0" name=""/>
        <dsp:cNvSpPr/>
      </dsp:nvSpPr>
      <dsp:spPr>
        <a:xfrm rot="18289469">
          <a:off x="4990612" y="501680"/>
          <a:ext cx="657020" cy="15826"/>
        </a:xfrm>
        <a:custGeom>
          <a:avLst/>
          <a:gdLst/>
          <a:ahLst/>
          <a:cxnLst/>
          <a:rect l="0" t="0" r="0" b="0"/>
          <a:pathLst>
            <a:path>
              <a:moveTo>
                <a:pt x="0" y="7913"/>
              </a:moveTo>
              <a:lnTo>
                <a:pt x="657020" y="7913"/>
              </a:lnTo>
            </a:path>
          </a:pathLst>
        </a:custGeom>
        <a:noFill/>
        <a:ln w="9525" cap="flat" cmpd="sng" algn="ctr">
          <a:solidFill>
            <a:schemeClr val="accent1">
              <a:shade val="8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533400">
            <a:lnSpc>
              <a:spcPct val="90000"/>
            </a:lnSpc>
            <a:spcBef>
              <a:spcPct val="0"/>
            </a:spcBef>
            <a:spcAft>
              <a:spcPct val="35000"/>
            </a:spcAft>
          </a:pPr>
          <a:endParaRPr lang="zh-CN" altLang="en-US" sz="1200" b="1" kern="1200">
            <a:latin typeface="微软雅黑" panose="020B0503020204020204" pitchFamily="34" charset="-122"/>
            <a:ea typeface="微软雅黑" panose="020B0503020204020204" pitchFamily="34" charset="-122"/>
          </a:endParaRPr>
        </a:p>
      </dsp:txBody>
      <dsp:txXfrm>
        <a:off x="5302697" y="493168"/>
        <a:ext cx="32851" cy="32851"/>
      </dsp:txXfrm>
    </dsp:sp>
    <dsp:sp modelId="{D3D01488-52B1-42E6-8CE7-4751BA9B1C1A}">
      <dsp:nvSpPr>
        <dsp:cNvPr id="0" name=""/>
        <dsp:cNvSpPr/>
      </dsp:nvSpPr>
      <dsp:spPr>
        <a:xfrm>
          <a:off x="5506723" y="5417"/>
          <a:ext cx="2279468" cy="469001"/>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rtl="0">
            <a:lnSpc>
              <a:spcPct val="90000"/>
            </a:lnSpc>
            <a:spcBef>
              <a:spcPct val="0"/>
            </a:spcBef>
            <a:spcAft>
              <a:spcPct val="35000"/>
            </a:spcAft>
          </a:pPr>
          <a:r>
            <a:rPr lang="zh-CN" altLang="en-US" sz="1200" b="1" kern="1200" dirty="0" smtClean="0">
              <a:latin typeface="微软雅黑" panose="020B0503020204020204" pitchFamily="34" charset="-122"/>
              <a:ea typeface="微软雅黑" panose="020B0503020204020204" pitchFamily="34" charset="-122"/>
            </a:rPr>
            <a:t>①数据收集与分析</a:t>
          </a:r>
          <a:endParaRPr lang="zh-CN" altLang="en-US" sz="1200" b="1" kern="1200" dirty="0">
            <a:latin typeface="微软雅黑" panose="020B0503020204020204" pitchFamily="34" charset="-122"/>
            <a:ea typeface="微软雅黑" panose="020B0503020204020204" pitchFamily="34" charset="-122"/>
          </a:endParaRPr>
        </a:p>
      </dsp:txBody>
      <dsp:txXfrm>
        <a:off x="5520460" y="19154"/>
        <a:ext cx="2251994" cy="441527"/>
      </dsp:txXfrm>
    </dsp:sp>
    <dsp:sp modelId="{F7A90979-19FA-46E3-ABF4-675464F26A61}">
      <dsp:nvSpPr>
        <dsp:cNvPr id="0" name=""/>
        <dsp:cNvSpPr/>
      </dsp:nvSpPr>
      <dsp:spPr>
        <a:xfrm>
          <a:off x="5131522" y="771356"/>
          <a:ext cx="375201" cy="15826"/>
        </a:xfrm>
        <a:custGeom>
          <a:avLst/>
          <a:gdLst/>
          <a:ahLst/>
          <a:cxnLst/>
          <a:rect l="0" t="0" r="0" b="0"/>
          <a:pathLst>
            <a:path>
              <a:moveTo>
                <a:pt x="0" y="7913"/>
              </a:moveTo>
              <a:lnTo>
                <a:pt x="375201" y="7913"/>
              </a:lnTo>
            </a:path>
          </a:pathLst>
        </a:custGeom>
        <a:noFill/>
        <a:ln w="9525" cap="flat" cmpd="sng" algn="ctr">
          <a:solidFill>
            <a:schemeClr val="accent1">
              <a:shade val="8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533400">
            <a:lnSpc>
              <a:spcPct val="90000"/>
            </a:lnSpc>
            <a:spcBef>
              <a:spcPct val="0"/>
            </a:spcBef>
            <a:spcAft>
              <a:spcPct val="35000"/>
            </a:spcAft>
          </a:pPr>
          <a:endParaRPr lang="zh-CN" altLang="en-US" sz="1200" b="1" kern="1200">
            <a:latin typeface="微软雅黑" panose="020B0503020204020204" pitchFamily="34" charset="-122"/>
            <a:ea typeface="微软雅黑" panose="020B0503020204020204" pitchFamily="34" charset="-122"/>
          </a:endParaRPr>
        </a:p>
      </dsp:txBody>
      <dsp:txXfrm>
        <a:off x="5309742" y="769889"/>
        <a:ext cx="18760" cy="18760"/>
      </dsp:txXfrm>
    </dsp:sp>
    <dsp:sp modelId="{8461E7CF-CF92-4331-A422-DB8FA50FDF66}">
      <dsp:nvSpPr>
        <dsp:cNvPr id="0" name=""/>
        <dsp:cNvSpPr/>
      </dsp:nvSpPr>
      <dsp:spPr>
        <a:xfrm>
          <a:off x="5506723" y="544769"/>
          <a:ext cx="2279468" cy="469001"/>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rtl="0">
            <a:lnSpc>
              <a:spcPct val="90000"/>
            </a:lnSpc>
            <a:spcBef>
              <a:spcPct val="0"/>
            </a:spcBef>
            <a:spcAft>
              <a:spcPct val="35000"/>
            </a:spcAft>
          </a:pPr>
          <a:r>
            <a:rPr lang="zh-CN" altLang="en-US" sz="1200" b="1" kern="1200" dirty="0" smtClean="0">
              <a:latin typeface="微软雅黑" panose="020B0503020204020204" pitchFamily="34" charset="-122"/>
              <a:ea typeface="微软雅黑" panose="020B0503020204020204" pitchFamily="34" charset="-122"/>
            </a:rPr>
            <a:t>②问题识别与解决</a:t>
          </a:r>
          <a:endParaRPr lang="zh-CN" altLang="en-US" sz="1200" b="1" kern="1200" dirty="0">
            <a:latin typeface="微软雅黑" panose="020B0503020204020204" pitchFamily="34" charset="-122"/>
            <a:ea typeface="微软雅黑" panose="020B0503020204020204" pitchFamily="34" charset="-122"/>
          </a:endParaRPr>
        </a:p>
      </dsp:txBody>
      <dsp:txXfrm>
        <a:off x="5520460" y="558506"/>
        <a:ext cx="2251994" cy="441527"/>
      </dsp:txXfrm>
    </dsp:sp>
    <dsp:sp modelId="{E62377B0-273B-4635-804C-F22528757112}">
      <dsp:nvSpPr>
        <dsp:cNvPr id="0" name=""/>
        <dsp:cNvSpPr/>
      </dsp:nvSpPr>
      <dsp:spPr>
        <a:xfrm rot="3310531">
          <a:off x="4990612" y="1041032"/>
          <a:ext cx="657020" cy="15826"/>
        </a:xfrm>
        <a:custGeom>
          <a:avLst/>
          <a:gdLst/>
          <a:ahLst/>
          <a:cxnLst/>
          <a:rect l="0" t="0" r="0" b="0"/>
          <a:pathLst>
            <a:path>
              <a:moveTo>
                <a:pt x="0" y="7913"/>
              </a:moveTo>
              <a:lnTo>
                <a:pt x="657020" y="7913"/>
              </a:lnTo>
            </a:path>
          </a:pathLst>
        </a:custGeom>
        <a:noFill/>
        <a:ln w="9525" cap="flat" cmpd="sng" algn="ctr">
          <a:solidFill>
            <a:schemeClr val="accent1">
              <a:shade val="8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533400">
            <a:lnSpc>
              <a:spcPct val="90000"/>
            </a:lnSpc>
            <a:spcBef>
              <a:spcPct val="0"/>
            </a:spcBef>
            <a:spcAft>
              <a:spcPct val="35000"/>
            </a:spcAft>
          </a:pPr>
          <a:endParaRPr lang="zh-CN" altLang="en-US" sz="1200" b="1" kern="1200">
            <a:latin typeface="微软雅黑" panose="020B0503020204020204" pitchFamily="34" charset="-122"/>
            <a:ea typeface="微软雅黑" panose="020B0503020204020204" pitchFamily="34" charset="-122"/>
          </a:endParaRPr>
        </a:p>
      </dsp:txBody>
      <dsp:txXfrm>
        <a:off x="5302697" y="1032520"/>
        <a:ext cx="32851" cy="32851"/>
      </dsp:txXfrm>
    </dsp:sp>
    <dsp:sp modelId="{A37707CA-BD64-4497-99C3-D6CB2A2C08FB}">
      <dsp:nvSpPr>
        <dsp:cNvPr id="0" name=""/>
        <dsp:cNvSpPr/>
      </dsp:nvSpPr>
      <dsp:spPr>
        <a:xfrm>
          <a:off x="5506723" y="1084120"/>
          <a:ext cx="2267592" cy="469001"/>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rtl="0">
            <a:lnSpc>
              <a:spcPct val="90000"/>
            </a:lnSpc>
            <a:spcBef>
              <a:spcPct val="0"/>
            </a:spcBef>
            <a:spcAft>
              <a:spcPct val="35000"/>
            </a:spcAft>
          </a:pPr>
          <a:r>
            <a:rPr lang="zh-CN" altLang="en-US" sz="1200" b="1" kern="1200" dirty="0" smtClean="0">
              <a:latin typeface="微软雅黑" panose="020B0503020204020204" pitchFamily="34" charset="-122"/>
              <a:ea typeface="微软雅黑" panose="020B0503020204020204" pitchFamily="34" charset="-122"/>
            </a:rPr>
            <a:t>③决策能力</a:t>
          </a:r>
          <a:endParaRPr lang="zh-CN" altLang="en-US" sz="1200" b="1" kern="1200" dirty="0">
            <a:latin typeface="微软雅黑" panose="020B0503020204020204" pitchFamily="34" charset="-122"/>
            <a:ea typeface="微软雅黑" panose="020B0503020204020204" pitchFamily="34" charset="-122"/>
          </a:endParaRPr>
        </a:p>
      </dsp:txBody>
      <dsp:txXfrm>
        <a:off x="5520460" y="1097857"/>
        <a:ext cx="2240118" cy="441527"/>
      </dsp:txXfrm>
    </dsp:sp>
    <dsp:sp modelId="{D77165FF-0B40-4257-9F0C-DC09E9A992BB}">
      <dsp:nvSpPr>
        <dsp:cNvPr id="0" name=""/>
        <dsp:cNvSpPr/>
      </dsp:nvSpPr>
      <dsp:spPr>
        <a:xfrm rot="396668">
          <a:off x="1982216" y="2324308"/>
          <a:ext cx="1130929" cy="15826"/>
        </a:xfrm>
        <a:custGeom>
          <a:avLst/>
          <a:gdLst/>
          <a:ahLst/>
          <a:cxnLst/>
          <a:rect l="0" t="0" r="0" b="0"/>
          <a:pathLst>
            <a:path>
              <a:moveTo>
                <a:pt x="0" y="7913"/>
              </a:moveTo>
              <a:lnTo>
                <a:pt x="1130929" y="7913"/>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533400">
            <a:lnSpc>
              <a:spcPct val="90000"/>
            </a:lnSpc>
            <a:spcBef>
              <a:spcPct val="0"/>
            </a:spcBef>
            <a:spcAft>
              <a:spcPct val="35000"/>
            </a:spcAft>
          </a:pPr>
          <a:endParaRPr lang="zh-CN" altLang="en-US" sz="1200" b="1" kern="1200">
            <a:latin typeface="微软雅黑" panose="020B0503020204020204" pitchFamily="34" charset="-122"/>
            <a:ea typeface="微软雅黑" panose="020B0503020204020204" pitchFamily="34" charset="-122"/>
          </a:endParaRPr>
        </a:p>
      </dsp:txBody>
      <dsp:txXfrm>
        <a:off x="2519407" y="2303948"/>
        <a:ext cx="56546" cy="56546"/>
      </dsp:txXfrm>
    </dsp:sp>
    <dsp:sp modelId="{B4313FC3-A765-41E9-A46D-472C00702384}">
      <dsp:nvSpPr>
        <dsp:cNvPr id="0" name=""/>
        <dsp:cNvSpPr/>
      </dsp:nvSpPr>
      <dsp:spPr>
        <a:xfrm>
          <a:off x="3109385" y="2162823"/>
          <a:ext cx="1953005" cy="469001"/>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rtl="0">
            <a:lnSpc>
              <a:spcPct val="90000"/>
            </a:lnSpc>
            <a:spcBef>
              <a:spcPct val="0"/>
            </a:spcBef>
            <a:spcAft>
              <a:spcPct val="35000"/>
            </a:spcAft>
          </a:pPr>
          <a:r>
            <a:rPr lang="zh-CN" sz="1200" b="1" kern="1200" dirty="0" smtClean="0">
              <a:latin typeface="微软雅黑" panose="020B0503020204020204" pitchFamily="34" charset="-122"/>
              <a:ea typeface="微软雅黑" panose="020B0503020204020204" pitchFamily="34" charset="-122"/>
            </a:rPr>
            <a:t>（</a:t>
          </a:r>
          <a:r>
            <a:rPr lang="en-US" sz="1200" b="1" kern="1200" dirty="0" smtClean="0">
              <a:latin typeface="微软雅黑" panose="020B0503020204020204" pitchFamily="34" charset="-122"/>
              <a:ea typeface="微软雅黑" panose="020B0503020204020204" pitchFamily="34" charset="-122"/>
            </a:rPr>
            <a:t>3</a:t>
          </a:r>
          <a:r>
            <a:rPr lang="zh-CN" sz="1200" b="1" kern="1200" dirty="0" smtClean="0">
              <a:latin typeface="微软雅黑" panose="020B0503020204020204" pitchFamily="34" charset="-122"/>
              <a:ea typeface="微软雅黑" panose="020B0503020204020204" pitchFamily="34" charset="-122"/>
            </a:rPr>
            <a:t>）谈判技巧</a:t>
          </a:r>
          <a:endParaRPr lang="zh-CN" sz="1200" b="1" kern="1200" dirty="0">
            <a:latin typeface="微软雅黑" panose="020B0503020204020204" pitchFamily="34" charset="-122"/>
            <a:ea typeface="微软雅黑" panose="020B0503020204020204" pitchFamily="34" charset="-122"/>
          </a:endParaRPr>
        </a:p>
      </dsp:txBody>
      <dsp:txXfrm>
        <a:off x="3123122" y="2176560"/>
        <a:ext cx="1925531" cy="441527"/>
      </dsp:txXfrm>
    </dsp:sp>
    <dsp:sp modelId="{76FD9B60-D868-432D-BEA8-6119CD5CB8B0}">
      <dsp:nvSpPr>
        <dsp:cNvPr id="0" name=""/>
        <dsp:cNvSpPr/>
      </dsp:nvSpPr>
      <dsp:spPr>
        <a:xfrm rot="18289469">
          <a:off x="4921481" y="2119735"/>
          <a:ext cx="657020" cy="15826"/>
        </a:xfrm>
        <a:custGeom>
          <a:avLst/>
          <a:gdLst/>
          <a:ahLst/>
          <a:cxnLst/>
          <a:rect l="0" t="0" r="0" b="0"/>
          <a:pathLst>
            <a:path>
              <a:moveTo>
                <a:pt x="0" y="7913"/>
              </a:moveTo>
              <a:lnTo>
                <a:pt x="657020" y="7913"/>
              </a:lnTo>
            </a:path>
          </a:pathLst>
        </a:custGeom>
        <a:noFill/>
        <a:ln w="9525" cap="flat" cmpd="sng" algn="ctr">
          <a:solidFill>
            <a:schemeClr val="accent1">
              <a:shade val="8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533400">
            <a:lnSpc>
              <a:spcPct val="90000"/>
            </a:lnSpc>
            <a:spcBef>
              <a:spcPct val="0"/>
            </a:spcBef>
            <a:spcAft>
              <a:spcPct val="35000"/>
            </a:spcAft>
          </a:pPr>
          <a:endParaRPr lang="zh-CN" altLang="en-US" sz="1200" b="1" kern="1200">
            <a:latin typeface="微软雅黑" panose="020B0503020204020204" pitchFamily="34" charset="-122"/>
            <a:ea typeface="微软雅黑" panose="020B0503020204020204" pitchFamily="34" charset="-122"/>
          </a:endParaRPr>
        </a:p>
      </dsp:txBody>
      <dsp:txXfrm>
        <a:off x="5233566" y="2111223"/>
        <a:ext cx="32851" cy="32851"/>
      </dsp:txXfrm>
    </dsp:sp>
    <dsp:sp modelId="{81102040-2432-499E-A0ED-5F5DC6338C87}">
      <dsp:nvSpPr>
        <dsp:cNvPr id="0" name=""/>
        <dsp:cNvSpPr/>
      </dsp:nvSpPr>
      <dsp:spPr>
        <a:xfrm>
          <a:off x="5437592" y="1623472"/>
          <a:ext cx="2279468" cy="469001"/>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rtl="0">
            <a:lnSpc>
              <a:spcPct val="90000"/>
            </a:lnSpc>
            <a:spcBef>
              <a:spcPct val="0"/>
            </a:spcBef>
            <a:spcAft>
              <a:spcPct val="35000"/>
            </a:spcAft>
          </a:pPr>
          <a:r>
            <a:rPr lang="zh-CN" altLang="en-US" sz="1200" b="1" kern="1200" dirty="0" smtClean="0">
              <a:latin typeface="微软雅黑" panose="020B0503020204020204" pitchFamily="34" charset="-122"/>
              <a:ea typeface="微软雅黑" panose="020B0503020204020204" pitchFamily="34" charset="-122"/>
            </a:rPr>
            <a:t>①策略运用</a:t>
          </a:r>
          <a:endParaRPr lang="zh-CN" altLang="en-US" sz="1200" b="1" kern="1200" dirty="0">
            <a:latin typeface="微软雅黑" panose="020B0503020204020204" pitchFamily="34" charset="-122"/>
            <a:ea typeface="微软雅黑" panose="020B0503020204020204" pitchFamily="34" charset="-122"/>
          </a:endParaRPr>
        </a:p>
      </dsp:txBody>
      <dsp:txXfrm>
        <a:off x="5451329" y="1637209"/>
        <a:ext cx="2251994" cy="441527"/>
      </dsp:txXfrm>
    </dsp:sp>
    <dsp:sp modelId="{0B16A06C-11CF-4212-B861-364013FB7683}">
      <dsp:nvSpPr>
        <dsp:cNvPr id="0" name=""/>
        <dsp:cNvSpPr/>
      </dsp:nvSpPr>
      <dsp:spPr>
        <a:xfrm>
          <a:off x="5062391" y="2389410"/>
          <a:ext cx="375201" cy="15826"/>
        </a:xfrm>
        <a:custGeom>
          <a:avLst/>
          <a:gdLst/>
          <a:ahLst/>
          <a:cxnLst/>
          <a:rect l="0" t="0" r="0" b="0"/>
          <a:pathLst>
            <a:path>
              <a:moveTo>
                <a:pt x="0" y="7913"/>
              </a:moveTo>
              <a:lnTo>
                <a:pt x="375201" y="7913"/>
              </a:lnTo>
            </a:path>
          </a:pathLst>
        </a:custGeom>
        <a:noFill/>
        <a:ln w="9525" cap="flat" cmpd="sng" algn="ctr">
          <a:solidFill>
            <a:schemeClr val="accent1">
              <a:shade val="8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533400">
            <a:lnSpc>
              <a:spcPct val="90000"/>
            </a:lnSpc>
            <a:spcBef>
              <a:spcPct val="0"/>
            </a:spcBef>
            <a:spcAft>
              <a:spcPct val="35000"/>
            </a:spcAft>
          </a:pPr>
          <a:endParaRPr lang="zh-CN" altLang="en-US" sz="1200" b="1" kern="1200">
            <a:latin typeface="微软雅黑" panose="020B0503020204020204" pitchFamily="34" charset="-122"/>
            <a:ea typeface="微软雅黑" panose="020B0503020204020204" pitchFamily="34" charset="-122"/>
          </a:endParaRPr>
        </a:p>
      </dsp:txBody>
      <dsp:txXfrm>
        <a:off x="5240612" y="2387944"/>
        <a:ext cx="18760" cy="18760"/>
      </dsp:txXfrm>
    </dsp:sp>
    <dsp:sp modelId="{3D898DD9-3086-4942-9521-B4E926A27C38}">
      <dsp:nvSpPr>
        <dsp:cNvPr id="0" name=""/>
        <dsp:cNvSpPr/>
      </dsp:nvSpPr>
      <dsp:spPr>
        <a:xfrm>
          <a:off x="5437592" y="2162823"/>
          <a:ext cx="2291343" cy="469001"/>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rtl="0">
            <a:lnSpc>
              <a:spcPct val="90000"/>
            </a:lnSpc>
            <a:spcBef>
              <a:spcPct val="0"/>
            </a:spcBef>
            <a:spcAft>
              <a:spcPct val="35000"/>
            </a:spcAft>
          </a:pPr>
          <a:r>
            <a:rPr lang="zh-CN" altLang="en-US" sz="1200" b="1" kern="1200" dirty="0" smtClean="0">
              <a:latin typeface="微软雅黑" panose="020B0503020204020204" pitchFamily="34" charset="-122"/>
              <a:ea typeface="微软雅黑" panose="020B0503020204020204" pitchFamily="34" charset="-122"/>
            </a:rPr>
            <a:t>②议价能力</a:t>
          </a:r>
          <a:endParaRPr lang="zh-CN" altLang="en-US" sz="1200" b="1" kern="1200" dirty="0">
            <a:latin typeface="微软雅黑" panose="020B0503020204020204" pitchFamily="34" charset="-122"/>
            <a:ea typeface="微软雅黑" panose="020B0503020204020204" pitchFamily="34" charset="-122"/>
          </a:endParaRPr>
        </a:p>
      </dsp:txBody>
      <dsp:txXfrm>
        <a:off x="5451329" y="2176560"/>
        <a:ext cx="2263869" cy="441527"/>
      </dsp:txXfrm>
    </dsp:sp>
    <dsp:sp modelId="{6ABC32F8-6321-4D0E-8055-8AA7B877A0C9}">
      <dsp:nvSpPr>
        <dsp:cNvPr id="0" name=""/>
        <dsp:cNvSpPr/>
      </dsp:nvSpPr>
      <dsp:spPr>
        <a:xfrm rot="3310531">
          <a:off x="4921481" y="2659086"/>
          <a:ext cx="657020" cy="15826"/>
        </a:xfrm>
        <a:custGeom>
          <a:avLst/>
          <a:gdLst/>
          <a:ahLst/>
          <a:cxnLst/>
          <a:rect l="0" t="0" r="0" b="0"/>
          <a:pathLst>
            <a:path>
              <a:moveTo>
                <a:pt x="0" y="7913"/>
              </a:moveTo>
              <a:lnTo>
                <a:pt x="657020" y="7913"/>
              </a:lnTo>
            </a:path>
          </a:pathLst>
        </a:custGeom>
        <a:noFill/>
        <a:ln w="9525" cap="flat" cmpd="sng" algn="ctr">
          <a:solidFill>
            <a:schemeClr val="accent1">
              <a:shade val="8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533400">
            <a:lnSpc>
              <a:spcPct val="90000"/>
            </a:lnSpc>
            <a:spcBef>
              <a:spcPct val="0"/>
            </a:spcBef>
            <a:spcAft>
              <a:spcPct val="35000"/>
            </a:spcAft>
          </a:pPr>
          <a:endParaRPr lang="zh-CN" altLang="en-US" sz="1200" b="1" kern="1200">
            <a:latin typeface="微软雅黑" panose="020B0503020204020204" pitchFamily="34" charset="-122"/>
            <a:ea typeface="微软雅黑" panose="020B0503020204020204" pitchFamily="34" charset="-122"/>
          </a:endParaRPr>
        </a:p>
      </dsp:txBody>
      <dsp:txXfrm>
        <a:off x="5233566" y="2650574"/>
        <a:ext cx="32851" cy="32851"/>
      </dsp:txXfrm>
    </dsp:sp>
    <dsp:sp modelId="{3C6E25A7-96C7-4451-A2A1-DF197702F381}">
      <dsp:nvSpPr>
        <dsp:cNvPr id="0" name=""/>
        <dsp:cNvSpPr/>
      </dsp:nvSpPr>
      <dsp:spPr>
        <a:xfrm>
          <a:off x="5437592" y="2702175"/>
          <a:ext cx="2291343" cy="469001"/>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rtl="0">
            <a:lnSpc>
              <a:spcPct val="90000"/>
            </a:lnSpc>
            <a:spcBef>
              <a:spcPct val="0"/>
            </a:spcBef>
            <a:spcAft>
              <a:spcPct val="35000"/>
            </a:spcAft>
          </a:pPr>
          <a:r>
            <a:rPr lang="zh-CN" altLang="en-US" sz="1200" b="1" kern="1200" dirty="0" smtClean="0">
              <a:latin typeface="微软雅黑" panose="020B0503020204020204" pitchFamily="34" charset="-122"/>
              <a:ea typeface="微软雅黑" panose="020B0503020204020204" pitchFamily="34" charset="-122"/>
            </a:rPr>
            <a:t>③情绪控制</a:t>
          </a:r>
          <a:endParaRPr lang="zh-CN" altLang="en-US" sz="1200" b="1" kern="1200" dirty="0">
            <a:latin typeface="微软雅黑" panose="020B0503020204020204" pitchFamily="34" charset="-122"/>
            <a:ea typeface="微软雅黑" panose="020B0503020204020204" pitchFamily="34" charset="-122"/>
          </a:endParaRPr>
        </a:p>
      </dsp:txBody>
      <dsp:txXfrm>
        <a:off x="5451329" y="2715912"/>
        <a:ext cx="2263869" cy="441527"/>
      </dsp:txXfrm>
    </dsp:sp>
    <dsp:sp modelId="{CE04CE6C-1EAA-49FE-B98C-DA7AE1E9F52B}">
      <dsp:nvSpPr>
        <dsp:cNvPr id="0" name=""/>
        <dsp:cNvSpPr/>
      </dsp:nvSpPr>
      <dsp:spPr>
        <a:xfrm rot="1847704">
          <a:off x="1893778" y="2593984"/>
          <a:ext cx="1307804" cy="15826"/>
        </a:xfrm>
        <a:custGeom>
          <a:avLst/>
          <a:gdLst/>
          <a:ahLst/>
          <a:cxnLst/>
          <a:rect l="0" t="0" r="0" b="0"/>
          <a:pathLst>
            <a:path>
              <a:moveTo>
                <a:pt x="0" y="7913"/>
              </a:moveTo>
              <a:lnTo>
                <a:pt x="1307804" y="7913"/>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533400">
            <a:lnSpc>
              <a:spcPct val="90000"/>
            </a:lnSpc>
            <a:spcBef>
              <a:spcPct val="0"/>
            </a:spcBef>
            <a:spcAft>
              <a:spcPct val="35000"/>
            </a:spcAft>
          </a:pPr>
          <a:endParaRPr lang="zh-CN" altLang="en-US" sz="1200" b="1" kern="1200">
            <a:latin typeface="微软雅黑" panose="020B0503020204020204" pitchFamily="34" charset="-122"/>
            <a:ea typeface="微软雅黑" panose="020B0503020204020204" pitchFamily="34" charset="-122"/>
          </a:endParaRPr>
        </a:p>
      </dsp:txBody>
      <dsp:txXfrm>
        <a:off x="2514986" y="2569202"/>
        <a:ext cx="65390" cy="65390"/>
      </dsp:txXfrm>
    </dsp:sp>
    <dsp:sp modelId="{CA538F87-A635-4321-923F-446ECF38BDC6}">
      <dsp:nvSpPr>
        <dsp:cNvPr id="0" name=""/>
        <dsp:cNvSpPr/>
      </dsp:nvSpPr>
      <dsp:spPr>
        <a:xfrm>
          <a:off x="3109385" y="2702175"/>
          <a:ext cx="1953015" cy="469001"/>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rtl="0">
            <a:lnSpc>
              <a:spcPct val="90000"/>
            </a:lnSpc>
            <a:spcBef>
              <a:spcPct val="0"/>
            </a:spcBef>
            <a:spcAft>
              <a:spcPct val="35000"/>
            </a:spcAft>
          </a:pPr>
          <a:r>
            <a:rPr lang="zh-CN" sz="1200" b="1" kern="1200" dirty="0" smtClean="0">
              <a:latin typeface="微软雅黑" panose="020B0503020204020204" pitchFamily="34" charset="-122"/>
              <a:ea typeface="微软雅黑" panose="020B0503020204020204" pitchFamily="34" charset="-122"/>
            </a:rPr>
            <a:t>（</a:t>
          </a:r>
          <a:r>
            <a:rPr lang="en-US" sz="1200" b="1" kern="1200" dirty="0" smtClean="0">
              <a:latin typeface="微软雅黑" panose="020B0503020204020204" pitchFamily="34" charset="-122"/>
              <a:ea typeface="微软雅黑" panose="020B0503020204020204" pitchFamily="34" charset="-122"/>
            </a:rPr>
            <a:t>4</a:t>
          </a:r>
          <a:r>
            <a:rPr lang="zh-CN" sz="1200" b="1" kern="1200" dirty="0" smtClean="0">
              <a:latin typeface="微软雅黑" panose="020B0503020204020204" pitchFamily="34" charset="-122"/>
              <a:ea typeface="微软雅黑" panose="020B0503020204020204" pitchFamily="34" charset="-122"/>
            </a:rPr>
            <a:t>）团队合作能力</a:t>
          </a:r>
          <a:endParaRPr lang="zh-CN" sz="1200" b="1" kern="1200" dirty="0">
            <a:latin typeface="微软雅黑" panose="020B0503020204020204" pitchFamily="34" charset="-122"/>
            <a:ea typeface="微软雅黑" panose="020B0503020204020204" pitchFamily="34" charset="-122"/>
          </a:endParaRPr>
        </a:p>
      </dsp:txBody>
      <dsp:txXfrm>
        <a:off x="3123122" y="2715912"/>
        <a:ext cx="1925541" cy="441527"/>
      </dsp:txXfrm>
    </dsp:sp>
    <dsp:sp modelId="{29EC498D-5944-4AC1-AE21-0F7E15CB43AB}">
      <dsp:nvSpPr>
        <dsp:cNvPr id="0" name=""/>
        <dsp:cNvSpPr/>
      </dsp:nvSpPr>
      <dsp:spPr>
        <a:xfrm rot="3653686">
          <a:off x="1392896" y="3268173"/>
          <a:ext cx="2309568" cy="15826"/>
        </a:xfrm>
        <a:custGeom>
          <a:avLst/>
          <a:gdLst/>
          <a:ahLst/>
          <a:cxnLst/>
          <a:rect l="0" t="0" r="0" b="0"/>
          <a:pathLst>
            <a:path>
              <a:moveTo>
                <a:pt x="0" y="7913"/>
              </a:moveTo>
              <a:lnTo>
                <a:pt x="2309568" y="7913"/>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533400">
            <a:lnSpc>
              <a:spcPct val="90000"/>
            </a:lnSpc>
            <a:spcBef>
              <a:spcPct val="0"/>
            </a:spcBef>
            <a:spcAft>
              <a:spcPct val="35000"/>
            </a:spcAft>
          </a:pPr>
          <a:endParaRPr lang="zh-CN" altLang="en-US" sz="1200" b="1" kern="1200">
            <a:latin typeface="微软雅黑" panose="020B0503020204020204" pitchFamily="34" charset="-122"/>
            <a:ea typeface="微软雅黑" panose="020B0503020204020204" pitchFamily="34" charset="-122"/>
          </a:endParaRPr>
        </a:p>
      </dsp:txBody>
      <dsp:txXfrm>
        <a:off x="2489941" y="3218348"/>
        <a:ext cx="115478" cy="115478"/>
      </dsp:txXfrm>
    </dsp:sp>
    <dsp:sp modelId="{4FD9B72F-E9C6-43B2-A9AC-7FB7FF4DF80E}">
      <dsp:nvSpPr>
        <dsp:cNvPr id="0" name=""/>
        <dsp:cNvSpPr/>
      </dsp:nvSpPr>
      <dsp:spPr>
        <a:xfrm>
          <a:off x="3109385" y="4050553"/>
          <a:ext cx="2022136" cy="469001"/>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rtl="0">
            <a:lnSpc>
              <a:spcPct val="90000"/>
            </a:lnSpc>
            <a:spcBef>
              <a:spcPct val="0"/>
            </a:spcBef>
            <a:spcAft>
              <a:spcPct val="35000"/>
            </a:spcAft>
          </a:pPr>
          <a:r>
            <a:rPr lang="zh-CN" sz="1200" b="1" kern="1200" smtClean="0">
              <a:latin typeface="微软雅黑" panose="020B0503020204020204" pitchFamily="34" charset="-122"/>
              <a:ea typeface="微软雅黑" panose="020B0503020204020204" pitchFamily="34" charset="-122"/>
            </a:rPr>
            <a:t>（</a:t>
          </a:r>
          <a:r>
            <a:rPr lang="en-US" sz="1200" b="1" kern="1200" smtClean="0">
              <a:latin typeface="微软雅黑" panose="020B0503020204020204" pitchFamily="34" charset="-122"/>
              <a:ea typeface="微软雅黑" panose="020B0503020204020204" pitchFamily="34" charset="-122"/>
            </a:rPr>
            <a:t>5</a:t>
          </a:r>
          <a:r>
            <a:rPr lang="zh-CN" sz="1200" b="1" kern="1200" smtClean="0">
              <a:latin typeface="微软雅黑" panose="020B0503020204020204" pitchFamily="34" charset="-122"/>
              <a:ea typeface="微软雅黑" panose="020B0503020204020204" pitchFamily="34" charset="-122"/>
            </a:rPr>
            <a:t>）社交能力</a:t>
          </a:r>
          <a:endParaRPr lang="zh-CN" sz="1200" b="1" kern="1200">
            <a:latin typeface="微软雅黑" panose="020B0503020204020204" pitchFamily="34" charset="-122"/>
            <a:ea typeface="微软雅黑" panose="020B0503020204020204" pitchFamily="34" charset="-122"/>
          </a:endParaRPr>
        </a:p>
      </dsp:txBody>
      <dsp:txXfrm>
        <a:off x="3123122" y="4064290"/>
        <a:ext cx="1994662" cy="441527"/>
      </dsp:txXfrm>
    </dsp:sp>
    <dsp:sp modelId="{7BB3C5F7-C328-4D67-B8AD-9FB3337BEA29}">
      <dsp:nvSpPr>
        <dsp:cNvPr id="0" name=""/>
        <dsp:cNvSpPr/>
      </dsp:nvSpPr>
      <dsp:spPr>
        <a:xfrm rot="17692822">
          <a:off x="4873224" y="3872627"/>
          <a:ext cx="891796" cy="15826"/>
        </a:xfrm>
        <a:custGeom>
          <a:avLst/>
          <a:gdLst/>
          <a:ahLst/>
          <a:cxnLst/>
          <a:rect l="0" t="0" r="0" b="0"/>
          <a:pathLst>
            <a:path>
              <a:moveTo>
                <a:pt x="0" y="7913"/>
              </a:moveTo>
              <a:lnTo>
                <a:pt x="891796" y="7913"/>
              </a:lnTo>
            </a:path>
          </a:pathLst>
        </a:custGeom>
        <a:noFill/>
        <a:ln w="9525" cap="flat" cmpd="sng" algn="ctr">
          <a:solidFill>
            <a:schemeClr val="accent1">
              <a:shade val="8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533400">
            <a:lnSpc>
              <a:spcPct val="90000"/>
            </a:lnSpc>
            <a:spcBef>
              <a:spcPct val="0"/>
            </a:spcBef>
            <a:spcAft>
              <a:spcPct val="35000"/>
            </a:spcAft>
          </a:pPr>
          <a:endParaRPr lang="zh-CN" altLang="en-US" sz="1200" b="1" kern="1200">
            <a:latin typeface="微软雅黑" panose="020B0503020204020204" pitchFamily="34" charset="-122"/>
            <a:ea typeface="微软雅黑" panose="020B0503020204020204" pitchFamily="34" charset="-122"/>
          </a:endParaRPr>
        </a:p>
      </dsp:txBody>
      <dsp:txXfrm>
        <a:off x="5296828" y="3858245"/>
        <a:ext cx="44589" cy="44589"/>
      </dsp:txXfrm>
    </dsp:sp>
    <dsp:sp modelId="{E77B0154-E887-42D4-BC85-3C5477E46E1B}">
      <dsp:nvSpPr>
        <dsp:cNvPr id="0" name=""/>
        <dsp:cNvSpPr/>
      </dsp:nvSpPr>
      <dsp:spPr>
        <a:xfrm>
          <a:off x="5506723" y="3241526"/>
          <a:ext cx="2279468" cy="469001"/>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rtl="0">
            <a:lnSpc>
              <a:spcPct val="90000"/>
            </a:lnSpc>
            <a:spcBef>
              <a:spcPct val="0"/>
            </a:spcBef>
            <a:spcAft>
              <a:spcPct val="35000"/>
            </a:spcAft>
          </a:pPr>
          <a:r>
            <a:rPr lang="zh-CN" altLang="en-US" sz="1200" b="1" kern="1200" smtClean="0">
              <a:latin typeface="微软雅黑" panose="020B0503020204020204" pitchFamily="34" charset="-122"/>
              <a:ea typeface="微软雅黑" panose="020B0503020204020204" pitchFamily="34" charset="-122"/>
            </a:rPr>
            <a:t>①仪表仪容礼仪</a:t>
          </a:r>
          <a:endParaRPr lang="zh-CN" altLang="en-US" sz="1200" b="1" kern="1200">
            <a:latin typeface="微软雅黑" panose="020B0503020204020204" pitchFamily="34" charset="-122"/>
            <a:ea typeface="微软雅黑" panose="020B0503020204020204" pitchFamily="34" charset="-122"/>
          </a:endParaRPr>
        </a:p>
      </dsp:txBody>
      <dsp:txXfrm>
        <a:off x="5520460" y="3255263"/>
        <a:ext cx="2251994" cy="441527"/>
      </dsp:txXfrm>
    </dsp:sp>
    <dsp:sp modelId="{E1444BB0-8C43-42C8-9249-56D5E504A85F}">
      <dsp:nvSpPr>
        <dsp:cNvPr id="0" name=""/>
        <dsp:cNvSpPr/>
      </dsp:nvSpPr>
      <dsp:spPr>
        <a:xfrm rot="19457599">
          <a:off x="5088092" y="4142303"/>
          <a:ext cx="462061" cy="15826"/>
        </a:xfrm>
        <a:custGeom>
          <a:avLst/>
          <a:gdLst/>
          <a:ahLst/>
          <a:cxnLst/>
          <a:rect l="0" t="0" r="0" b="0"/>
          <a:pathLst>
            <a:path>
              <a:moveTo>
                <a:pt x="0" y="7913"/>
              </a:moveTo>
              <a:lnTo>
                <a:pt x="462061" y="7913"/>
              </a:lnTo>
            </a:path>
          </a:pathLst>
        </a:custGeom>
        <a:noFill/>
        <a:ln w="9525" cap="flat" cmpd="sng" algn="ctr">
          <a:solidFill>
            <a:schemeClr val="accent1">
              <a:shade val="8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533400">
            <a:lnSpc>
              <a:spcPct val="90000"/>
            </a:lnSpc>
            <a:spcBef>
              <a:spcPct val="0"/>
            </a:spcBef>
            <a:spcAft>
              <a:spcPct val="35000"/>
            </a:spcAft>
          </a:pPr>
          <a:endParaRPr lang="zh-CN" altLang="en-US" sz="1200" b="1" kern="1200">
            <a:latin typeface="微软雅黑" panose="020B0503020204020204" pitchFamily="34" charset="-122"/>
            <a:ea typeface="微软雅黑" panose="020B0503020204020204" pitchFamily="34" charset="-122"/>
          </a:endParaRPr>
        </a:p>
      </dsp:txBody>
      <dsp:txXfrm>
        <a:off x="5307571" y="4138664"/>
        <a:ext cx="23103" cy="23103"/>
      </dsp:txXfrm>
    </dsp:sp>
    <dsp:sp modelId="{420A4272-E963-4E31-85B8-29E98959304F}">
      <dsp:nvSpPr>
        <dsp:cNvPr id="0" name=""/>
        <dsp:cNvSpPr/>
      </dsp:nvSpPr>
      <dsp:spPr>
        <a:xfrm>
          <a:off x="5506723" y="3780877"/>
          <a:ext cx="2279468" cy="469001"/>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rtl="0">
            <a:lnSpc>
              <a:spcPct val="90000"/>
            </a:lnSpc>
            <a:spcBef>
              <a:spcPct val="0"/>
            </a:spcBef>
            <a:spcAft>
              <a:spcPct val="35000"/>
            </a:spcAft>
          </a:pPr>
          <a:r>
            <a:rPr lang="zh-CN" altLang="en-US" sz="1200" b="1" kern="1200" dirty="0" smtClean="0">
              <a:latin typeface="微软雅黑" panose="020B0503020204020204" pitchFamily="34" charset="-122"/>
              <a:ea typeface="微软雅黑" panose="020B0503020204020204" pitchFamily="34" charset="-122"/>
            </a:rPr>
            <a:t>②遵守交往原则</a:t>
          </a:r>
          <a:endParaRPr lang="zh-CN" altLang="en-US" sz="1200" b="1" kern="1200" dirty="0">
            <a:latin typeface="微软雅黑" panose="020B0503020204020204" pitchFamily="34" charset="-122"/>
            <a:ea typeface="微软雅黑" panose="020B0503020204020204" pitchFamily="34" charset="-122"/>
          </a:endParaRPr>
        </a:p>
      </dsp:txBody>
      <dsp:txXfrm>
        <a:off x="5520460" y="3794614"/>
        <a:ext cx="2251994" cy="441527"/>
      </dsp:txXfrm>
    </dsp:sp>
    <dsp:sp modelId="{41D9ECCA-8BC9-4E43-995C-723D7CE3A7C8}">
      <dsp:nvSpPr>
        <dsp:cNvPr id="0" name=""/>
        <dsp:cNvSpPr/>
      </dsp:nvSpPr>
      <dsp:spPr>
        <a:xfrm rot="2142401">
          <a:off x="5088092" y="4411978"/>
          <a:ext cx="462061" cy="15826"/>
        </a:xfrm>
        <a:custGeom>
          <a:avLst/>
          <a:gdLst/>
          <a:ahLst/>
          <a:cxnLst/>
          <a:rect l="0" t="0" r="0" b="0"/>
          <a:pathLst>
            <a:path>
              <a:moveTo>
                <a:pt x="0" y="7913"/>
              </a:moveTo>
              <a:lnTo>
                <a:pt x="462061" y="7913"/>
              </a:lnTo>
            </a:path>
          </a:pathLst>
        </a:custGeom>
        <a:noFill/>
        <a:ln w="9525" cap="flat" cmpd="sng" algn="ctr">
          <a:solidFill>
            <a:schemeClr val="accent1">
              <a:shade val="8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533400">
            <a:lnSpc>
              <a:spcPct val="90000"/>
            </a:lnSpc>
            <a:spcBef>
              <a:spcPct val="0"/>
            </a:spcBef>
            <a:spcAft>
              <a:spcPct val="35000"/>
            </a:spcAft>
          </a:pPr>
          <a:endParaRPr lang="zh-CN" altLang="en-US" sz="1200" b="1" kern="1200">
            <a:latin typeface="微软雅黑" panose="020B0503020204020204" pitchFamily="34" charset="-122"/>
            <a:ea typeface="微软雅黑" panose="020B0503020204020204" pitchFamily="34" charset="-122"/>
          </a:endParaRPr>
        </a:p>
      </dsp:txBody>
      <dsp:txXfrm>
        <a:off x="5307571" y="4408340"/>
        <a:ext cx="23103" cy="23103"/>
      </dsp:txXfrm>
    </dsp:sp>
    <dsp:sp modelId="{C95351E9-8C9F-46CC-9ACF-CC2A3494562E}">
      <dsp:nvSpPr>
        <dsp:cNvPr id="0" name=""/>
        <dsp:cNvSpPr/>
      </dsp:nvSpPr>
      <dsp:spPr>
        <a:xfrm>
          <a:off x="5506723" y="4320229"/>
          <a:ext cx="2279468" cy="469001"/>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rtl="0">
            <a:lnSpc>
              <a:spcPct val="90000"/>
            </a:lnSpc>
            <a:spcBef>
              <a:spcPct val="0"/>
            </a:spcBef>
            <a:spcAft>
              <a:spcPct val="35000"/>
            </a:spcAft>
          </a:pPr>
          <a:r>
            <a:rPr lang="zh-CN" altLang="en-US" sz="1200" b="1" kern="1200" smtClean="0">
              <a:latin typeface="微软雅黑" panose="020B0503020204020204" pitchFamily="34" charset="-122"/>
              <a:ea typeface="微软雅黑" panose="020B0503020204020204" pitchFamily="34" charset="-122"/>
            </a:rPr>
            <a:t>③机智灵活</a:t>
          </a:r>
          <a:endParaRPr lang="zh-CN" altLang="en-US" sz="1200" b="1" kern="1200">
            <a:latin typeface="微软雅黑" panose="020B0503020204020204" pitchFamily="34" charset="-122"/>
            <a:ea typeface="微软雅黑" panose="020B0503020204020204" pitchFamily="34" charset="-122"/>
          </a:endParaRPr>
        </a:p>
      </dsp:txBody>
      <dsp:txXfrm>
        <a:off x="5520460" y="4333966"/>
        <a:ext cx="2251994" cy="441527"/>
      </dsp:txXfrm>
    </dsp:sp>
    <dsp:sp modelId="{D749C383-FE04-4503-9A61-A335A8C7BE72}">
      <dsp:nvSpPr>
        <dsp:cNvPr id="0" name=""/>
        <dsp:cNvSpPr/>
      </dsp:nvSpPr>
      <dsp:spPr>
        <a:xfrm rot="3907178">
          <a:off x="4873224" y="4681654"/>
          <a:ext cx="891796" cy="15826"/>
        </a:xfrm>
        <a:custGeom>
          <a:avLst/>
          <a:gdLst/>
          <a:ahLst/>
          <a:cxnLst/>
          <a:rect l="0" t="0" r="0" b="0"/>
          <a:pathLst>
            <a:path>
              <a:moveTo>
                <a:pt x="0" y="7913"/>
              </a:moveTo>
              <a:lnTo>
                <a:pt x="891796" y="7913"/>
              </a:lnTo>
            </a:path>
          </a:pathLst>
        </a:custGeom>
        <a:noFill/>
        <a:ln w="9525" cap="flat" cmpd="sng" algn="ctr">
          <a:solidFill>
            <a:schemeClr val="accent1">
              <a:shade val="8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533400">
            <a:lnSpc>
              <a:spcPct val="90000"/>
            </a:lnSpc>
            <a:spcBef>
              <a:spcPct val="0"/>
            </a:spcBef>
            <a:spcAft>
              <a:spcPct val="35000"/>
            </a:spcAft>
          </a:pPr>
          <a:endParaRPr lang="zh-CN" altLang="en-US" sz="1200" b="1" kern="1200">
            <a:latin typeface="微软雅黑" panose="020B0503020204020204" pitchFamily="34" charset="-122"/>
            <a:ea typeface="微软雅黑" panose="020B0503020204020204" pitchFamily="34" charset="-122"/>
          </a:endParaRPr>
        </a:p>
      </dsp:txBody>
      <dsp:txXfrm>
        <a:off x="5296828" y="4667273"/>
        <a:ext cx="44589" cy="44589"/>
      </dsp:txXfrm>
    </dsp:sp>
    <dsp:sp modelId="{A346EDB0-A81F-4628-A88E-26B9D9729361}">
      <dsp:nvSpPr>
        <dsp:cNvPr id="0" name=""/>
        <dsp:cNvSpPr/>
      </dsp:nvSpPr>
      <dsp:spPr>
        <a:xfrm>
          <a:off x="5506723" y="4859580"/>
          <a:ext cx="2279468" cy="469001"/>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rtl="0">
            <a:lnSpc>
              <a:spcPct val="90000"/>
            </a:lnSpc>
            <a:spcBef>
              <a:spcPct val="0"/>
            </a:spcBef>
            <a:spcAft>
              <a:spcPct val="35000"/>
            </a:spcAft>
          </a:pPr>
          <a:r>
            <a:rPr lang="zh-CN" altLang="en-US" sz="1200" b="1" kern="1200" dirty="0" smtClean="0">
              <a:latin typeface="微软雅黑" panose="020B0503020204020204" pitchFamily="34" charset="-122"/>
              <a:ea typeface="微软雅黑" panose="020B0503020204020204" pitchFamily="34" charset="-122"/>
            </a:rPr>
            <a:t>④善解人意</a:t>
          </a:r>
          <a:endParaRPr lang="zh-CN" altLang="en-US" sz="1200" b="1" kern="1200" dirty="0">
            <a:latin typeface="微软雅黑" panose="020B0503020204020204" pitchFamily="34" charset="-122"/>
            <a:ea typeface="微软雅黑" panose="020B0503020204020204" pitchFamily="34" charset="-122"/>
          </a:endParaRPr>
        </a:p>
      </dsp:txBody>
      <dsp:txXfrm>
        <a:off x="5520460" y="4873317"/>
        <a:ext cx="2251994" cy="441527"/>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279ED5-382E-4D32-8FE5-97C4773C5CF7}">
      <dsp:nvSpPr>
        <dsp:cNvPr id="0" name=""/>
        <dsp:cNvSpPr/>
      </dsp:nvSpPr>
      <dsp:spPr>
        <a:xfrm>
          <a:off x="0" y="385559"/>
          <a:ext cx="7162800" cy="5292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00DCDA3-C657-4E26-A33D-2AC688CB72DE}">
      <dsp:nvSpPr>
        <dsp:cNvPr id="0" name=""/>
        <dsp:cNvSpPr/>
      </dsp:nvSpPr>
      <dsp:spPr>
        <a:xfrm>
          <a:off x="358140" y="75599"/>
          <a:ext cx="5013960" cy="61992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9516" tIns="0" rIns="189516" bIns="0" numCol="1" spcCol="1270" anchor="ctr" anchorCtr="0">
          <a:noAutofit/>
        </a:bodyPr>
        <a:lstStyle/>
        <a:p>
          <a:pPr lvl="0" algn="l" defTabSz="889000" rtl="0">
            <a:lnSpc>
              <a:spcPct val="90000"/>
            </a:lnSpc>
            <a:spcBef>
              <a:spcPct val="0"/>
            </a:spcBef>
            <a:spcAft>
              <a:spcPct val="35000"/>
            </a:spcAft>
          </a:pPr>
          <a:r>
            <a:rPr lang="zh-CN" altLang="en-US" sz="2000" b="1" kern="1200" smtClean="0">
              <a:latin typeface="微软雅黑" panose="020B0503020204020204" pitchFamily="34" charset="-122"/>
              <a:ea typeface="微软雅黑" panose="020B0503020204020204" pitchFamily="34" charset="-122"/>
            </a:rPr>
            <a:t>百折不挠</a:t>
          </a:r>
          <a:endParaRPr lang="zh-CN" altLang="en-US" sz="2000" b="1" kern="1200">
            <a:latin typeface="微软雅黑" panose="020B0503020204020204" pitchFamily="34" charset="-122"/>
            <a:ea typeface="微软雅黑" panose="020B0503020204020204" pitchFamily="34" charset="-122"/>
          </a:endParaRPr>
        </a:p>
      </dsp:txBody>
      <dsp:txXfrm>
        <a:off x="388402" y="105861"/>
        <a:ext cx="4953436" cy="559396"/>
      </dsp:txXfrm>
    </dsp:sp>
    <dsp:sp modelId="{82F7ED99-5469-484F-A7EB-7BA2FA2E7CC0}">
      <dsp:nvSpPr>
        <dsp:cNvPr id="0" name=""/>
        <dsp:cNvSpPr/>
      </dsp:nvSpPr>
      <dsp:spPr>
        <a:xfrm>
          <a:off x="0" y="1338119"/>
          <a:ext cx="7162800" cy="5292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33228A8-3676-42A7-8E59-2715690B4467}">
      <dsp:nvSpPr>
        <dsp:cNvPr id="0" name=""/>
        <dsp:cNvSpPr/>
      </dsp:nvSpPr>
      <dsp:spPr>
        <a:xfrm>
          <a:off x="358140" y="1028159"/>
          <a:ext cx="5013960" cy="61992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9516" tIns="0" rIns="189516" bIns="0" numCol="1" spcCol="1270" anchor="ctr" anchorCtr="0">
          <a:noAutofit/>
        </a:bodyPr>
        <a:lstStyle/>
        <a:p>
          <a:pPr lvl="0" algn="l" defTabSz="889000" rtl="0">
            <a:lnSpc>
              <a:spcPct val="90000"/>
            </a:lnSpc>
            <a:spcBef>
              <a:spcPct val="0"/>
            </a:spcBef>
            <a:spcAft>
              <a:spcPct val="35000"/>
            </a:spcAft>
          </a:pPr>
          <a:r>
            <a:rPr lang="zh-CN" altLang="en-US" sz="2000" b="1" kern="1200" smtClean="0">
              <a:latin typeface="微软雅黑" panose="020B0503020204020204" pitchFamily="34" charset="-122"/>
              <a:ea typeface="微软雅黑" panose="020B0503020204020204" pitchFamily="34" charset="-122"/>
            </a:rPr>
            <a:t>宠辱不惊</a:t>
          </a:r>
          <a:endParaRPr lang="zh-CN" altLang="en-US" sz="2000" b="1" kern="1200">
            <a:latin typeface="微软雅黑" panose="020B0503020204020204" pitchFamily="34" charset="-122"/>
            <a:ea typeface="微软雅黑" panose="020B0503020204020204" pitchFamily="34" charset="-122"/>
          </a:endParaRPr>
        </a:p>
      </dsp:txBody>
      <dsp:txXfrm>
        <a:off x="388402" y="1058421"/>
        <a:ext cx="4953436" cy="559396"/>
      </dsp:txXfrm>
    </dsp:sp>
    <dsp:sp modelId="{A837DAE9-441F-4A3D-BA77-1FAF6BB0052F}">
      <dsp:nvSpPr>
        <dsp:cNvPr id="0" name=""/>
        <dsp:cNvSpPr/>
      </dsp:nvSpPr>
      <dsp:spPr>
        <a:xfrm>
          <a:off x="0" y="2290680"/>
          <a:ext cx="7162800" cy="5292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A7AAB0C-8BBB-4E7D-AA2C-C037E6E47D18}">
      <dsp:nvSpPr>
        <dsp:cNvPr id="0" name=""/>
        <dsp:cNvSpPr/>
      </dsp:nvSpPr>
      <dsp:spPr>
        <a:xfrm>
          <a:off x="358140" y="1980719"/>
          <a:ext cx="5013960" cy="61992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9516" tIns="0" rIns="189516" bIns="0" numCol="1" spcCol="1270" anchor="ctr" anchorCtr="0">
          <a:noAutofit/>
        </a:bodyPr>
        <a:lstStyle/>
        <a:p>
          <a:pPr lvl="0" algn="l" defTabSz="889000" rtl="0">
            <a:lnSpc>
              <a:spcPct val="90000"/>
            </a:lnSpc>
            <a:spcBef>
              <a:spcPct val="0"/>
            </a:spcBef>
            <a:spcAft>
              <a:spcPct val="35000"/>
            </a:spcAft>
          </a:pPr>
          <a:r>
            <a:rPr lang="zh-CN" altLang="en-US" sz="2000" b="1" kern="1200" smtClean="0">
              <a:latin typeface="微软雅黑" panose="020B0503020204020204" pitchFamily="34" charset="-122"/>
              <a:ea typeface="微软雅黑" panose="020B0503020204020204" pitchFamily="34" charset="-122"/>
            </a:rPr>
            <a:t>喜怒无形</a:t>
          </a:r>
          <a:endParaRPr lang="zh-CN" altLang="en-US" sz="2000" b="1" kern="1200">
            <a:latin typeface="微软雅黑" panose="020B0503020204020204" pitchFamily="34" charset="-122"/>
            <a:ea typeface="微软雅黑" panose="020B0503020204020204" pitchFamily="34" charset="-122"/>
          </a:endParaRPr>
        </a:p>
      </dsp:txBody>
      <dsp:txXfrm>
        <a:off x="388402" y="2010981"/>
        <a:ext cx="4953436" cy="559396"/>
      </dsp:txXfrm>
    </dsp:sp>
    <dsp:sp modelId="{828588DA-12FD-4B7A-A679-63F4196C7668}">
      <dsp:nvSpPr>
        <dsp:cNvPr id="0" name=""/>
        <dsp:cNvSpPr/>
      </dsp:nvSpPr>
      <dsp:spPr>
        <a:xfrm>
          <a:off x="0" y="3243240"/>
          <a:ext cx="7162800" cy="5292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C66B894-B052-46FC-8479-C98B2B865179}">
      <dsp:nvSpPr>
        <dsp:cNvPr id="0" name=""/>
        <dsp:cNvSpPr/>
      </dsp:nvSpPr>
      <dsp:spPr>
        <a:xfrm>
          <a:off x="358140" y="2933280"/>
          <a:ext cx="5013960" cy="61992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9516" tIns="0" rIns="189516" bIns="0" numCol="1" spcCol="1270" anchor="ctr" anchorCtr="0">
          <a:noAutofit/>
        </a:bodyPr>
        <a:lstStyle/>
        <a:p>
          <a:pPr lvl="0" algn="l" defTabSz="889000" rtl="0">
            <a:lnSpc>
              <a:spcPct val="90000"/>
            </a:lnSpc>
            <a:spcBef>
              <a:spcPct val="0"/>
            </a:spcBef>
            <a:spcAft>
              <a:spcPct val="35000"/>
            </a:spcAft>
          </a:pPr>
          <a:r>
            <a:rPr lang="zh-CN" altLang="en-US" sz="2000" b="1" kern="1200" smtClean="0">
              <a:latin typeface="微软雅黑" panose="020B0503020204020204" pitchFamily="34" charset="-122"/>
              <a:ea typeface="微软雅黑" panose="020B0503020204020204" pitchFamily="34" charset="-122"/>
            </a:rPr>
            <a:t>处变不乱</a:t>
          </a:r>
          <a:endParaRPr lang="zh-CN" altLang="en-US" sz="2000" b="1" kern="1200">
            <a:latin typeface="微软雅黑" panose="020B0503020204020204" pitchFamily="34" charset="-122"/>
            <a:ea typeface="微软雅黑" panose="020B0503020204020204" pitchFamily="34" charset="-122"/>
          </a:endParaRPr>
        </a:p>
      </dsp:txBody>
      <dsp:txXfrm>
        <a:off x="388402" y="2963542"/>
        <a:ext cx="4953436" cy="559396"/>
      </dsp:txXfrm>
    </dsp:sp>
    <dsp:sp modelId="{40464862-5897-4259-8BA6-4847AFFD0AD6}">
      <dsp:nvSpPr>
        <dsp:cNvPr id="0" name=""/>
        <dsp:cNvSpPr/>
      </dsp:nvSpPr>
      <dsp:spPr>
        <a:xfrm>
          <a:off x="0" y="4195800"/>
          <a:ext cx="7162800" cy="5292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F71AAD6-9CB8-42A0-B047-21CE1F276720}">
      <dsp:nvSpPr>
        <dsp:cNvPr id="0" name=""/>
        <dsp:cNvSpPr/>
      </dsp:nvSpPr>
      <dsp:spPr>
        <a:xfrm>
          <a:off x="358140" y="3885840"/>
          <a:ext cx="5013960" cy="61992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9516" tIns="0" rIns="189516" bIns="0" numCol="1" spcCol="1270" anchor="ctr" anchorCtr="0">
          <a:noAutofit/>
        </a:bodyPr>
        <a:lstStyle/>
        <a:p>
          <a:pPr lvl="0" algn="l" defTabSz="889000" rtl="0">
            <a:lnSpc>
              <a:spcPct val="90000"/>
            </a:lnSpc>
            <a:spcBef>
              <a:spcPct val="0"/>
            </a:spcBef>
            <a:spcAft>
              <a:spcPct val="35000"/>
            </a:spcAft>
          </a:pPr>
          <a:r>
            <a:rPr lang="zh-CN" altLang="en-US" sz="2000" b="1" kern="1200" smtClean="0">
              <a:latin typeface="微软雅黑" panose="020B0503020204020204" pitchFamily="34" charset="-122"/>
              <a:ea typeface="微软雅黑" panose="020B0503020204020204" pitchFamily="34" charset="-122"/>
            </a:rPr>
            <a:t>勇于决断</a:t>
          </a:r>
          <a:endParaRPr lang="zh-CN" altLang="en-US" sz="2000" b="1" kern="1200">
            <a:latin typeface="微软雅黑" panose="020B0503020204020204" pitchFamily="34" charset="-122"/>
            <a:ea typeface="微软雅黑" panose="020B0503020204020204" pitchFamily="34" charset="-122"/>
          </a:endParaRPr>
        </a:p>
      </dsp:txBody>
      <dsp:txXfrm>
        <a:off x="388402" y="3916102"/>
        <a:ext cx="4953436" cy="559396"/>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56A892B-39A7-468B-8F1B-9D555C5BCCE4}">
      <dsp:nvSpPr>
        <dsp:cNvPr id="0" name=""/>
        <dsp:cNvSpPr/>
      </dsp:nvSpPr>
      <dsp:spPr>
        <a:xfrm>
          <a:off x="3012902" y="1268381"/>
          <a:ext cx="1306856" cy="1075502"/>
        </a:xfrm>
        <a:prstGeom prst="ellipse">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525" tIns="9525" rIns="9525" bIns="9525" numCol="1" spcCol="1270" anchor="ctr" anchorCtr="0">
          <a:noAutofit/>
        </a:bodyPr>
        <a:lstStyle/>
        <a:p>
          <a:pPr lvl="0" algn="ctr" defTabSz="666750">
            <a:lnSpc>
              <a:spcPct val="100000"/>
            </a:lnSpc>
            <a:spcBef>
              <a:spcPct val="0"/>
            </a:spcBef>
            <a:spcAft>
              <a:spcPts val="0"/>
            </a:spcAft>
          </a:pPr>
          <a:r>
            <a:rPr lang="zh-CN" altLang="en-US" sz="1500" b="1" kern="1200" dirty="0" smtClean="0">
              <a:solidFill>
                <a:srgbClr val="660033"/>
              </a:solidFill>
              <a:latin typeface="微软雅黑" pitchFamily="34" charset="-122"/>
              <a:ea typeface="微软雅黑" pitchFamily="34" charset="-122"/>
            </a:rPr>
            <a:t>ＰＥＳＴ</a:t>
          </a:r>
          <a:endParaRPr lang="en-US" altLang="zh-CN" sz="1500" b="1" kern="1200" dirty="0" smtClean="0">
            <a:solidFill>
              <a:srgbClr val="660033"/>
            </a:solidFill>
            <a:latin typeface="微软雅黑" pitchFamily="34" charset="-122"/>
            <a:ea typeface="微软雅黑" pitchFamily="34" charset="-122"/>
          </a:endParaRPr>
        </a:p>
        <a:p>
          <a:pPr lvl="0" algn="ctr" defTabSz="666750">
            <a:lnSpc>
              <a:spcPct val="100000"/>
            </a:lnSpc>
            <a:spcBef>
              <a:spcPct val="0"/>
            </a:spcBef>
            <a:spcAft>
              <a:spcPts val="0"/>
            </a:spcAft>
          </a:pPr>
          <a:r>
            <a:rPr lang="zh-CN" altLang="en-US" sz="1500" b="1" kern="1200" dirty="0" smtClean="0">
              <a:solidFill>
                <a:srgbClr val="660033"/>
              </a:solidFill>
              <a:latin typeface="微软雅黑" pitchFamily="34" charset="-122"/>
              <a:ea typeface="微软雅黑" pitchFamily="34" charset="-122"/>
            </a:rPr>
            <a:t>分析</a:t>
          </a:r>
          <a:endParaRPr lang="zh-CN" altLang="en-US" sz="1500" b="1" kern="1200" dirty="0">
            <a:solidFill>
              <a:srgbClr val="660033"/>
            </a:solidFill>
            <a:latin typeface="微软雅黑" pitchFamily="34" charset="-122"/>
            <a:ea typeface="微软雅黑" pitchFamily="34" charset="-122"/>
          </a:endParaRPr>
        </a:p>
      </dsp:txBody>
      <dsp:txXfrm>
        <a:off x="3204287" y="1425885"/>
        <a:ext cx="924086" cy="760494"/>
      </dsp:txXfrm>
    </dsp:sp>
    <dsp:sp modelId="{FA41FD25-7860-4E84-89A6-DD55DBC61935}">
      <dsp:nvSpPr>
        <dsp:cNvPr id="0" name=""/>
        <dsp:cNvSpPr/>
      </dsp:nvSpPr>
      <dsp:spPr>
        <a:xfrm rot="16200000">
          <a:off x="3543511" y="1133763"/>
          <a:ext cx="245637" cy="23598"/>
        </a:xfrm>
        <a:custGeom>
          <a:avLst/>
          <a:gdLst/>
          <a:ahLst/>
          <a:cxnLst/>
          <a:rect l="0" t="0" r="0" b="0"/>
          <a:pathLst>
            <a:path>
              <a:moveTo>
                <a:pt x="0" y="11799"/>
              </a:moveTo>
              <a:lnTo>
                <a:pt x="245637" y="1179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b="1" kern="1200"/>
        </a:p>
      </dsp:txBody>
      <dsp:txXfrm>
        <a:off x="3660189" y="1139421"/>
        <a:ext cx="12281" cy="12281"/>
      </dsp:txXfrm>
    </dsp:sp>
    <dsp:sp modelId="{DA2E4F04-0A4D-4AAF-AB1F-631D0225370E}">
      <dsp:nvSpPr>
        <dsp:cNvPr id="0" name=""/>
        <dsp:cNvSpPr/>
      </dsp:nvSpPr>
      <dsp:spPr>
        <a:xfrm>
          <a:off x="2980530" y="43715"/>
          <a:ext cx="1371599" cy="979028"/>
        </a:xfrm>
        <a:prstGeom prst="ellipse">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1430" tIns="11430" rIns="11430" bIns="1143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zh-CN" altLang="zh-CN" sz="1800" b="1" kern="1200" dirty="0" smtClean="0"/>
            <a:t>政治法律环境</a:t>
          </a:r>
          <a:endParaRPr lang="zh-CN" altLang="en-US" b="1" kern="1200" dirty="0"/>
        </a:p>
      </dsp:txBody>
      <dsp:txXfrm>
        <a:off x="3181396" y="187090"/>
        <a:ext cx="969867" cy="692278"/>
      </dsp:txXfrm>
    </dsp:sp>
    <dsp:sp modelId="{A8078B8D-DF9C-49C3-ABE6-6426E9F495E5}">
      <dsp:nvSpPr>
        <dsp:cNvPr id="0" name=""/>
        <dsp:cNvSpPr/>
      </dsp:nvSpPr>
      <dsp:spPr>
        <a:xfrm rot="76464">
          <a:off x="4319485" y="1811982"/>
          <a:ext cx="280421" cy="23598"/>
        </a:xfrm>
        <a:custGeom>
          <a:avLst/>
          <a:gdLst/>
          <a:ahLst/>
          <a:cxnLst/>
          <a:rect l="0" t="0" r="0" b="0"/>
          <a:pathLst>
            <a:path>
              <a:moveTo>
                <a:pt x="0" y="11799"/>
              </a:moveTo>
              <a:lnTo>
                <a:pt x="280421" y="1179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b="1" kern="1200"/>
        </a:p>
      </dsp:txBody>
      <dsp:txXfrm>
        <a:off x="4452685" y="1816771"/>
        <a:ext cx="14021" cy="14021"/>
      </dsp:txXfrm>
    </dsp:sp>
    <dsp:sp modelId="{FB01C74B-3A69-4D41-8D12-C19BB807DA31}">
      <dsp:nvSpPr>
        <dsp:cNvPr id="0" name=""/>
        <dsp:cNvSpPr/>
      </dsp:nvSpPr>
      <dsp:spPr>
        <a:xfrm>
          <a:off x="4599495" y="1353277"/>
          <a:ext cx="1429469" cy="979028"/>
        </a:xfrm>
        <a:prstGeom prst="ellipse">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1430" tIns="11430" rIns="11430" bIns="1143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zh-CN" altLang="zh-CN" sz="1800" b="1" kern="1200" dirty="0" smtClean="0"/>
            <a:t>社会文化</a:t>
          </a:r>
          <a:endParaRPr lang="en-US" altLang="zh-CN" sz="1800" b="1" kern="1200" dirty="0" smtClean="0"/>
        </a:p>
        <a:p>
          <a:pPr marL="0" marR="0" lvl="0" indent="0" algn="ctr" defTabSz="914400" eaLnBrk="1" fontAlgn="auto" latinLnBrk="0" hangingPunct="1">
            <a:lnSpc>
              <a:spcPct val="100000"/>
            </a:lnSpc>
            <a:spcBef>
              <a:spcPct val="0"/>
            </a:spcBef>
            <a:spcAft>
              <a:spcPts val="0"/>
            </a:spcAft>
            <a:buClrTx/>
            <a:buSzTx/>
            <a:buFontTx/>
            <a:buNone/>
            <a:tabLst/>
            <a:defRPr/>
          </a:pPr>
          <a:r>
            <a:rPr lang="zh-CN" altLang="zh-CN" sz="1800" b="1" kern="1200" dirty="0" smtClean="0"/>
            <a:t>环境</a:t>
          </a:r>
          <a:endParaRPr lang="zh-CN" altLang="en-US" b="1" kern="1200" dirty="0"/>
        </a:p>
      </dsp:txBody>
      <dsp:txXfrm>
        <a:off x="4808836" y="1496652"/>
        <a:ext cx="1010787" cy="692278"/>
      </dsp:txXfrm>
    </dsp:sp>
    <dsp:sp modelId="{014CBD72-FB19-425D-AF75-7A64BEF2DD6C}">
      <dsp:nvSpPr>
        <dsp:cNvPr id="0" name=""/>
        <dsp:cNvSpPr/>
      </dsp:nvSpPr>
      <dsp:spPr>
        <a:xfrm rot="5400000">
          <a:off x="3502678" y="2495736"/>
          <a:ext cx="327303" cy="23598"/>
        </a:xfrm>
        <a:custGeom>
          <a:avLst/>
          <a:gdLst/>
          <a:ahLst/>
          <a:cxnLst/>
          <a:rect l="0" t="0" r="0" b="0"/>
          <a:pathLst>
            <a:path>
              <a:moveTo>
                <a:pt x="0" y="11799"/>
              </a:moveTo>
              <a:lnTo>
                <a:pt x="327303" y="1179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b="1" kern="1200"/>
        </a:p>
      </dsp:txBody>
      <dsp:txXfrm>
        <a:off x="3658147" y="2499353"/>
        <a:ext cx="16365" cy="16365"/>
      </dsp:txXfrm>
    </dsp:sp>
    <dsp:sp modelId="{C81C4519-8DA1-461A-8996-CFE402BDC94C}">
      <dsp:nvSpPr>
        <dsp:cNvPr id="0" name=""/>
        <dsp:cNvSpPr/>
      </dsp:nvSpPr>
      <dsp:spPr>
        <a:xfrm>
          <a:off x="2913060" y="2671187"/>
          <a:ext cx="1506539" cy="815697"/>
        </a:xfrm>
        <a:prstGeom prst="ellipse">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1430" tIns="11430" rIns="11430" bIns="1143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zh-CN" altLang="zh-CN" sz="1800" b="1" kern="1200" dirty="0" smtClean="0"/>
            <a:t>科技</a:t>
          </a:r>
          <a:endParaRPr lang="en-US" altLang="zh-CN" sz="1800" b="1" kern="1200" dirty="0" smtClean="0"/>
        </a:p>
        <a:p>
          <a:pPr marL="0" marR="0" lvl="0" indent="0" algn="ctr" defTabSz="914400" eaLnBrk="1" fontAlgn="auto" latinLnBrk="0" hangingPunct="1">
            <a:lnSpc>
              <a:spcPct val="100000"/>
            </a:lnSpc>
            <a:spcBef>
              <a:spcPct val="0"/>
            </a:spcBef>
            <a:spcAft>
              <a:spcPts val="0"/>
            </a:spcAft>
            <a:buClrTx/>
            <a:buSzTx/>
            <a:buFontTx/>
            <a:buNone/>
            <a:tabLst/>
            <a:defRPr/>
          </a:pPr>
          <a:r>
            <a:rPr lang="zh-CN" altLang="zh-CN" sz="1800" b="1" kern="1200" dirty="0" smtClean="0"/>
            <a:t>环境</a:t>
          </a:r>
          <a:endParaRPr lang="zh-CN" altLang="en-US" b="1" kern="1200" dirty="0"/>
        </a:p>
      </dsp:txBody>
      <dsp:txXfrm>
        <a:off x="3133688" y="2790643"/>
        <a:ext cx="1065283" cy="576785"/>
      </dsp:txXfrm>
    </dsp:sp>
    <dsp:sp modelId="{6513A655-B088-4190-8CA2-24B29856F3E7}">
      <dsp:nvSpPr>
        <dsp:cNvPr id="0" name=""/>
        <dsp:cNvSpPr/>
      </dsp:nvSpPr>
      <dsp:spPr>
        <a:xfrm rot="10891422">
          <a:off x="2759453" y="1773586"/>
          <a:ext cx="253834" cy="23598"/>
        </a:xfrm>
        <a:custGeom>
          <a:avLst/>
          <a:gdLst/>
          <a:ahLst/>
          <a:cxnLst/>
          <a:rect l="0" t="0" r="0" b="0"/>
          <a:pathLst>
            <a:path>
              <a:moveTo>
                <a:pt x="0" y="11799"/>
              </a:moveTo>
              <a:lnTo>
                <a:pt x="253834" y="1179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b="1" kern="1200"/>
        </a:p>
      </dsp:txBody>
      <dsp:txXfrm rot="10800000">
        <a:off x="2880024" y="1779040"/>
        <a:ext cx="12691" cy="12691"/>
      </dsp:txXfrm>
    </dsp:sp>
    <dsp:sp modelId="{5E195278-625C-4DFF-A696-310967140DE8}">
      <dsp:nvSpPr>
        <dsp:cNvPr id="0" name=""/>
        <dsp:cNvSpPr/>
      </dsp:nvSpPr>
      <dsp:spPr>
        <a:xfrm>
          <a:off x="1600195" y="1277082"/>
          <a:ext cx="1159590" cy="979028"/>
        </a:xfrm>
        <a:prstGeom prst="ellipse">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1430" tIns="11430" rIns="11430" bIns="1143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zh-CN" altLang="zh-CN" sz="1800" b="1" kern="1200" dirty="0" smtClean="0"/>
            <a:t>经济</a:t>
          </a:r>
          <a:endParaRPr lang="en-US" altLang="zh-CN" sz="1800" b="1" kern="1200" dirty="0" smtClean="0"/>
        </a:p>
        <a:p>
          <a:pPr marL="0" marR="0" lvl="0" indent="0" algn="ctr" defTabSz="914400" eaLnBrk="1" fontAlgn="auto" latinLnBrk="0" hangingPunct="1">
            <a:lnSpc>
              <a:spcPct val="100000"/>
            </a:lnSpc>
            <a:spcBef>
              <a:spcPct val="0"/>
            </a:spcBef>
            <a:spcAft>
              <a:spcPts val="0"/>
            </a:spcAft>
            <a:buClrTx/>
            <a:buSzTx/>
            <a:buFontTx/>
            <a:buNone/>
            <a:tabLst/>
            <a:defRPr/>
          </a:pPr>
          <a:r>
            <a:rPr lang="zh-CN" altLang="zh-CN" sz="1800" b="1" kern="1200" dirty="0" smtClean="0"/>
            <a:t>环境</a:t>
          </a:r>
          <a:endParaRPr lang="zh-CN" altLang="en-US" b="1" kern="1200" dirty="0"/>
        </a:p>
      </dsp:txBody>
      <dsp:txXfrm>
        <a:off x="1770013" y="1420457"/>
        <a:ext cx="819954" cy="692278"/>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C980765-F7E0-4CE1-8180-7F0E5234677E}">
      <dsp:nvSpPr>
        <dsp:cNvPr id="0" name=""/>
        <dsp:cNvSpPr/>
      </dsp:nvSpPr>
      <dsp:spPr>
        <a:xfrm rot="5400000">
          <a:off x="4658787" y="-1825032"/>
          <a:ext cx="941992" cy="4828032"/>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a:lnSpc>
              <a:spcPct val="90000"/>
            </a:lnSpc>
            <a:spcBef>
              <a:spcPct val="0"/>
            </a:spcBef>
            <a:spcAft>
              <a:spcPct val="15000"/>
            </a:spcAft>
            <a:buChar char="••"/>
          </a:pPr>
          <a:r>
            <a:rPr lang="zh-CN" altLang="zh-CN" sz="1600" kern="1200" dirty="0" smtClean="0"/>
            <a:t>市场的地理分布、运输条件、市场潜力和容量、市场的配套设施和相关的政策法规、与其他市场的经济联系等</a:t>
          </a:r>
          <a:endParaRPr lang="zh-CN" altLang="en-US" sz="1600" kern="1200" dirty="0"/>
        </a:p>
      </dsp:txBody>
      <dsp:txXfrm rot="-5400000">
        <a:off x="2715767" y="163972"/>
        <a:ext cx="4782048" cy="850024"/>
      </dsp:txXfrm>
    </dsp:sp>
    <dsp:sp modelId="{D97AD9FB-C8E1-4567-BC75-015495AE0EAE}">
      <dsp:nvSpPr>
        <dsp:cNvPr id="0" name=""/>
        <dsp:cNvSpPr/>
      </dsp:nvSpPr>
      <dsp:spPr>
        <a:xfrm>
          <a:off x="0" y="237"/>
          <a:ext cx="2715768" cy="117749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zh-CN" altLang="zh-CN" sz="2400" b="1" kern="1200" dirty="0" smtClean="0">
              <a:solidFill>
                <a:srgbClr val="660033"/>
              </a:solidFill>
            </a:rPr>
            <a:t>市场分布</a:t>
          </a:r>
        </a:p>
      </dsp:txBody>
      <dsp:txXfrm>
        <a:off x="57480" y="57717"/>
        <a:ext cx="2600808" cy="1062530"/>
      </dsp:txXfrm>
    </dsp:sp>
    <dsp:sp modelId="{4720AD78-8375-4B54-AF76-520FCB3E5FF4}">
      <dsp:nvSpPr>
        <dsp:cNvPr id="0" name=""/>
        <dsp:cNvSpPr/>
      </dsp:nvSpPr>
      <dsp:spPr>
        <a:xfrm rot="5400000">
          <a:off x="4464359" y="-522596"/>
          <a:ext cx="1319628" cy="4838027"/>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0" marR="0" lvl="1" indent="0" algn="l" defTabSz="914400" eaLnBrk="1" fontAlgn="auto" latinLnBrk="0" hangingPunct="1">
            <a:lnSpc>
              <a:spcPct val="100000"/>
            </a:lnSpc>
            <a:spcBef>
              <a:spcPct val="0"/>
            </a:spcBef>
            <a:spcAft>
              <a:spcPts val="0"/>
            </a:spcAft>
            <a:buClrTx/>
            <a:buSzTx/>
            <a:buFontTx/>
            <a:buChar char="••"/>
            <a:tabLst/>
            <a:defRPr/>
          </a:pPr>
          <a:r>
            <a:rPr lang="zh-CN" altLang="zh-CN" sz="1600" kern="1200" dirty="0" smtClean="0"/>
            <a:t>有关商品的生产状况、可供市场销售的商品量、商品的库存情况、运输能力及变化、商品的进出口情况、替代产品的情况等供给信息及消费的需求特点、需求的波动情况、商品的需求趋势</a:t>
          </a:r>
          <a:endParaRPr lang="zh-CN" altLang="en-US" kern="1200" dirty="0"/>
        </a:p>
      </dsp:txBody>
      <dsp:txXfrm rot="-5400000">
        <a:off x="2705160" y="1301022"/>
        <a:ext cx="4773608" cy="1190790"/>
      </dsp:txXfrm>
    </dsp:sp>
    <dsp:sp modelId="{61FB2D8B-0CC8-4C60-B3F7-036C395D7050}">
      <dsp:nvSpPr>
        <dsp:cNvPr id="0" name=""/>
        <dsp:cNvSpPr/>
      </dsp:nvSpPr>
      <dsp:spPr>
        <a:xfrm>
          <a:off x="0" y="1307671"/>
          <a:ext cx="2705159" cy="117749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zh-CN" altLang="zh-CN" sz="2400" b="1" kern="1200" dirty="0" smtClean="0">
              <a:solidFill>
                <a:srgbClr val="660033"/>
              </a:solidFill>
            </a:rPr>
            <a:t>市场供求</a:t>
          </a:r>
        </a:p>
      </dsp:txBody>
      <dsp:txXfrm>
        <a:off x="57480" y="1365151"/>
        <a:ext cx="2590199" cy="1062530"/>
      </dsp:txXfrm>
    </dsp:sp>
    <dsp:sp modelId="{C3A7D42E-708B-4BA6-9197-B291E1F01AB3}">
      <dsp:nvSpPr>
        <dsp:cNvPr id="0" name=""/>
        <dsp:cNvSpPr/>
      </dsp:nvSpPr>
      <dsp:spPr>
        <a:xfrm rot="5400000">
          <a:off x="4658787" y="789835"/>
          <a:ext cx="941992" cy="4828032"/>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a:lnSpc>
              <a:spcPct val="90000"/>
            </a:lnSpc>
            <a:spcBef>
              <a:spcPct val="0"/>
            </a:spcBef>
            <a:spcAft>
              <a:spcPct val="15000"/>
            </a:spcAft>
            <a:buChar char="••"/>
          </a:pPr>
          <a:r>
            <a:rPr lang="zh-CN" altLang="zh-CN" sz="1600" kern="1200" dirty="0" smtClean="0"/>
            <a:t>有关商品的市场销售量、市场份额、销售价格、商品的寿命周期、经销途径、促销措施与效果等</a:t>
          </a:r>
          <a:endParaRPr lang="zh-CN" altLang="en-US" sz="1600" kern="1200" dirty="0"/>
        </a:p>
      </dsp:txBody>
      <dsp:txXfrm rot="-5400000">
        <a:off x="2715767" y="2778839"/>
        <a:ext cx="4782048" cy="850024"/>
      </dsp:txXfrm>
    </dsp:sp>
    <dsp:sp modelId="{EFC3D94F-6AE0-4A76-B34D-C55AB496AE35}">
      <dsp:nvSpPr>
        <dsp:cNvPr id="0" name=""/>
        <dsp:cNvSpPr/>
      </dsp:nvSpPr>
      <dsp:spPr>
        <a:xfrm>
          <a:off x="0" y="2615105"/>
          <a:ext cx="2715768" cy="117749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zh-CN" altLang="zh-CN" sz="2400" b="1" kern="1200" dirty="0" smtClean="0">
              <a:solidFill>
                <a:srgbClr val="660033"/>
              </a:solidFill>
            </a:rPr>
            <a:t>市场销售</a:t>
          </a:r>
          <a:endParaRPr lang="zh-CN" altLang="en-US" sz="2000" kern="1200" dirty="0"/>
        </a:p>
      </dsp:txBody>
      <dsp:txXfrm>
        <a:off x="57480" y="2672585"/>
        <a:ext cx="2600808" cy="1062530"/>
      </dsp:txXfrm>
    </dsp:sp>
    <dsp:sp modelId="{FA22E58E-CFD0-497A-A7E7-DC9D45E1EF13}">
      <dsp:nvSpPr>
        <dsp:cNvPr id="0" name=""/>
        <dsp:cNvSpPr/>
      </dsp:nvSpPr>
      <dsp:spPr>
        <a:xfrm rot="5400000">
          <a:off x="4658787" y="2026200"/>
          <a:ext cx="941992" cy="4828032"/>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a:lnSpc>
              <a:spcPct val="90000"/>
            </a:lnSpc>
            <a:spcBef>
              <a:spcPct val="0"/>
            </a:spcBef>
            <a:spcAft>
              <a:spcPct val="15000"/>
            </a:spcAft>
            <a:buChar char="••"/>
          </a:pPr>
          <a:r>
            <a:rPr lang="zh-CN" altLang="zh-CN" sz="1600" kern="1200" dirty="0" smtClean="0"/>
            <a:t>主要竞争者和潜在竞争者是谁；其产品、价格、渠道、促销等方面的信息资料，其资信情况等</a:t>
          </a:r>
          <a:endParaRPr lang="zh-CN" altLang="en-US" sz="1600" kern="1200" dirty="0"/>
        </a:p>
      </dsp:txBody>
      <dsp:txXfrm rot="-5400000">
        <a:off x="2715767" y="4015204"/>
        <a:ext cx="4782048" cy="850024"/>
      </dsp:txXfrm>
    </dsp:sp>
    <dsp:sp modelId="{06D553C2-A44F-49EA-B96E-129C64FC157E}">
      <dsp:nvSpPr>
        <dsp:cNvPr id="0" name=""/>
        <dsp:cNvSpPr/>
      </dsp:nvSpPr>
      <dsp:spPr>
        <a:xfrm>
          <a:off x="0" y="3851471"/>
          <a:ext cx="2715768" cy="117749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zh-CN" altLang="zh-CN" sz="2400" b="1" kern="1200" dirty="0" smtClean="0">
              <a:solidFill>
                <a:srgbClr val="660033"/>
              </a:solidFill>
            </a:rPr>
            <a:t>市场竞争</a:t>
          </a:r>
          <a:endParaRPr lang="zh-CN" altLang="en-US" sz="2000" kern="1200" dirty="0"/>
        </a:p>
      </dsp:txBody>
      <dsp:txXfrm>
        <a:off x="57480" y="3908951"/>
        <a:ext cx="2600808" cy="1062530"/>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DA934C2-EB24-45F8-A4FE-6B3C997FEB1B}">
      <dsp:nvSpPr>
        <dsp:cNvPr id="0" name=""/>
        <dsp:cNvSpPr/>
      </dsp:nvSpPr>
      <dsp:spPr>
        <a:xfrm>
          <a:off x="0" y="354299"/>
          <a:ext cx="7924800" cy="3780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1D42AD5-1C52-452B-A61A-FDBAA8DF1D91}">
      <dsp:nvSpPr>
        <dsp:cNvPr id="0" name=""/>
        <dsp:cNvSpPr/>
      </dsp:nvSpPr>
      <dsp:spPr>
        <a:xfrm>
          <a:off x="396240" y="132899"/>
          <a:ext cx="5547360" cy="4428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9677" tIns="0" rIns="209677" bIns="0" numCol="1" spcCol="1270" anchor="ctr" anchorCtr="0">
          <a:noAutofit/>
        </a:bodyPr>
        <a:lstStyle/>
        <a:p>
          <a:pPr lvl="0" algn="l" defTabSz="666750" rtl="0">
            <a:lnSpc>
              <a:spcPct val="90000"/>
            </a:lnSpc>
            <a:spcBef>
              <a:spcPct val="0"/>
            </a:spcBef>
            <a:spcAft>
              <a:spcPct val="35000"/>
            </a:spcAft>
          </a:pPr>
          <a:r>
            <a:rPr lang="en-US" sz="1500" b="1" kern="1200" smtClean="0">
              <a:latin typeface="微软雅黑" pitchFamily="34" charset="-122"/>
              <a:ea typeface="微软雅黑" pitchFamily="34" charset="-122"/>
            </a:rPr>
            <a:t>4.1.1  </a:t>
          </a:r>
          <a:r>
            <a:rPr lang="zh-CN" sz="1500" b="1" kern="1200" smtClean="0">
              <a:latin typeface="微软雅黑" pitchFamily="34" charset="-122"/>
              <a:ea typeface="微软雅黑" pitchFamily="34" charset="-122"/>
            </a:rPr>
            <a:t>谈判过程中的陈述技巧</a:t>
          </a:r>
          <a:endParaRPr lang="zh-CN" sz="1500" kern="1200">
            <a:latin typeface="微软雅黑" pitchFamily="34" charset="-122"/>
            <a:ea typeface="微软雅黑" pitchFamily="34" charset="-122"/>
          </a:endParaRPr>
        </a:p>
      </dsp:txBody>
      <dsp:txXfrm>
        <a:off x="417856" y="154515"/>
        <a:ext cx="5504128" cy="399568"/>
      </dsp:txXfrm>
    </dsp:sp>
    <dsp:sp modelId="{3C3E1250-50F3-4F94-8A51-8EFAA3F76A77}">
      <dsp:nvSpPr>
        <dsp:cNvPr id="0" name=""/>
        <dsp:cNvSpPr/>
      </dsp:nvSpPr>
      <dsp:spPr>
        <a:xfrm>
          <a:off x="0" y="1034700"/>
          <a:ext cx="7924800" cy="3780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6AA7EC3-85F7-4C91-94C0-9D8B9B210FE4}">
      <dsp:nvSpPr>
        <dsp:cNvPr id="0" name=""/>
        <dsp:cNvSpPr/>
      </dsp:nvSpPr>
      <dsp:spPr>
        <a:xfrm>
          <a:off x="396240" y="813299"/>
          <a:ext cx="5547360" cy="4428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9677" tIns="0" rIns="209677" bIns="0" numCol="1" spcCol="1270" anchor="ctr" anchorCtr="0">
          <a:noAutofit/>
        </a:bodyPr>
        <a:lstStyle/>
        <a:p>
          <a:pPr lvl="0" algn="l" defTabSz="666750" rtl="0">
            <a:lnSpc>
              <a:spcPct val="90000"/>
            </a:lnSpc>
            <a:spcBef>
              <a:spcPct val="0"/>
            </a:spcBef>
            <a:spcAft>
              <a:spcPct val="35000"/>
            </a:spcAft>
          </a:pPr>
          <a:r>
            <a:rPr lang="en-US" sz="1500" b="1" kern="1200" smtClean="0">
              <a:latin typeface="微软雅黑" pitchFamily="34" charset="-122"/>
              <a:ea typeface="微软雅黑" pitchFamily="34" charset="-122"/>
            </a:rPr>
            <a:t>1.</a:t>
          </a:r>
          <a:r>
            <a:rPr lang="zh-CN" sz="1500" b="1" kern="1200" smtClean="0">
              <a:latin typeface="微软雅黑" pitchFamily="34" charset="-122"/>
              <a:ea typeface="微软雅黑" pitchFamily="34" charset="-122"/>
            </a:rPr>
            <a:t>态度诚恳，换位思考</a:t>
          </a:r>
          <a:endParaRPr lang="zh-CN" sz="1500" kern="1200">
            <a:latin typeface="微软雅黑" pitchFamily="34" charset="-122"/>
            <a:ea typeface="微软雅黑" pitchFamily="34" charset="-122"/>
          </a:endParaRPr>
        </a:p>
      </dsp:txBody>
      <dsp:txXfrm>
        <a:off x="417856" y="834915"/>
        <a:ext cx="5504128" cy="399568"/>
      </dsp:txXfrm>
    </dsp:sp>
    <dsp:sp modelId="{CDA8A47F-CC54-4D97-BB8A-28FA7DFF3AC6}">
      <dsp:nvSpPr>
        <dsp:cNvPr id="0" name=""/>
        <dsp:cNvSpPr/>
      </dsp:nvSpPr>
      <dsp:spPr>
        <a:xfrm>
          <a:off x="0" y="1715100"/>
          <a:ext cx="7924800" cy="3780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6732447-3AE8-4DC4-9FED-382B0814F8A1}">
      <dsp:nvSpPr>
        <dsp:cNvPr id="0" name=""/>
        <dsp:cNvSpPr/>
      </dsp:nvSpPr>
      <dsp:spPr>
        <a:xfrm>
          <a:off x="396240" y="1493700"/>
          <a:ext cx="5547360" cy="4428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9677" tIns="0" rIns="209677" bIns="0" numCol="1" spcCol="1270" anchor="ctr" anchorCtr="0">
          <a:noAutofit/>
        </a:bodyPr>
        <a:lstStyle/>
        <a:p>
          <a:pPr lvl="0" algn="l" defTabSz="666750" rtl="0">
            <a:lnSpc>
              <a:spcPct val="90000"/>
            </a:lnSpc>
            <a:spcBef>
              <a:spcPct val="0"/>
            </a:spcBef>
            <a:spcAft>
              <a:spcPct val="35000"/>
            </a:spcAft>
          </a:pPr>
          <a:r>
            <a:rPr lang="en-US" sz="1500" b="1" kern="1200" smtClean="0">
              <a:latin typeface="微软雅黑" pitchFamily="34" charset="-122"/>
              <a:ea typeface="微软雅黑" pitchFamily="34" charset="-122"/>
            </a:rPr>
            <a:t>2.</a:t>
          </a:r>
          <a:r>
            <a:rPr lang="zh-CN" sz="1500" b="1" kern="1200" smtClean="0">
              <a:latin typeface="微软雅黑" pitchFamily="34" charset="-122"/>
              <a:ea typeface="微软雅黑" pitchFamily="34" charset="-122"/>
            </a:rPr>
            <a:t>概念清晰，表述准确</a:t>
          </a:r>
          <a:endParaRPr lang="zh-CN" sz="1500" kern="1200">
            <a:latin typeface="微软雅黑" pitchFamily="34" charset="-122"/>
            <a:ea typeface="微软雅黑" pitchFamily="34" charset="-122"/>
          </a:endParaRPr>
        </a:p>
      </dsp:txBody>
      <dsp:txXfrm>
        <a:off x="417856" y="1515316"/>
        <a:ext cx="5504128" cy="399568"/>
      </dsp:txXfrm>
    </dsp:sp>
    <dsp:sp modelId="{C014E484-D193-418E-A9EF-D94227274542}">
      <dsp:nvSpPr>
        <dsp:cNvPr id="0" name=""/>
        <dsp:cNvSpPr/>
      </dsp:nvSpPr>
      <dsp:spPr>
        <a:xfrm>
          <a:off x="0" y="2395500"/>
          <a:ext cx="7924800" cy="3780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9E85820-A9D2-4F39-9A20-0E007C71723A}">
      <dsp:nvSpPr>
        <dsp:cNvPr id="0" name=""/>
        <dsp:cNvSpPr/>
      </dsp:nvSpPr>
      <dsp:spPr>
        <a:xfrm>
          <a:off x="396240" y="2174100"/>
          <a:ext cx="5547360" cy="4428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9677" tIns="0" rIns="209677" bIns="0" numCol="1" spcCol="1270" anchor="ctr" anchorCtr="0">
          <a:noAutofit/>
        </a:bodyPr>
        <a:lstStyle/>
        <a:p>
          <a:pPr lvl="0" algn="l" defTabSz="666750" rtl="0">
            <a:lnSpc>
              <a:spcPct val="90000"/>
            </a:lnSpc>
            <a:spcBef>
              <a:spcPct val="0"/>
            </a:spcBef>
            <a:spcAft>
              <a:spcPct val="35000"/>
            </a:spcAft>
          </a:pPr>
          <a:r>
            <a:rPr lang="en-US" sz="1500" b="1" kern="1200" smtClean="0">
              <a:latin typeface="微软雅黑" pitchFamily="34" charset="-122"/>
              <a:ea typeface="微软雅黑" pitchFamily="34" charset="-122"/>
            </a:rPr>
            <a:t>3.</a:t>
          </a:r>
          <a:r>
            <a:rPr lang="zh-CN" sz="1500" b="1" kern="1200" smtClean="0">
              <a:latin typeface="微软雅黑" pitchFamily="34" charset="-122"/>
              <a:ea typeface="微软雅黑" pitchFamily="34" charset="-122"/>
            </a:rPr>
            <a:t>语速适中，语调适度</a:t>
          </a:r>
          <a:endParaRPr lang="zh-CN" sz="1500" kern="1200">
            <a:latin typeface="微软雅黑" pitchFamily="34" charset="-122"/>
            <a:ea typeface="微软雅黑" pitchFamily="34" charset="-122"/>
          </a:endParaRPr>
        </a:p>
      </dsp:txBody>
      <dsp:txXfrm>
        <a:off x="417856" y="2195716"/>
        <a:ext cx="5504128" cy="399568"/>
      </dsp:txXfrm>
    </dsp:sp>
    <dsp:sp modelId="{C2C795D7-153F-4AE1-8AAD-8D67FBC831A4}">
      <dsp:nvSpPr>
        <dsp:cNvPr id="0" name=""/>
        <dsp:cNvSpPr/>
      </dsp:nvSpPr>
      <dsp:spPr>
        <a:xfrm>
          <a:off x="0" y="3075900"/>
          <a:ext cx="7924800" cy="3780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0F2D570-5146-4ADC-8767-8759520DCE95}">
      <dsp:nvSpPr>
        <dsp:cNvPr id="0" name=""/>
        <dsp:cNvSpPr/>
      </dsp:nvSpPr>
      <dsp:spPr>
        <a:xfrm>
          <a:off x="396240" y="2854500"/>
          <a:ext cx="5547360" cy="4428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9677" tIns="0" rIns="209677" bIns="0" numCol="1" spcCol="1270" anchor="ctr" anchorCtr="0">
          <a:noAutofit/>
        </a:bodyPr>
        <a:lstStyle/>
        <a:p>
          <a:pPr lvl="0" algn="l" defTabSz="666750" rtl="0">
            <a:lnSpc>
              <a:spcPct val="90000"/>
            </a:lnSpc>
            <a:spcBef>
              <a:spcPct val="0"/>
            </a:spcBef>
            <a:spcAft>
              <a:spcPct val="35000"/>
            </a:spcAft>
          </a:pPr>
          <a:r>
            <a:rPr lang="en-US" sz="1500" b="1" kern="1200" smtClean="0">
              <a:latin typeface="微软雅黑" pitchFamily="34" charset="-122"/>
              <a:ea typeface="微软雅黑" pitchFamily="34" charset="-122"/>
            </a:rPr>
            <a:t>4.</a:t>
          </a:r>
          <a:r>
            <a:rPr lang="zh-CN" sz="1500" b="1" kern="1200" smtClean="0">
              <a:latin typeface="微软雅黑" pitchFamily="34" charset="-122"/>
              <a:ea typeface="微软雅黑" pitchFamily="34" charset="-122"/>
            </a:rPr>
            <a:t>使用积极正面的字词 </a:t>
          </a:r>
          <a:endParaRPr lang="zh-CN" sz="1500" kern="1200">
            <a:latin typeface="微软雅黑" pitchFamily="34" charset="-122"/>
            <a:ea typeface="微软雅黑" pitchFamily="34" charset="-122"/>
          </a:endParaRPr>
        </a:p>
      </dsp:txBody>
      <dsp:txXfrm>
        <a:off x="417856" y="2876116"/>
        <a:ext cx="5504128" cy="399568"/>
      </dsp:txXfrm>
    </dsp:sp>
    <dsp:sp modelId="{B89AEB27-3743-4EC7-8560-BA338CE89590}">
      <dsp:nvSpPr>
        <dsp:cNvPr id="0" name=""/>
        <dsp:cNvSpPr/>
      </dsp:nvSpPr>
      <dsp:spPr>
        <a:xfrm>
          <a:off x="0" y="3756300"/>
          <a:ext cx="7924800" cy="3780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B9C40F8-3F49-4E63-883C-FEBB60C61C9B}">
      <dsp:nvSpPr>
        <dsp:cNvPr id="0" name=""/>
        <dsp:cNvSpPr/>
      </dsp:nvSpPr>
      <dsp:spPr>
        <a:xfrm>
          <a:off x="396240" y="3534900"/>
          <a:ext cx="5547360" cy="4428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9677" tIns="0" rIns="209677" bIns="0" numCol="1" spcCol="1270" anchor="ctr" anchorCtr="0">
          <a:noAutofit/>
        </a:bodyPr>
        <a:lstStyle/>
        <a:p>
          <a:pPr lvl="0" algn="l" defTabSz="666750" rtl="0">
            <a:lnSpc>
              <a:spcPct val="90000"/>
            </a:lnSpc>
            <a:spcBef>
              <a:spcPct val="0"/>
            </a:spcBef>
            <a:spcAft>
              <a:spcPct val="35000"/>
            </a:spcAft>
          </a:pPr>
          <a:r>
            <a:rPr lang="en-US" sz="1500" b="1" kern="1200" smtClean="0">
              <a:latin typeface="微软雅黑" pitchFamily="34" charset="-122"/>
              <a:ea typeface="微软雅黑" pitchFamily="34" charset="-122"/>
            </a:rPr>
            <a:t>5.</a:t>
          </a:r>
          <a:r>
            <a:rPr lang="zh-CN" sz="1500" b="1" kern="1200" smtClean="0">
              <a:latin typeface="微软雅黑" pitchFamily="34" charset="-122"/>
              <a:ea typeface="微软雅黑" pitchFamily="34" charset="-122"/>
            </a:rPr>
            <a:t>遵循礼貌规则和非暴力沟通 </a:t>
          </a:r>
          <a:endParaRPr lang="zh-CN" sz="1500" kern="1200">
            <a:latin typeface="微软雅黑" pitchFamily="34" charset="-122"/>
            <a:ea typeface="微软雅黑" pitchFamily="34" charset="-122"/>
          </a:endParaRPr>
        </a:p>
      </dsp:txBody>
      <dsp:txXfrm>
        <a:off x="417856" y="3556516"/>
        <a:ext cx="5504128" cy="399568"/>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3AF1834-2068-4A9D-ABD8-39D5A6CBC03A}">
      <dsp:nvSpPr>
        <dsp:cNvPr id="0" name=""/>
        <dsp:cNvSpPr/>
      </dsp:nvSpPr>
      <dsp:spPr>
        <a:xfrm>
          <a:off x="0" y="327719"/>
          <a:ext cx="8305800" cy="554400"/>
        </a:xfrm>
        <a:prstGeom prst="rect">
          <a:avLst/>
        </a:prstGeom>
        <a:solidFill>
          <a:schemeClr val="dk1">
            <a:alpha val="90000"/>
            <a:tint val="40000"/>
            <a:hueOff val="0"/>
            <a:satOff val="0"/>
            <a:lumOff val="0"/>
            <a:alphaOff val="0"/>
          </a:schemeClr>
        </a:solidFill>
        <a:ln w="25400" cap="flat" cmpd="sng" algn="ctr">
          <a:solidFill>
            <a:schemeClr val="dk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BEFF644-4059-4756-B062-101B84ABE5BA}">
      <dsp:nvSpPr>
        <dsp:cNvPr id="0" name=""/>
        <dsp:cNvSpPr/>
      </dsp:nvSpPr>
      <dsp:spPr>
        <a:xfrm>
          <a:off x="415290" y="2999"/>
          <a:ext cx="5814060" cy="649440"/>
        </a:xfrm>
        <a:prstGeom prst="roundRect">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9758" tIns="0" rIns="219758" bIns="0" numCol="1" spcCol="1270" anchor="ctr" anchorCtr="0">
          <a:noAutofit/>
        </a:bodyPr>
        <a:lstStyle/>
        <a:p>
          <a:pPr lvl="0" algn="l" defTabSz="622300" rtl="0">
            <a:lnSpc>
              <a:spcPct val="90000"/>
            </a:lnSpc>
            <a:spcBef>
              <a:spcPct val="0"/>
            </a:spcBef>
            <a:spcAft>
              <a:spcPct val="35000"/>
            </a:spcAft>
          </a:pPr>
          <a:r>
            <a:rPr lang="en-US" sz="1400" kern="1200" smtClean="0">
              <a:latin typeface="微软雅黑" panose="020B0503020204020204" pitchFamily="34" charset="-122"/>
              <a:ea typeface="微软雅黑" panose="020B0503020204020204" pitchFamily="34" charset="-122"/>
            </a:rPr>
            <a:t>1.</a:t>
          </a:r>
          <a:r>
            <a:rPr lang="zh-CN" sz="1400" kern="1200" smtClean="0">
              <a:latin typeface="微软雅黑" panose="020B0503020204020204" pitchFamily="34" charset="-122"/>
              <a:ea typeface="微软雅黑" panose="020B0503020204020204" pitchFamily="34" charset="-122"/>
            </a:rPr>
            <a:t>早做准备，以逸待劳</a:t>
          </a:r>
          <a:endParaRPr lang="zh-CN" sz="1400" kern="1200">
            <a:latin typeface="微软雅黑" panose="020B0503020204020204" pitchFamily="34" charset="-122"/>
            <a:ea typeface="微软雅黑" panose="020B0503020204020204" pitchFamily="34" charset="-122"/>
          </a:endParaRPr>
        </a:p>
      </dsp:txBody>
      <dsp:txXfrm>
        <a:off x="446993" y="34702"/>
        <a:ext cx="5750654" cy="586034"/>
      </dsp:txXfrm>
    </dsp:sp>
    <dsp:sp modelId="{14C895F8-A333-4716-AB0B-6C7EF638C14F}">
      <dsp:nvSpPr>
        <dsp:cNvPr id="0" name=""/>
        <dsp:cNvSpPr/>
      </dsp:nvSpPr>
      <dsp:spPr>
        <a:xfrm>
          <a:off x="0" y="1325639"/>
          <a:ext cx="8305800" cy="554400"/>
        </a:xfrm>
        <a:prstGeom prst="rect">
          <a:avLst/>
        </a:prstGeom>
        <a:solidFill>
          <a:schemeClr val="dk1">
            <a:alpha val="90000"/>
            <a:tint val="40000"/>
            <a:hueOff val="0"/>
            <a:satOff val="0"/>
            <a:lumOff val="0"/>
            <a:alphaOff val="0"/>
          </a:schemeClr>
        </a:solidFill>
        <a:ln w="25400" cap="flat" cmpd="sng" algn="ctr">
          <a:solidFill>
            <a:schemeClr val="dk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E91B19A-F185-4E07-B63D-6BB1C2630448}">
      <dsp:nvSpPr>
        <dsp:cNvPr id="0" name=""/>
        <dsp:cNvSpPr/>
      </dsp:nvSpPr>
      <dsp:spPr>
        <a:xfrm>
          <a:off x="415290" y="1000920"/>
          <a:ext cx="5814060" cy="649440"/>
        </a:xfrm>
        <a:prstGeom prst="roundRect">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9758" tIns="0" rIns="219758" bIns="0" numCol="1" spcCol="1270" anchor="ctr" anchorCtr="0">
          <a:noAutofit/>
        </a:bodyPr>
        <a:lstStyle/>
        <a:p>
          <a:pPr lvl="0" algn="l" defTabSz="622300" rtl="0">
            <a:lnSpc>
              <a:spcPct val="90000"/>
            </a:lnSpc>
            <a:spcBef>
              <a:spcPct val="0"/>
            </a:spcBef>
            <a:spcAft>
              <a:spcPct val="35000"/>
            </a:spcAft>
          </a:pPr>
          <a:r>
            <a:rPr lang="en-US" sz="1400" kern="1200" smtClean="0">
              <a:latin typeface="微软雅黑" panose="020B0503020204020204" pitchFamily="34" charset="-122"/>
              <a:ea typeface="微软雅黑" panose="020B0503020204020204" pitchFamily="34" charset="-122"/>
            </a:rPr>
            <a:t>2.</a:t>
          </a:r>
          <a:r>
            <a:rPr lang="zh-CN" sz="1400" kern="1200" smtClean="0">
              <a:latin typeface="微软雅黑" panose="020B0503020204020204" pitchFamily="34" charset="-122"/>
              <a:ea typeface="微软雅黑" panose="020B0503020204020204" pitchFamily="34" charset="-122"/>
            </a:rPr>
            <a:t>避免轻率回应模糊问题</a:t>
          </a:r>
          <a:endParaRPr lang="zh-CN" sz="1400" kern="1200">
            <a:latin typeface="微软雅黑" panose="020B0503020204020204" pitchFamily="34" charset="-122"/>
            <a:ea typeface="微软雅黑" panose="020B0503020204020204" pitchFamily="34" charset="-122"/>
          </a:endParaRPr>
        </a:p>
      </dsp:txBody>
      <dsp:txXfrm>
        <a:off x="446993" y="1032623"/>
        <a:ext cx="5750654" cy="586034"/>
      </dsp:txXfrm>
    </dsp:sp>
    <dsp:sp modelId="{FB39ACF2-AFB8-4C81-9C9D-C852F36DA9E3}">
      <dsp:nvSpPr>
        <dsp:cNvPr id="0" name=""/>
        <dsp:cNvSpPr/>
      </dsp:nvSpPr>
      <dsp:spPr>
        <a:xfrm>
          <a:off x="0" y="2323560"/>
          <a:ext cx="8305800" cy="554400"/>
        </a:xfrm>
        <a:prstGeom prst="rect">
          <a:avLst/>
        </a:prstGeom>
        <a:solidFill>
          <a:schemeClr val="dk1">
            <a:alpha val="90000"/>
            <a:tint val="40000"/>
            <a:hueOff val="0"/>
            <a:satOff val="0"/>
            <a:lumOff val="0"/>
            <a:alphaOff val="0"/>
          </a:schemeClr>
        </a:solidFill>
        <a:ln w="25400" cap="flat" cmpd="sng" algn="ctr">
          <a:solidFill>
            <a:schemeClr val="dk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0C2F45C-A904-445B-ACBB-DA31241AD85B}">
      <dsp:nvSpPr>
        <dsp:cNvPr id="0" name=""/>
        <dsp:cNvSpPr/>
      </dsp:nvSpPr>
      <dsp:spPr>
        <a:xfrm>
          <a:off x="415290" y="1998839"/>
          <a:ext cx="5814060" cy="649440"/>
        </a:xfrm>
        <a:prstGeom prst="roundRect">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9758" tIns="0" rIns="219758" bIns="0" numCol="1" spcCol="1270" anchor="ctr" anchorCtr="0">
          <a:noAutofit/>
        </a:bodyPr>
        <a:lstStyle/>
        <a:p>
          <a:pPr lvl="0" algn="l" defTabSz="622300" rtl="0">
            <a:lnSpc>
              <a:spcPct val="90000"/>
            </a:lnSpc>
            <a:spcBef>
              <a:spcPct val="0"/>
            </a:spcBef>
            <a:spcAft>
              <a:spcPct val="35000"/>
            </a:spcAft>
          </a:pPr>
          <a:r>
            <a:rPr lang="en-US" sz="1400" kern="1200" smtClean="0">
              <a:latin typeface="微软雅黑" panose="020B0503020204020204" pitchFamily="34" charset="-122"/>
              <a:ea typeface="微软雅黑" panose="020B0503020204020204" pitchFamily="34" charset="-122"/>
            </a:rPr>
            <a:t>3.</a:t>
          </a:r>
          <a:r>
            <a:rPr lang="zh-CN" sz="1400" kern="1200" smtClean="0">
              <a:latin typeface="微软雅黑" panose="020B0503020204020204" pitchFamily="34" charset="-122"/>
              <a:ea typeface="微软雅黑" panose="020B0503020204020204" pitchFamily="34" charset="-122"/>
            </a:rPr>
            <a:t>对难以回答的问题，适当使用拖延术</a:t>
          </a:r>
          <a:endParaRPr lang="zh-CN" sz="1400" kern="1200">
            <a:latin typeface="微软雅黑" panose="020B0503020204020204" pitchFamily="34" charset="-122"/>
            <a:ea typeface="微软雅黑" panose="020B0503020204020204" pitchFamily="34" charset="-122"/>
          </a:endParaRPr>
        </a:p>
      </dsp:txBody>
      <dsp:txXfrm>
        <a:off x="446993" y="2030542"/>
        <a:ext cx="5750654" cy="586034"/>
      </dsp:txXfrm>
    </dsp:sp>
    <dsp:sp modelId="{1DD09B72-C478-47AE-826D-51AF9F6568DD}">
      <dsp:nvSpPr>
        <dsp:cNvPr id="0" name=""/>
        <dsp:cNvSpPr/>
      </dsp:nvSpPr>
      <dsp:spPr>
        <a:xfrm>
          <a:off x="0" y="3321480"/>
          <a:ext cx="8305800" cy="554400"/>
        </a:xfrm>
        <a:prstGeom prst="rect">
          <a:avLst/>
        </a:prstGeom>
        <a:solidFill>
          <a:schemeClr val="dk1">
            <a:alpha val="90000"/>
            <a:tint val="40000"/>
            <a:hueOff val="0"/>
            <a:satOff val="0"/>
            <a:lumOff val="0"/>
            <a:alphaOff val="0"/>
          </a:schemeClr>
        </a:solidFill>
        <a:ln w="25400" cap="flat" cmpd="sng" algn="ctr">
          <a:solidFill>
            <a:schemeClr val="dk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BA67823-1682-4524-B7F2-6986CCAADCE0}">
      <dsp:nvSpPr>
        <dsp:cNvPr id="0" name=""/>
        <dsp:cNvSpPr/>
      </dsp:nvSpPr>
      <dsp:spPr>
        <a:xfrm>
          <a:off x="428134" y="2980764"/>
          <a:ext cx="5814060" cy="649440"/>
        </a:xfrm>
        <a:prstGeom prst="roundRect">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9758" tIns="0" rIns="219758" bIns="0" numCol="1" spcCol="1270" anchor="ctr" anchorCtr="0">
          <a:noAutofit/>
        </a:bodyPr>
        <a:lstStyle/>
        <a:p>
          <a:pPr lvl="0" algn="l" defTabSz="622300" rtl="0">
            <a:lnSpc>
              <a:spcPct val="80000"/>
            </a:lnSpc>
            <a:spcBef>
              <a:spcPct val="0"/>
            </a:spcBef>
            <a:spcAft>
              <a:spcPts val="0"/>
            </a:spcAft>
          </a:pPr>
          <a:r>
            <a:rPr lang="en-US" sz="1400" kern="1200" dirty="0" smtClean="0">
              <a:latin typeface="微软雅黑" panose="020B0503020204020204" pitchFamily="34" charset="-122"/>
              <a:ea typeface="微软雅黑" panose="020B0503020204020204" pitchFamily="34" charset="-122"/>
            </a:rPr>
            <a:t>4.</a:t>
          </a:r>
          <a:r>
            <a:rPr lang="zh-CN" sz="1400" kern="1200" dirty="0" smtClean="0">
              <a:latin typeface="微软雅黑" panose="020B0503020204020204" pitchFamily="34" charset="-122"/>
              <a:ea typeface="微软雅黑" panose="020B0503020204020204" pitchFamily="34" charset="-122"/>
            </a:rPr>
            <a:t>对犯忌或事关底牌的提问，采取迂回隐含的应答方法</a:t>
          </a:r>
          <a:endParaRPr lang="zh-CN" sz="1400" kern="1200" dirty="0">
            <a:latin typeface="微软雅黑" panose="020B0503020204020204" pitchFamily="34" charset="-122"/>
            <a:ea typeface="微软雅黑" panose="020B0503020204020204" pitchFamily="34" charset="-122"/>
          </a:endParaRPr>
        </a:p>
      </dsp:txBody>
      <dsp:txXfrm>
        <a:off x="459837" y="3012467"/>
        <a:ext cx="5750654" cy="586034"/>
      </dsp:txXfrm>
    </dsp:sp>
    <dsp:sp modelId="{65467D0B-2A8B-4D9E-B2AB-20517C046344}">
      <dsp:nvSpPr>
        <dsp:cNvPr id="0" name=""/>
        <dsp:cNvSpPr/>
      </dsp:nvSpPr>
      <dsp:spPr>
        <a:xfrm>
          <a:off x="0" y="4319400"/>
          <a:ext cx="8305800" cy="554400"/>
        </a:xfrm>
        <a:prstGeom prst="rect">
          <a:avLst/>
        </a:prstGeom>
        <a:solidFill>
          <a:schemeClr val="dk1">
            <a:alpha val="90000"/>
            <a:tint val="40000"/>
            <a:hueOff val="0"/>
            <a:satOff val="0"/>
            <a:lumOff val="0"/>
            <a:alphaOff val="0"/>
          </a:schemeClr>
        </a:solidFill>
        <a:ln w="25400" cap="flat" cmpd="sng" algn="ctr">
          <a:solidFill>
            <a:schemeClr val="dk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7FFFD45-EA97-4BF4-933F-B3B2A28B28E3}">
      <dsp:nvSpPr>
        <dsp:cNvPr id="0" name=""/>
        <dsp:cNvSpPr/>
      </dsp:nvSpPr>
      <dsp:spPr>
        <a:xfrm>
          <a:off x="415290" y="3994680"/>
          <a:ext cx="5814060" cy="649440"/>
        </a:xfrm>
        <a:prstGeom prst="roundRect">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9758" tIns="0" rIns="219758" bIns="0" numCol="1" spcCol="1270" anchor="ctr" anchorCtr="0">
          <a:noAutofit/>
        </a:bodyPr>
        <a:lstStyle/>
        <a:p>
          <a:pPr lvl="0" algn="l" defTabSz="622300" rtl="0">
            <a:lnSpc>
              <a:spcPct val="90000"/>
            </a:lnSpc>
            <a:spcBef>
              <a:spcPct val="0"/>
            </a:spcBef>
            <a:spcAft>
              <a:spcPct val="35000"/>
            </a:spcAft>
          </a:pPr>
          <a:r>
            <a:rPr lang="en-US" sz="1400" kern="1200" smtClean="0">
              <a:latin typeface="微软雅黑" panose="020B0503020204020204" pitchFamily="34" charset="-122"/>
              <a:ea typeface="微软雅黑" panose="020B0503020204020204" pitchFamily="34" charset="-122"/>
            </a:rPr>
            <a:t>5.</a:t>
          </a:r>
          <a:r>
            <a:rPr lang="zh-CN" sz="1400" kern="1200" smtClean="0">
              <a:latin typeface="微软雅黑" panose="020B0503020204020204" pitchFamily="34" charset="-122"/>
              <a:ea typeface="微软雅黑" panose="020B0503020204020204" pitchFamily="34" charset="-122"/>
            </a:rPr>
            <a:t>面对对方质疑或施压，避免直接反驳，礼貌化解</a:t>
          </a:r>
          <a:endParaRPr lang="zh-CN" sz="1400" kern="1200">
            <a:latin typeface="微软雅黑" panose="020B0503020204020204" pitchFamily="34" charset="-122"/>
            <a:ea typeface="微软雅黑" panose="020B0503020204020204" pitchFamily="34" charset="-122"/>
          </a:endParaRPr>
        </a:p>
      </dsp:txBody>
      <dsp:txXfrm>
        <a:off x="446993" y="4026383"/>
        <a:ext cx="5750654" cy="586034"/>
      </dsp:txXfrm>
    </dsp:sp>
  </dsp:spTree>
</dsp:drawing>
</file>

<file path=ppt/diagrams/layout1.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7.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8194115-62D3-4C52-9027-9AD9EBCCF60A}" type="datetimeFigureOut">
              <a:rPr lang="zh-CN" altLang="en-US" smtClean="0"/>
              <a:t>2026/4/20</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081AB45-8F0D-4593-BFC3-34772344B7E5}" type="slidenum">
              <a:rPr lang="zh-CN" altLang="en-US" smtClean="0"/>
              <a:t>‹#›</a:t>
            </a:fld>
            <a:endParaRPr lang="zh-CN" altLang="en-US"/>
          </a:p>
        </p:txBody>
      </p:sp>
    </p:spTree>
    <p:extLst>
      <p:ext uri="{BB962C8B-B14F-4D97-AF65-F5344CB8AC3E}">
        <p14:creationId xmlns:p14="http://schemas.microsoft.com/office/powerpoint/2010/main" val="31326285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13"/>
          <p:cNvSpPr>
            <a:spLocks noGrp="1" noChangeArrowheads="1"/>
          </p:cNvSpPr>
          <p:nvPr>
            <p:ph type="sldNum" sz="quarter" idx="5"/>
          </p:nvPr>
        </p:nvSpPr>
        <p:spPr>
          <a:noFill/>
          <a:ln>
            <a:headEnd/>
            <a:tailEnd/>
          </a:ln>
        </p:spPr>
        <p:txBody>
          <a:bodyPr/>
          <a:lstStyle/>
          <a:p>
            <a:pPr>
              <a:buFont typeface="Arial" pitchFamily="34" charset="0"/>
              <a:buChar char="•"/>
            </a:pPr>
            <a:fld id="{40F18037-7FEF-4064-B4A1-154A1A5FFA92}" type="slidenum">
              <a:rPr lang="zh-CN" altLang="en-US" smtClean="0"/>
              <a:pPr>
                <a:buFont typeface="Arial" pitchFamily="34" charset="0"/>
                <a:buChar char="•"/>
              </a:pPr>
              <a:t>6</a:t>
            </a:fld>
            <a:endParaRPr lang="zh-CN" altLang="en-US" smtClean="0"/>
          </a:p>
        </p:txBody>
      </p:sp>
      <p:sp>
        <p:nvSpPr>
          <p:cNvPr id="34819" name="Rectangle 7"/>
          <p:cNvSpPr txBox="1">
            <a:spLocks noGrp="1" noChangeArrowheads="1"/>
          </p:cNvSpPr>
          <p:nvPr/>
        </p:nvSpPr>
        <p:spPr bwMode="auto">
          <a:xfrm>
            <a:off x="3885792" y="8687226"/>
            <a:ext cx="2972208" cy="456774"/>
          </a:xfrm>
          <a:prstGeom prst="rect">
            <a:avLst/>
          </a:prstGeom>
          <a:noFill/>
          <a:ln w="9525">
            <a:noFill/>
            <a:miter lim="800000"/>
            <a:headEnd/>
            <a:tailEnd/>
          </a:ln>
        </p:spPr>
        <p:txBody>
          <a:bodyPr lIns="91430" tIns="45714" rIns="91430" bIns="45714" anchor="b"/>
          <a:lstStyle/>
          <a:p>
            <a:pPr algn="r" defTabSz="914324"/>
            <a:fld id="{EFD3DFC1-EFE8-42DB-8611-6847B8ECE2CA}" type="slidenum">
              <a:rPr lang="en-US" altLang="zh-CN" sz="1200">
                <a:latin typeface="Times New Roman" pitchFamily="18" charset="0"/>
              </a:rPr>
              <a:pPr algn="r" defTabSz="914324"/>
              <a:t>6</a:t>
            </a:fld>
            <a:endParaRPr lang="en-US" altLang="zh-CN" sz="1200">
              <a:latin typeface="Times New Roman" pitchFamily="18" charset="0"/>
            </a:endParaRPr>
          </a:p>
        </p:txBody>
      </p:sp>
      <p:sp>
        <p:nvSpPr>
          <p:cNvPr id="34820" name="Rectangle 2"/>
          <p:cNvSpPr>
            <a:spLocks noGrp="1" noRot="1" noChangeAspect="1" noChangeArrowheads="1" noTextEdit="1"/>
          </p:cNvSpPr>
          <p:nvPr>
            <p:ph type="sldImg" idx="4294967295"/>
          </p:nvPr>
        </p:nvSpPr>
        <p:spPr>
          <a:ln/>
        </p:spPr>
      </p:sp>
      <p:sp>
        <p:nvSpPr>
          <p:cNvPr id="34821" name="备注占位符 1"/>
          <p:cNvSpPr>
            <a:spLocks noGrp="1" noChangeArrowheads="1"/>
          </p:cNvSpPr>
          <p:nvPr/>
        </p:nvSpPr>
        <p:spPr bwMode="auto">
          <a:xfrm>
            <a:off x="915116" y="4343613"/>
            <a:ext cx="5027769" cy="4115226"/>
          </a:xfrm>
          <a:prstGeom prst="rect">
            <a:avLst/>
          </a:prstGeom>
          <a:solidFill>
            <a:srgbClr val="FFFFFF"/>
          </a:solidFill>
          <a:ln w="9525">
            <a:solidFill>
              <a:srgbClr val="000000"/>
            </a:solidFill>
            <a:miter lim="800000"/>
            <a:headEnd/>
            <a:tailEnd/>
          </a:ln>
        </p:spPr>
        <p:txBody>
          <a:bodyPr lIns="91430" tIns="45714" rIns="91430" bIns="45714"/>
          <a:lstStyle/>
          <a:p>
            <a:pPr>
              <a:spcBef>
                <a:spcPct val="30000"/>
              </a:spcBef>
            </a:pPr>
            <a:endParaRPr lang="zh-CN" altLang="en-US" sz="1100">
              <a:latin typeface="Times New Roman" pitchFamily="18"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p:cNvSpPr>
            <a:spLocks noGrp="1" noChangeArrowheads="1"/>
          </p:cNvSpPr>
          <p:nvPr>
            <p:ph type="sldNum" sz="quarter" idx="5"/>
          </p:nvPr>
        </p:nvSpPr>
        <p:spPr>
          <a:noFill/>
        </p:spPr>
        <p:txBody>
          <a:bodyPr/>
          <a:lstStyle/>
          <a:p>
            <a:fld id="{1469A5FD-1322-4BF1-A9AF-67F062BA0B77}" type="slidenum">
              <a:rPr lang="en-US" altLang="zh-CN">
                <a:ea typeface="宋体" panose="02010600030101010101" pitchFamily="2" charset="-122"/>
              </a:rPr>
              <a:t>21</a:t>
            </a:fld>
            <a:endParaRPr lang="en-US" altLang="zh-CN">
              <a:ea typeface="宋体" panose="02010600030101010101" pitchFamily="2" charset="-122"/>
            </a:endParaRPr>
          </a:p>
        </p:txBody>
      </p:sp>
      <p:sp>
        <p:nvSpPr>
          <p:cNvPr id="116739" name="Rectangle 2"/>
          <p:cNvSpPr>
            <a:spLocks noGrp="1" noRot="1" noChangeAspect="1" noChangeArrowheads="1" noTextEdit="1"/>
          </p:cNvSpPr>
          <p:nvPr>
            <p:ph type="sldImg"/>
          </p:nvPr>
        </p:nvSpPr>
        <p:spPr>
          <a:xfrm>
            <a:off x="381000" y="685800"/>
            <a:ext cx="6096000" cy="3429000"/>
          </a:xfrm>
        </p:spPr>
      </p:sp>
      <p:sp>
        <p:nvSpPr>
          <p:cNvPr id="116740" name="Rectangle 3"/>
          <p:cNvSpPr>
            <a:spLocks noGrp="1" noChangeArrowheads="1"/>
          </p:cNvSpPr>
          <p:nvPr>
            <p:ph type="body" idx="1"/>
          </p:nvPr>
        </p:nvSpPr>
        <p:spPr>
          <a:noFill/>
        </p:spPr>
        <p:txBody>
          <a:bodyPr/>
          <a:lstStyle/>
          <a:p>
            <a:pPr eaLnBrk="1" hangingPunct="1"/>
            <a:endParaRPr lang="zh-CN" altLang="zh-CN" smtClean="0">
              <a:ea typeface="宋体"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a:ln>
            <a:headEnd/>
            <a:tailEnd/>
          </a:ln>
        </p:spPr>
        <p:txBody>
          <a:bodyPr/>
          <a:lstStyle/>
          <a:p>
            <a:fld id="{526FDA10-AF8B-40B4-8D5D-C58FCA381C07}" type="slidenum">
              <a:rPr lang="en-US" altLang="zh-CN" smtClean="0"/>
              <a:pPr/>
              <a:t>44</a:t>
            </a:fld>
            <a:endParaRPr lang="en-US" altLang="zh-CN" smtClean="0"/>
          </a:p>
        </p:txBody>
      </p:sp>
      <p:sp>
        <p:nvSpPr>
          <p:cNvPr id="34819" name="Rectangle 7"/>
          <p:cNvSpPr txBox="1">
            <a:spLocks noGrp="1" noChangeArrowheads="1"/>
          </p:cNvSpPr>
          <p:nvPr/>
        </p:nvSpPr>
        <p:spPr bwMode="auto">
          <a:xfrm>
            <a:off x="3886201" y="8686800"/>
            <a:ext cx="2971800" cy="457200"/>
          </a:xfrm>
          <a:prstGeom prst="rect">
            <a:avLst/>
          </a:prstGeom>
          <a:noFill/>
          <a:ln w="9525">
            <a:noFill/>
            <a:miter lim="800000"/>
            <a:headEnd/>
            <a:tailEnd/>
          </a:ln>
        </p:spPr>
        <p:txBody>
          <a:bodyPr anchor="b"/>
          <a:lstStyle/>
          <a:p>
            <a:pPr algn="r"/>
            <a:fld id="{4E444B75-4148-4654-920B-B838EEA2A0DF}" type="slidenum">
              <a:rPr lang="en-US" altLang="zh-CN" sz="1200">
                <a:latin typeface="Times New Roman" pitchFamily="18" charset="0"/>
              </a:rPr>
              <a:pPr algn="r"/>
              <a:t>44</a:t>
            </a:fld>
            <a:endParaRPr lang="en-US" altLang="zh-CN" sz="1200">
              <a:latin typeface="Times New Roman" pitchFamily="18" charset="0"/>
            </a:endParaRPr>
          </a:p>
        </p:txBody>
      </p:sp>
      <p:sp>
        <p:nvSpPr>
          <p:cNvPr id="34820" name="Rectangle 2"/>
          <p:cNvSpPr>
            <a:spLocks noGrp="1" noRot="1" noChangeAspect="1" noChangeArrowheads="1" noTextEdit="1"/>
          </p:cNvSpPr>
          <p:nvPr>
            <p:ph type="sldImg" idx="4294967295"/>
          </p:nvPr>
        </p:nvSpPr>
        <p:spPr>
          <a:ln/>
        </p:spPr>
      </p:sp>
      <p:sp>
        <p:nvSpPr>
          <p:cNvPr id="34821" name="备注占位符 1"/>
          <p:cNvSpPr>
            <a:spLocks noGrp="1" noChangeArrowheads="1"/>
          </p:cNvSpPr>
          <p:nvPr/>
        </p:nvSpPr>
        <p:spPr bwMode="auto">
          <a:xfrm>
            <a:off x="914401" y="4343401"/>
            <a:ext cx="5029200" cy="4114800"/>
          </a:xfrm>
          <a:prstGeom prst="rect">
            <a:avLst/>
          </a:prstGeom>
          <a:solidFill>
            <a:srgbClr val="FFFFFF"/>
          </a:solidFill>
          <a:ln w="9525">
            <a:solidFill>
              <a:srgbClr val="000000"/>
            </a:solidFill>
            <a:miter lim="800000"/>
            <a:headEnd/>
            <a:tailEnd/>
          </a:ln>
        </p:spPr>
        <p:txBody>
          <a:bodyPr/>
          <a:lstStyle/>
          <a:p>
            <a:pPr>
              <a:spcBef>
                <a:spcPct val="30000"/>
              </a:spcBef>
            </a:pPr>
            <a:endParaRPr lang="zh-CN" altLang="zh-CN"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2D9BA026-2524-4BCF-9136-21F6BA8609BE}" type="slidenum">
              <a:rPr lang="zh-CN" altLang="en-US" smtClean="0"/>
              <a:t>135</a:t>
            </a:fld>
            <a:endParaRPr lang="zh-CN" altLang="en-US"/>
          </a:p>
        </p:txBody>
      </p:sp>
    </p:spTree>
    <p:extLst>
      <p:ext uri="{BB962C8B-B14F-4D97-AF65-F5344CB8AC3E}">
        <p14:creationId xmlns:p14="http://schemas.microsoft.com/office/powerpoint/2010/main" val="21675257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endParaRPr lang="en-US" altLang="zh-CN"/>
          </a:p>
        </p:txBody>
      </p:sp>
      <p:sp>
        <p:nvSpPr>
          <p:cNvPr id="5" name="页脚占位符 4"/>
          <p:cNvSpPr>
            <a:spLocks noGrp="1"/>
          </p:cNvSpPr>
          <p:nvPr>
            <p:ph type="ftr" sz="quarter" idx="11"/>
          </p:nvPr>
        </p:nvSpPr>
        <p:spPr/>
        <p:txBody>
          <a:bodyPr/>
          <a:lstStyle/>
          <a:p>
            <a:endParaRPr lang="en-US" altLang="zh-CN"/>
          </a:p>
        </p:txBody>
      </p:sp>
      <p:sp>
        <p:nvSpPr>
          <p:cNvPr id="6" name="灯片编号占位符 5"/>
          <p:cNvSpPr>
            <a:spLocks noGrp="1"/>
          </p:cNvSpPr>
          <p:nvPr>
            <p:ph type="sldNum" sz="quarter" idx="12"/>
          </p:nvPr>
        </p:nvSpPr>
        <p:spPr/>
        <p:txBody>
          <a:bodyPr/>
          <a:lstStyle/>
          <a:p>
            <a:fld id="{EC85DBA4-6F07-48B6-98CE-C66840A916B7}" type="slidenum">
              <a:rPr lang="en-US" altLang="zh-CN" smtClean="0"/>
              <a:pPr/>
              <a:t>‹#›</a:t>
            </a:fld>
            <a:endParaRPr lang="en-US" altLang="zh-CN"/>
          </a:p>
        </p:txBody>
      </p:sp>
    </p:spTree>
    <p:extLst>
      <p:ext uri="{BB962C8B-B14F-4D97-AF65-F5344CB8AC3E}">
        <p14:creationId xmlns:p14="http://schemas.microsoft.com/office/powerpoint/2010/main" val="22274132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endParaRPr lang="en-US" altLang="zh-CN"/>
          </a:p>
        </p:txBody>
      </p:sp>
      <p:sp>
        <p:nvSpPr>
          <p:cNvPr id="5" name="页脚占位符 4"/>
          <p:cNvSpPr>
            <a:spLocks noGrp="1"/>
          </p:cNvSpPr>
          <p:nvPr>
            <p:ph type="ftr" sz="quarter" idx="11"/>
          </p:nvPr>
        </p:nvSpPr>
        <p:spPr/>
        <p:txBody>
          <a:bodyPr/>
          <a:lstStyle/>
          <a:p>
            <a:endParaRPr lang="en-US" altLang="zh-CN"/>
          </a:p>
        </p:txBody>
      </p:sp>
      <p:sp>
        <p:nvSpPr>
          <p:cNvPr id="6" name="灯片编号占位符 5"/>
          <p:cNvSpPr>
            <a:spLocks noGrp="1"/>
          </p:cNvSpPr>
          <p:nvPr>
            <p:ph type="sldNum" sz="quarter" idx="12"/>
          </p:nvPr>
        </p:nvSpPr>
        <p:spPr/>
        <p:txBody>
          <a:bodyPr/>
          <a:lstStyle/>
          <a:p>
            <a:fld id="{3E5A06C0-A577-4460-8E41-9877E0B12BDA}" type="slidenum">
              <a:rPr lang="en-US" altLang="zh-CN" smtClean="0"/>
              <a:pPr/>
              <a:t>‹#›</a:t>
            </a:fld>
            <a:endParaRPr lang="en-US" altLang="zh-CN"/>
          </a:p>
        </p:txBody>
      </p:sp>
    </p:spTree>
    <p:extLst>
      <p:ext uri="{BB962C8B-B14F-4D97-AF65-F5344CB8AC3E}">
        <p14:creationId xmlns:p14="http://schemas.microsoft.com/office/powerpoint/2010/main" val="42897465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endParaRPr lang="en-US" altLang="zh-CN"/>
          </a:p>
        </p:txBody>
      </p:sp>
      <p:sp>
        <p:nvSpPr>
          <p:cNvPr id="5" name="页脚占位符 4"/>
          <p:cNvSpPr>
            <a:spLocks noGrp="1"/>
          </p:cNvSpPr>
          <p:nvPr>
            <p:ph type="ftr" sz="quarter" idx="11"/>
          </p:nvPr>
        </p:nvSpPr>
        <p:spPr/>
        <p:txBody>
          <a:bodyPr/>
          <a:lstStyle/>
          <a:p>
            <a:endParaRPr lang="en-US" altLang="zh-CN"/>
          </a:p>
        </p:txBody>
      </p:sp>
      <p:sp>
        <p:nvSpPr>
          <p:cNvPr id="6" name="灯片编号占位符 5"/>
          <p:cNvSpPr>
            <a:spLocks noGrp="1"/>
          </p:cNvSpPr>
          <p:nvPr>
            <p:ph type="sldNum" sz="quarter" idx="12"/>
          </p:nvPr>
        </p:nvSpPr>
        <p:spPr/>
        <p:txBody>
          <a:bodyPr/>
          <a:lstStyle/>
          <a:p>
            <a:fld id="{51547F46-9288-45D6-A797-8AAF25999824}" type="slidenum">
              <a:rPr lang="en-US" altLang="zh-CN" smtClean="0"/>
              <a:pPr/>
              <a:t>‹#›</a:t>
            </a:fld>
            <a:endParaRPr lang="en-US" altLang="zh-CN"/>
          </a:p>
        </p:txBody>
      </p:sp>
    </p:spTree>
    <p:extLst>
      <p:ext uri="{BB962C8B-B14F-4D97-AF65-F5344CB8AC3E}">
        <p14:creationId xmlns:p14="http://schemas.microsoft.com/office/powerpoint/2010/main" val="32739717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685800" y="152400"/>
            <a:ext cx="6870700" cy="16002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685800" y="1828800"/>
            <a:ext cx="3771900" cy="36576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10100" y="1828800"/>
            <a:ext cx="3771900" cy="36576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1371600" y="6248400"/>
            <a:ext cx="1905000" cy="457200"/>
          </a:xfrm>
        </p:spPr>
        <p:txBody>
          <a:bodyPr/>
          <a:lstStyle>
            <a:lvl1pPr>
              <a:defRPr/>
            </a:lvl1pPr>
          </a:lstStyle>
          <a:p>
            <a:endParaRPr lang="en-US" altLang="zh-CN"/>
          </a:p>
        </p:txBody>
      </p:sp>
      <p:sp>
        <p:nvSpPr>
          <p:cNvPr id="6" name="页脚占位符 5"/>
          <p:cNvSpPr>
            <a:spLocks noGrp="1"/>
          </p:cNvSpPr>
          <p:nvPr>
            <p:ph type="ftr" sz="quarter" idx="11"/>
          </p:nvPr>
        </p:nvSpPr>
        <p:spPr>
          <a:xfrm>
            <a:off x="3556000" y="6248400"/>
            <a:ext cx="2895600" cy="457200"/>
          </a:xfrm>
        </p:spPr>
        <p:txBody>
          <a:bodyPr/>
          <a:lstStyle>
            <a:lvl1pPr>
              <a:defRPr/>
            </a:lvl1pPr>
          </a:lstStyle>
          <a:p>
            <a:endParaRPr lang="en-US" altLang="zh-CN"/>
          </a:p>
        </p:txBody>
      </p:sp>
      <p:sp>
        <p:nvSpPr>
          <p:cNvPr id="7" name="灯片编号占位符 6"/>
          <p:cNvSpPr>
            <a:spLocks noGrp="1"/>
          </p:cNvSpPr>
          <p:nvPr>
            <p:ph type="sldNum" sz="quarter" idx="12"/>
          </p:nvPr>
        </p:nvSpPr>
        <p:spPr>
          <a:xfrm>
            <a:off x="6718300" y="6248400"/>
            <a:ext cx="1905000" cy="457200"/>
          </a:xfrm>
        </p:spPr>
        <p:txBody>
          <a:bodyPr/>
          <a:lstStyle>
            <a:lvl1pPr>
              <a:defRPr/>
            </a:lvl1pPr>
          </a:lstStyle>
          <a:p>
            <a:fld id="{5F9493A8-CB86-4C7C-9BCC-0ADF4ADD9E98}" type="slidenum">
              <a:rPr lang="en-US" altLang="zh-CN"/>
              <a:pPr/>
              <a:t>‹#›</a:t>
            </a:fld>
            <a:endParaRPr lang="en-US" altLang="zh-CN"/>
          </a:p>
        </p:txBody>
      </p:sp>
    </p:spTree>
    <p:extLst>
      <p:ext uri="{BB962C8B-B14F-4D97-AF65-F5344CB8AC3E}">
        <p14:creationId xmlns:p14="http://schemas.microsoft.com/office/powerpoint/2010/main" val="371414123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ClipArt">
  <p:cSld name="标题，文本与剪贴画">
    <p:spTree>
      <p:nvGrpSpPr>
        <p:cNvPr id="1" name=""/>
        <p:cNvGrpSpPr/>
        <p:nvPr/>
      </p:nvGrpSpPr>
      <p:grpSpPr>
        <a:xfrm>
          <a:off x="0" y="0"/>
          <a:ext cx="0" cy="0"/>
          <a:chOff x="0" y="0"/>
          <a:chExt cx="0" cy="0"/>
        </a:xfrm>
      </p:grpSpPr>
      <p:sp>
        <p:nvSpPr>
          <p:cNvPr id="2" name="标题 1"/>
          <p:cNvSpPr>
            <a:spLocks noGrp="1"/>
          </p:cNvSpPr>
          <p:nvPr>
            <p:ph type="title"/>
          </p:nvPr>
        </p:nvSpPr>
        <p:spPr>
          <a:xfrm>
            <a:off x="685800" y="152400"/>
            <a:ext cx="6870700" cy="16002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685800" y="1828800"/>
            <a:ext cx="3771900" cy="36576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剪贴画占位符 3"/>
          <p:cNvSpPr>
            <a:spLocks noGrp="1"/>
          </p:cNvSpPr>
          <p:nvPr>
            <p:ph type="clipArt" sz="half" idx="2"/>
          </p:nvPr>
        </p:nvSpPr>
        <p:spPr>
          <a:xfrm>
            <a:off x="4610100" y="1828800"/>
            <a:ext cx="3771900" cy="3657600"/>
          </a:xfrm>
        </p:spPr>
        <p:txBody>
          <a:bodyPr/>
          <a:lstStyle/>
          <a:p>
            <a:endParaRPr lang="zh-CN" altLang="en-US"/>
          </a:p>
        </p:txBody>
      </p:sp>
      <p:sp>
        <p:nvSpPr>
          <p:cNvPr id="5" name="日期占位符 4"/>
          <p:cNvSpPr>
            <a:spLocks noGrp="1"/>
          </p:cNvSpPr>
          <p:nvPr>
            <p:ph type="dt" sz="half" idx="10"/>
          </p:nvPr>
        </p:nvSpPr>
        <p:spPr>
          <a:xfrm>
            <a:off x="1371600" y="6248400"/>
            <a:ext cx="1905000" cy="457200"/>
          </a:xfrm>
        </p:spPr>
        <p:txBody>
          <a:bodyPr/>
          <a:lstStyle>
            <a:lvl1pPr>
              <a:defRPr/>
            </a:lvl1pPr>
          </a:lstStyle>
          <a:p>
            <a:endParaRPr lang="en-US" altLang="zh-CN"/>
          </a:p>
        </p:txBody>
      </p:sp>
      <p:sp>
        <p:nvSpPr>
          <p:cNvPr id="6" name="页脚占位符 5"/>
          <p:cNvSpPr>
            <a:spLocks noGrp="1"/>
          </p:cNvSpPr>
          <p:nvPr>
            <p:ph type="ftr" sz="quarter" idx="11"/>
          </p:nvPr>
        </p:nvSpPr>
        <p:spPr>
          <a:xfrm>
            <a:off x="3556000" y="6248400"/>
            <a:ext cx="2895600" cy="457200"/>
          </a:xfrm>
        </p:spPr>
        <p:txBody>
          <a:bodyPr/>
          <a:lstStyle>
            <a:lvl1pPr>
              <a:defRPr/>
            </a:lvl1pPr>
          </a:lstStyle>
          <a:p>
            <a:endParaRPr lang="en-US" altLang="zh-CN"/>
          </a:p>
        </p:txBody>
      </p:sp>
      <p:sp>
        <p:nvSpPr>
          <p:cNvPr id="7" name="灯片编号占位符 6"/>
          <p:cNvSpPr>
            <a:spLocks noGrp="1"/>
          </p:cNvSpPr>
          <p:nvPr>
            <p:ph type="sldNum" sz="quarter" idx="12"/>
          </p:nvPr>
        </p:nvSpPr>
        <p:spPr>
          <a:xfrm>
            <a:off x="6718300" y="6248400"/>
            <a:ext cx="1905000" cy="457200"/>
          </a:xfrm>
        </p:spPr>
        <p:txBody>
          <a:bodyPr/>
          <a:lstStyle>
            <a:lvl1pPr>
              <a:defRPr/>
            </a:lvl1pPr>
          </a:lstStyle>
          <a:p>
            <a:fld id="{BC649962-73CF-4A70-8679-D66E46952AEC}" type="slidenum">
              <a:rPr lang="en-US" altLang="zh-CN"/>
              <a:pPr/>
              <a:t>‹#›</a:t>
            </a:fld>
            <a:endParaRPr lang="en-US" altLang="zh-CN"/>
          </a:p>
        </p:txBody>
      </p:sp>
    </p:spTree>
    <p:extLst>
      <p:ext uri="{BB962C8B-B14F-4D97-AF65-F5344CB8AC3E}">
        <p14:creationId xmlns:p14="http://schemas.microsoft.com/office/powerpoint/2010/main" val="24413967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endParaRPr lang="en-US" altLang="zh-CN"/>
          </a:p>
        </p:txBody>
      </p:sp>
      <p:sp>
        <p:nvSpPr>
          <p:cNvPr id="5" name="页脚占位符 4"/>
          <p:cNvSpPr>
            <a:spLocks noGrp="1"/>
          </p:cNvSpPr>
          <p:nvPr>
            <p:ph type="ftr" sz="quarter" idx="11"/>
          </p:nvPr>
        </p:nvSpPr>
        <p:spPr/>
        <p:txBody>
          <a:bodyPr/>
          <a:lstStyle/>
          <a:p>
            <a:endParaRPr lang="en-US" altLang="zh-CN"/>
          </a:p>
        </p:txBody>
      </p:sp>
      <p:sp>
        <p:nvSpPr>
          <p:cNvPr id="6" name="灯片编号占位符 5"/>
          <p:cNvSpPr>
            <a:spLocks noGrp="1"/>
          </p:cNvSpPr>
          <p:nvPr>
            <p:ph type="sldNum" sz="quarter" idx="12"/>
          </p:nvPr>
        </p:nvSpPr>
        <p:spPr/>
        <p:txBody>
          <a:bodyPr/>
          <a:lstStyle/>
          <a:p>
            <a:fld id="{AFED87AD-7E07-47A4-B0B0-64F295BFB54D}" type="slidenum">
              <a:rPr lang="en-US" altLang="zh-CN" smtClean="0"/>
              <a:pPr/>
              <a:t>‹#›</a:t>
            </a:fld>
            <a:endParaRPr lang="en-US" altLang="zh-CN"/>
          </a:p>
        </p:txBody>
      </p:sp>
    </p:spTree>
    <p:extLst>
      <p:ext uri="{BB962C8B-B14F-4D97-AF65-F5344CB8AC3E}">
        <p14:creationId xmlns:p14="http://schemas.microsoft.com/office/powerpoint/2010/main" val="18798590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endParaRPr lang="en-US" altLang="zh-CN"/>
          </a:p>
        </p:txBody>
      </p:sp>
      <p:sp>
        <p:nvSpPr>
          <p:cNvPr id="5" name="页脚占位符 4"/>
          <p:cNvSpPr>
            <a:spLocks noGrp="1"/>
          </p:cNvSpPr>
          <p:nvPr>
            <p:ph type="ftr" sz="quarter" idx="11"/>
          </p:nvPr>
        </p:nvSpPr>
        <p:spPr/>
        <p:txBody>
          <a:bodyPr/>
          <a:lstStyle/>
          <a:p>
            <a:endParaRPr lang="en-US" altLang="zh-CN"/>
          </a:p>
        </p:txBody>
      </p:sp>
      <p:sp>
        <p:nvSpPr>
          <p:cNvPr id="6" name="灯片编号占位符 5"/>
          <p:cNvSpPr>
            <a:spLocks noGrp="1"/>
          </p:cNvSpPr>
          <p:nvPr>
            <p:ph type="sldNum" sz="quarter" idx="12"/>
          </p:nvPr>
        </p:nvSpPr>
        <p:spPr/>
        <p:txBody>
          <a:bodyPr/>
          <a:lstStyle/>
          <a:p>
            <a:fld id="{A3FB742C-E6D5-40EA-A29E-651035763A06}" type="slidenum">
              <a:rPr lang="en-US" altLang="zh-CN" smtClean="0"/>
              <a:pPr/>
              <a:t>‹#›</a:t>
            </a:fld>
            <a:endParaRPr lang="en-US" altLang="zh-CN"/>
          </a:p>
        </p:txBody>
      </p:sp>
    </p:spTree>
    <p:extLst>
      <p:ext uri="{BB962C8B-B14F-4D97-AF65-F5344CB8AC3E}">
        <p14:creationId xmlns:p14="http://schemas.microsoft.com/office/powerpoint/2010/main" val="24476898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endParaRPr lang="en-US" altLang="zh-CN"/>
          </a:p>
        </p:txBody>
      </p:sp>
      <p:sp>
        <p:nvSpPr>
          <p:cNvPr id="6" name="页脚占位符 5"/>
          <p:cNvSpPr>
            <a:spLocks noGrp="1"/>
          </p:cNvSpPr>
          <p:nvPr>
            <p:ph type="ftr" sz="quarter" idx="11"/>
          </p:nvPr>
        </p:nvSpPr>
        <p:spPr/>
        <p:txBody>
          <a:bodyPr/>
          <a:lstStyle/>
          <a:p>
            <a:endParaRPr lang="en-US" altLang="zh-CN"/>
          </a:p>
        </p:txBody>
      </p:sp>
      <p:sp>
        <p:nvSpPr>
          <p:cNvPr id="7" name="灯片编号占位符 6"/>
          <p:cNvSpPr>
            <a:spLocks noGrp="1"/>
          </p:cNvSpPr>
          <p:nvPr>
            <p:ph type="sldNum" sz="quarter" idx="12"/>
          </p:nvPr>
        </p:nvSpPr>
        <p:spPr/>
        <p:txBody>
          <a:bodyPr/>
          <a:lstStyle/>
          <a:p>
            <a:fld id="{407CCFE0-8AB4-476B-87D9-48F57BC2B4F4}" type="slidenum">
              <a:rPr lang="en-US" altLang="zh-CN" smtClean="0"/>
              <a:pPr/>
              <a:t>‹#›</a:t>
            </a:fld>
            <a:endParaRPr lang="en-US" altLang="zh-CN"/>
          </a:p>
        </p:txBody>
      </p:sp>
    </p:spTree>
    <p:extLst>
      <p:ext uri="{BB962C8B-B14F-4D97-AF65-F5344CB8AC3E}">
        <p14:creationId xmlns:p14="http://schemas.microsoft.com/office/powerpoint/2010/main" val="7897442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endParaRPr lang="en-US" altLang="zh-CN"/>
          </a:p>
        </p:txBody>
      </p:sp>
      <p:sp>
        <p:nvSpPr>
          <p:cNvPr id="8" name="页脚占位符 7"/>
          <p:cNvSpPr>
            <a:spLocks noGrp="1"/>
          </p:cNvSpPr>
          <p:nvPr>
            <p:ph type="ftr" sz="quarter" idx="11"/>
          </p:nvPr>
        </p:nvSpPr>
        <p:spPr/>
        <p:txBody>
          <a:bodyPr/>
          <a:lstStyle/>
          <a:p>
            <a:endParaRPr lang="en-US" altLang="zh-CN"/>
          </a:p>
        </p:txBody>
      </p:sp>
      <p:sp>
        <p:nvSpPr>
          <p:cNvPr id="9" name="灯片编号占位符 8"/>
          <p:cNvSpPr>
            <a:spLocks noGrp="1"/>
          </p:cNvSpPr>
          <p:nvPr>
            <p:ph type="sldNum" sz="quarter" idx="12"/>
          </p:nvPr>
        </p:nvSpPr>
        <p:spPr/>
        <p:txBody>
          <a:bodyPr/>
          <a:lstStyle/>
          <a:p>
            <a:fld id="{4087F8E7-1AE9-4BF3-8031-521C24EB92DC}" type="slidenum">
              <a:rPr lang="en-US" altLang="zh-CN" smtClean="0"/>
              <a:pPr/>
              <a:t>‹#›</a:t>
            </a:fld>
            <a:endParaRPr lang="en-US" altLang="zh-CN"/>
          </a:p>
        </p:txBody>
      </p:sp>
    </p:spTree>
    <p:extLst>
      <p:ext uri="{BB962C8B-B14F-4D97-AF65-F5344CB8AC3E}">
        <p14:creationId xmlns:p14="http://schemas.microsoft.com/office/powerpoint/2010/main" val="23790967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endParaRPr lang="en-US" altLang="zh-CN"/>
          </a:p>
        </p:txBody>
      </p:sp>
      <p:sp>
        <p:nvSpPr>
          <p:cNvPr id="4" name="页脚占位符 3"/>
          <p:cNvSpPr>
            <a:spLocks noGrp="1"/>
          </p:cNvSpPr>
          <p:nvPr>
            <p:ph type="ftr" sz="quarter" idx="11"/>
          </p:nvPr>
        </p:nvSpPr>
        <p:spPr/>
        <p:txBody>
          <a:bodyPr/>
          <a:lstStyle/>
          <a:p>
            <a:endParaRPr lang="en-US" altLang="zh-CN"/>
          </a:p>
        </p:txBody>
      </p:sp>
      <p:sp>
        <p:nvSpPr>
          <p:cNvPr id="5" name="灯片编号占位符 4"/>
          <p:cNvSpPr>
            <a:spLocks noGrp="1"/>
          </p:cNvSpPr>
          <p:nvPr>
            <p:ph type="sldNum" sz="quarter" idx="12"/>
          </p:nvPr>
        </p:nvSpPr>
        <p:spPr/>
        <p:txBody>
          <a:bodyPr/>
          <a:lstStyle/>
          <a:p>
            <a:fld id="{D52CB7E3-7B17-48BE-8A99-9C7487B06F4E}" type="slidenum">
              <a:rPr lang="en-US" altLang="zh-CN" smtClean="0"/>
              <a:pPr/>
              <a:t>‹#›</a:t>
            </a:fld>
            <a:endParaRPr lang="en-US" altLang="zh-CN"/>
          </a:p>
        </p:txBody>
      </p:sp>
    </p:spTree>
    <p:extLst>
      <p:ext uri="{BB962C8B-B14F-4D97-AF65-F5344CB8AC3E}">
        <p14:creationId xmlns:p14="http://schemas.microsoft.com/office/powerpoint/2010/main" val="2066934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endParaRPr lang="en-US" altLang="zh-CN"/>
          </a:p>
        </p:txBody>
      </p:sp>
      <p:sp>
        <p:nvSpPr>
          <p:cNvPr id="3" name="页脚占位符 2"/>
          <p:cNvSpPr>
            <a:spLocks noGrp="1"/>
          </p:cNvSpPr>
          <p:nvPr>
            <p:ph type="ftr" sz="quarter" idx="11"/>
          </p:nvPr>
        </p:nvSpPr>
        <p:spPr/>
        <p:txBody>
          <a:bodyPr/>
          <a:lstStyle/>
          <a:p>
            <a:endParaRPr lang="en-US" altLang="zh-CN"/>
          </a:p>
        </p:txBody>
      </p:sp>
      <p:sp>
        <p:nvSpPr>
          <p:cNvPr id="4" name="灯片编号占位符 3"/>
          <p:cNvSpPr>
            <a:spLocks noGrp="1"/>
          </p:cNvSpPr>
          <p:nvPr>
            <p:ph type="sldNum" sz="quarter" idx="12"/>
          </p:nvPr>
        </p:nvSpPr>
        <p:spPr/>
        <p:txBody>
          <a:bodyPr/>
          <a:lstStyle/>
          <a:p>
            <a:fld id="{0C11A4F7-808B-4F9C-AF2C-DB17698F81A4}" type="slidenum">
              <a:rPr lang="en-US" altLang="zh-CN" smtClean="0"/>
              <a:pPr/>
              <a:t>‹#›</a:t>
            </a:fld>
            <a:endParaRPr lang="en-US" altLang="zh-CN"/>
          </a:p>
        </p:txBody>
      </p:sp>
    </p:spTree>
    <p:extLst>
      <p:ext uri="{BB962C8B-B14F-4D97-AF65-F5344CB8AC3E}">
        <p14:creationId xmlns:p14="http://schemas.microsoft.com/office/powerpoint/2010/main" val="18133796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endParaRPr lang="en-US" altLang="zh-CN"/>
          </a:p>
        </p:txBody>
      </p:sp>
      <p:sp>
        <p:nvSpPr>
          <p:cNvPr id="6" name="页脚占位符 5"/>
          <p:cNvSpPr>
            <a:spLocks noGrp="1"/>
          </p:cNvSpPr>
          <p:nvPr>
            <p:ph type="ftr" sz="quarter" idx="11"/>
          </p:nvPr>
        </p:nvSpPr>
        <p:spPr/>
        <p:txBody>
          <a:bodyPr/>
          <a:lstStyle/>
          <a:p>
            <a:endParaRPr lang="en-US" altLang="zh-CN"/>
          </a:p>
        </p:txBody>
      </p:sp>
      <p:sp>
        <p:nvSpPr>
          <p:cNvPr id="7" name="灯片编号占位符 6"/>
          <p:cNvSpPr>
            <a:spLocks noGrp="1"/>
          </p:cNvSpPr>
          <p:nvPr>
            <p:ph type="sldNum" sz="quarter" idx="12"/>
          </p:nvPr>
        </p:nvSpPr>
        <p:spPr/>
        <p:txBody>
          <a:bodyPr/>
          <a:lstStyle/>
          <a:p>
            <a:fld id="{2F228C80-DC16-47FB-AE5A-CEA7B0EA65E5}" type="slidenum">
              <a:rPr lang="en-US" altLang="zh-CN" smtClean="0"/>
              <a:pPr/>
              <a:t>‹#›</a:t>
            </a:fld>
            <a:endParaRPr lang="en-US" altLang="zh-CN"/>
          </a:p>
        </p:txBody>
      </p:sp>
    </p:spTree>
    <p:extLst>
      <p:ext uri="{BB962C8B-B14F-4D97-AF65-F5344CB8AC3E}">
        <p14:creationId xmlns:p14="http://schemas.microsoft.com/office/powerpoint/2010/main" val="40196991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endParaRPr lang="en-US" altLang="zh-CN"/>
          </a:p>
        </p:txBody>
      </p:sp>
      <p:sp>
        <p:nvSpPr>
          <p:cNvPr id="6" name="页脚占位符 5"/>
          <p:cNvSpPr>
            <a:spLocks noGrp="1"/>
          </p:cNvSpPr>
          <p:nvPr>
            <p:ph type="ftr" sz="quarter" idx="11"/>
          </p:nvPr>
        </p:nvSpPr>
        <p:spPr/>
        <p:txBody>
          <a:bodyPr/>
          <a:lstStyle/>
          <a:p>
            <a:endParaRPr lang="en-US" altLang="zh-CN"/>
          </a:p>
        </p:txBody>
      </p:sp>
      <p:sp>
        <p:nvSpPr>
          <p:cNvPr id="7" name="灯片编号占位符 6"/>
          <p:cNvSpPr>
            <a:spLocks noGrp="1"/>
          </p:cNvSpPr>
          <p:nvPr>
            <p:ph type="sldNum" sz="quarter" idx="12"/>
          </p:nvPr>
        </p:nvSpPr>
        <p:spPr/>
        <p:txBody>
          <a:bodyPr/>
          <a:lstStyle/>
          <a:p>
            <a:fld id="{8BBD8F30-5786-4BD1-BE43-58BE24506609}" type="slidenum">
              <a:rPr lang="en-US" altLang="zh-CN" smtClean="0"/>
              <a:pPr/>
              <a:t>‹#›</a:t>
            </a:fld>
            <a:endParaRPr lang="en-US" altLang="zh-CN"/>
          </a:p>
        </p:txBody>
      </p:sp>
    </p:spTree>
    <p:extLst>
      <p:ext uri="{BB962C8B-B14F-4D97-AF65-F5344CB8AC3E}">
        <p14:creationId xmlns:p14="http://schemas.microsoft.com/office/powerpoint/2010/main" val="28566187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868362"/>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371600"/>
            <a:ext cx="8305800" cy="4876800"/>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ltLang="zh-CN"/>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ltLang="zh-CN"/>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00FB6DA-2AA3-45C3-AA8B-5F2B30B09B28}" type="slidenum">
              <a:rPr lang="en-US" altLang="zh-CN" smtClean="0"/>
              <a:pPr/>
              <a:t>‹#›</a:t>
            </a:fld>
            <a:endParaRPr lang="en-US" altLang="zh-CN"/>
          </a:p>
        </p:txBody>
      </p:sp>
    </p:spTree>
    <p:extLst>
      <p:ext uri="{BB962C8B-B14F-4D97-AF65-F5344CB8AC3E}">
        <p14:creationId xmlns:p14="http://schemas.microsoft.com/office/powerpoint/2010/main" val="3873032925"/>
      </p:ext>
    </p:extLst>
  </p:cSld>
  <p:clrMap bg1="lt1" tx1="dk1" bg2="lt2" tx2="dk2" accent1="accent1" accent2="accent2" accent3="accent3" accent4="accent4" accent5="accent5" accent6="accent6" hlink="hlink" folHlink="folHlink"/>
  <p:sldLayoutIdLst>
    <p:sldLayoutId id="2147483806" r:id="rId1"/>
    <p:sldLayoutId id="2147483807" r:id="rId2"/>
    <p:sldLayoutId id="2147483808" r:id="rId3"/>
    <p:sldLayoutId id="2147483809" r:id="rId4"/>
    <p:sldLayoutId id="2147483810" r:id="rId5"/>
    <p:sldLayoutId id="2147483811" r:id="rId6"/>
    <p:sldLayoutId id="2147483812" r:id="rId7"/>
    <p:sldLayoutId id="2147483813" r:id="rId8"/>
    <p:sldLayoutId id="2147483814" r:id="rId9"/>
    <p:sldLayoutId id="2147483815" r:id="rId10"/>
    <p:sldLayoutId id="2147483816" r:id="rId11"/>
    <p:sldLayoutId id="2147483817" r:id="rId12"/>
    <p:sldLayoutId id="2147483821" r:id="rId13"/>
  </p:sldLayoutIdLst>
  <p:txStyles>
    <p:titleStyle>
      <a:lvl1pPr algn="ctr" defTabSz="914400" rtl="0" eaLnBrk="1" latinLnBrk="0" hangingPunct="1">
        <a:spcBef>
          <a:spcPct val="0"/>
        </a:spcBef>
        <a:buNone/>
        <a:defRPr sz="3600" b="1" kern="1200">
          <a:solidFill>
            <a:srgbClr val="660033"/>
          </a:solidFill>
          <a:latin typeface="微软雅黑" pitchFamily="34" charset="-122"/>
          <a:ea typeface="微软雅黑" pitchFamily="34" charset="-122"/>
          <a:cs typeface="+mj-cs"/>
        </a:defRPr>
      </a:lvl1pPr>
    </p:titleStyle>
    <p:bodyStyle>
      <a:lvl1pPr marL="252000" indent="-252000" algn="l" defTabSz="914400" rtl="0" eaLnBrk="1" latinLnBrk="0" hangingPunct="1">
        <a:spcBef>
          <a:spcPct val="20000"/>
        </a:spcBef>
        <a:buClr>
          <a:srgbClr val="660033"/>
        </a:buClr>
        <a:buSzPct val="113000"/>
        <a:buFont typeface="Arial" pitchFamily="34" charset="0"/>
        <a:buChar char="•"/>
        <a:defRPr sz="2400" kern="1200">
          <a:solidFill>
            <a:schemeClr val="tx1"/>
          </a:solidFill>
          <a:latin typeface="微软雅黑" pitchFamily="34" charset="-122"/>
          <a:ea typeface="微软雅黑" pitchFamily="34" charset="-122"/>
          <a:cs typeface="+mn-cs"/>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134.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136.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2.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138.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3.png"/><Relationship Id="rId1" Type="http://schemas.openxmlformats.org/officeDocument/2006/relationships/slideLayout" Target="../slideLayouts/slideLayout2.xml"/><Relationship Id="rId4" Type="http://schemas.openxmlformats.org/officeDocument/2006/relationships/image" Target="../media/image54.png"/></Relationships>
</file>

<file path=ppt/slides/_rels/slide141.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9.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8" Type="http://schemas.openxmlformats.org/officeDocument/2006/relationships/tags" Target="../tags/tag8.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image" Target="../media/image16.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slideLayout" Target="../slideLayouts/slideLayout2.xml"/><Relationship Id="rId5" Type="http://schemas.openxmlformats.org/officeDocument/2006/relationships/tags" Target="../tags/tag5.xml"/><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s>
</file>

<file path=ppt/slides/_rels/slide36.xml.rels><?xml version="1.0" encoding="UTF-8" standalone="yes"?>
<Relationships xmlns="http://schemas.openxmlformats.org/package/2006/relationships"><Relationship Id="rId3" Type="http://schemas.openxmlformats.org/officeDocument/2006/relationships/tags" Target="../tags/tag13.xml"/><Relationship Id="rId7" Type="http://schemas.openxmlformats.org/officeDocument/2006/relationships/slideLayout" Target="../slideLayouts/slideLayout2.xml"/><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tags" Target="../tags/tag1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39.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4.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hyperlink" Target="http://msn.auction1.taobao.com/auction/23-230202/item_detail-0db1-3a8af2cd645b225b2dc70ff904ac9bf5.jhtml" TargetMode="External"/><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21.png"/><Relationship Id="rId4" Type="http://schemas.openxmlformats.org/officeDocument/2006/relationships/image" Target="../media/image20.jpe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image" Target="../media/image6.wmf"/><Relationship Id="rId4" Type="http://schemas.openxmlformats.org/officeDocument/2006/relationships/oleObject" Target="../embeddings/oleObject1.bin"/></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8" Type="http://schemas.openxmlformats.org/officeDocument/2006/relationships/tags" Target="../tags/tag24.xml"/><Relationship Id="rId3" Type="http://schemas.openxmlformats.org/officeDocument/2006/relationships/tags" Target="../tags/tag19.xml"/><Relationship Id="rId7" Type="http://schemas.openxmlformats.org/officeDocument/2006/relationships/tags" Target="../tags/tag23.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tags" Target="../tags/tag22.xml"/><Relationship Id="rId11" Type="http://schemas.openxmlformats.org/officeDocument/2006/relationships/slideLayout" Target="../slideLayouts/slideLayout2.xml"/><Relationship Id="rId5" Type="http://schemas.openxmlformats.org/officeDocument/2006/relationships/tags" Target="../tags/tag21.xml"/><Relationship Id="rId10" Type="http://schemas.openxmlformats.org/officeDocument/2006/relationships/tags" Target="../tags/tag26.xml"/><Relationship Id="rId4" Type="http://schemas.openxmlformats.org/officeDocument/2006/relationships/tags" Target="../tags/tag20.xml"/><Relationship Id="rId9" Type="http://schemas.openxmlformats.org/officeDocument/2006/relationships/tags" Target="../tags/tag25.xml"/></Relationships>
</file>

<file path=ppt/slides/_rels/slide6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image" Target="../media/image26.png"/><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35.wmf"/><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37.wmf"/></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38.wmf"/><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97.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365381" y="1219200"/>
            <a:ext cx="5197219" cy="1295400"/>
          </a:xfrm>
          <a:solidFill>
            <a:schemeClr val="accent5">
              <a:lumMod val="20000"/>
              <a:lumOff val="80000"/>
            </a:schemeClr>
          </a:solidFill>
        </p:spPr>
        <p:txBody>
          <a:bodyPr>
            <a:normAutofit/>
          </a:bodyPr>
          <a:lstStyle/>
          <a:p>
            <a:pPr algn="ctr">
              <a:spcBef>
                <a:spcPts val="1200"/>
              </a:spcBef>
            </a:pPr>
            <a:r>
              <a:rPr lang="zh-CN" altLang="en-US" dirty="0" smtClean="0"/>
              <a:t>商务谈判与推销技巧</a:t>
            </a:r>
            <a:r>
              <a:rPr lang="en-US" altLang="zh-CN" dirty="0" smtClean="0"/>
              <a:t/>
            </a:r>
            <a:br>
              <a:rPr lang="en-US" altLang="zh-CN" dirty="0" smtClean="0"/>
            </a:br>
            <a:r>
              <a:rPr lang="zh-CN" altLang="en-US" sz="3200" dirty="0" smtClean="0"/>
              <a:t>（第</a:t>
            </a:r>
            <a:r>
              <a:rPr lang="en-US" altLang="zh-CN" sz="3200" dirty="0" smtClean="0"/>
              <a:t>5</a:t>
            </a:r>
            <a:r>
              <a:rPr lang="zh-CN" altLang="en-US" sz="3200" dirty="0" smtClean="0"/>
              <a:t>版）</a:t>
            </a:r>
            <a:endParaRPr lang="zh-CN" altLang="en-US" dirty="0"/>
          </a:p>
        </p:txBody>
      </p:sp>
      <p:sp>
        <p:nvSpPr>
          <p:cNvPr id="3" name="内容占位符 2"/>
          <p:cNvSpPr>
            <a:spLocks noGrp="1"/>
          </p:cNvSpPr>
          <p:nvPr>
            <p:ph type="body" idx="1"/>
          </p:nvPr>
        </p:nvSpPr>
        <p:spPr>
          <a:xfrm>
            <a:off x="798513" y="2895600"/>
            <a:ext cx="4764087" cy="750887"/>
          </a:xfrm>
        </p:spPr>
        <p:txBody>
          <a:bodyPr/>
          <a:lstStyle/>
          <a:p>
            <a:pPr algn="ctr"/>
            <a:r>
              <a:rPr lang="zh-CN" altLang="en-US" dirty="0" smtClean="0">
                <a:solidFill>
                  <a:schemeClr val="tx1"/>
                </a:solidFill>
              </a:rPr>
              <a:t>主编　龚　荒</a:t>
            </a:r>
            <a:endParaRPr lang="zh-CN" altLang="en-US" dirty="0">
              <a:solidFill>
                <a:schemeClr val="tx1"/>
              </a:solidFill>
            </a:endParaRPr>
          </a:p>
        </p:txBody>
      </p:sp>
      <p:pic>
        <p:nvPicPr>
          <p:cNvPr id="270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4600046"/>
            <a:ext cx="2682875" cy="2182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238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62600" y="1981200"/>
            <a:ext cx="3298969" cy="4533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174579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en-US" altLang="zh-CN" sz="2800" dirty="0">
                <a:latin typeface="楷体" panose="02010609060101010101" pitchFamily="49" charset="-122"/>
                <a:ea typeface="楷体" panose="02010609060101010101" pitchFamily="49" charset="-122"/>
              </a:rPr>
              <a:t>1.1.3 </a:t>
            </a:r>
            <a:r>
              <a:rPr lang="zh-CN" altLang="zh-CN" sz="2800" dirty="0">
                <a:latin typeface="楷体" panose="02010609060101010101" pitchFamily="49" charset="-122"/>
                <a:ea typeface="楷体" panose="02010609060101010101" pitchFamily="49" charset="-122"/>
              </a:rPr>
              <a:t>商务谈判与推销的</a:t>
            </a:r>
            <a:r>
              <a:rPr lang="zh-CN" altLang="zh-CN" sz="2800" dirty="0" smtClean="0">
                <a:latin typeface="楷体" panose="02010609060101010101" pitchFamily="49" charset="-122"/>
                <a:ea typeface="楷体" panose="02010609060101010101" pitchFamily="49" charset="-122"/>
              </a:rPr>
              <a:t>关系</a:t>
            </a:r>
            <a:endParaRPr lang="zh-CN" altLang="en-US" sz="2800" dirty="0">
              <a:latin typeface="楷体" panose="02010609060101010101" pitchFamily="49" charset="-122"/>
              <a:ea typeface="楷体" panose="02010609060101010101" pitchFamily="49" charset="-122"/>
            </a:endParaRPr>
          </a:p>
        </p:txBody>
      </p:sp>
      <p:sp>
        <p:nvSpPr>
          <p:cNvPr id="3" name="内容占位符 2"/>
          <p:cNvSpPr>
            <a:spLocks noGrp="1"/>
          </p:cNvSpPr>
          <p:nvPr>
            <p:ph idx="1"/>
          </p:nvPr>
        </p:nvSpPr>
        <p:spPr>
          <a:xfrm>
            <a:off x="457200" y="1219200"/>
            <a:ext cx="8305800" cy="5029200"/>
          </a:xfrm>
        </p:spPr>
        <p:txBody>
          <a:bodyPr>
            <a:normAutofit fontScale="92500" lnSpcReduction="10000"/>
          </a:bodyPr>
          <a:lstStyle/>
          <a:p>
            <a:r>
              <a:rPr lang="zh-CN" altLang="zh-CN" dirty="0" smtClean="0"/>
              <a:t>两者</a:t>
            </a:r>
            <a:r>
              <a:rPr lang="zh-CN" altLang="zh-CN" dirty="0"/>
              <a:t>都是商务交往中不可或缺的环节，但侧重点和表现形式有所不同。</a:t>
            </a:r>
          </a:p>
          <a:p>
            <a:pPr marL="0" indent="0">
              <a:buNone/>
            </a:pPr>
            <a:r>
              <a:rPr lang="en-US" altLang="zh-CN" b="1" dirty="0">
                <a:solidFill>
                  <a:srgbClr val="C00000"/>
                </a:solidFill>
              </a:rPr>
              <a:t>1.</a:t>
            </a:r>
            <a:r>
              <a:rPr lang="zh-CN" altLang="zh-CN" b="1" dirty="0">
                <a:solidFill>
                  <a:srgbClr val="C00000"/>
                </a:solidFill>
              </a:rPr>
              <a:t>商务谈判与推销的共同点</a:t>
            </a:r>
            <a:endParaRPr lang="zh-CN" altLang="zh-CN" dirty="0">
              <a:solidFill>
                <a:srgbClr val="C00000"/>
              </a:solidFill>
            </a:endParaRPr>
          </a:p>
          <a:p>
            <a:pPr marL="0" indent="0">
              <a:buNone/>
            </a:pPr>
            <a:r>
              <a:rPr lang="zh-CN" altLang="zh-CN" sz="2100" dirty="0"/>
              <a:t>（</a:t>
            </a:r>
            <a:r>
              <a:rPr lang="en-US" altLang="zh-CN" sz="2100" dirty="0"/>
              <a:t>1</a:t>
            </a:r>
            <a:r>
              <a:rPr lang="zh-CN" altLang="zh-CN" sz="2100" dirty="0"/>
              <a:t>）</a:t>
            </a:r>
            <a:r>
              <a:rPr lang="zh-CN" altLang="zh-CN" sz="2100" b="1" dirty="0">
                <a:solidFill>
                  <a:srgbClr val="000066"/>
                </a:solidFill>
              </a:rPr>
              <a:t>目标导向相同</a:t>
            </a:r>
            <a:r>
              <a:rPr lang="zh-CN" altLang="zh-CN" sz="2100" dirty="0"/>
              <a:t>。两者最终目标都是促成商业交易，实现价值交换。谈判通过协商、妥协就交易条款达成一致，推销通过说服促成购买，但都指向商务合作的成功。</a:t>
            </a:r>
          </a:p>
          <a:p>
            <a:pPr marL="0" indent="0">
              <a:buNone/>
            </a:pPr>
            <a:r>
              <a:rPr lang="zh-CN" altLang="zh-CN" sz="2100" dirty="0"/>
              <a:t>（</a:t>
            </a:r>
            <a:r>
              <a:rPr lang="en-US" altLang="zh-CN" sz="2100" dirty="0"/>
              <a:t>2</a:t>
            </a:r>
            <a:r>
              <a:rPr lang="zh-CN" altLang="zh-CN" sz="2100" dirty="0"/>
              <a:t>）</a:t>
            </a:r>
            <a:r>
              <a:rPr lang="zh-CN" altLang="zh-CN" sz="2100" b="1" dirty="0">
                <a:solidFill>
                  <a:srgbClr val="000066"/>
                </a:solidFill>
              </a:rPr>
              <a:t>强调合作共赢理念</a:t>
            </a:r>
            <a:r>
              <a:rPr lang="zh-CN" altLang="zh-CN" sz="2100" dirty="0"/>
              <a:t>。都需要关注对方的需求和利益点，通过满足对方需求来实现自身目标。同时，二者都注重建立良好客户关系，以真诚专业的态度赢得对方信赖。</a:t>
            </a:r>
          </a:p>
          <a:p>
            <a:pPr marL="0" indent="0">
              <a:buNone/>
            </a:pPr>
            <a:r>
              <a:rPr lang="zh-CN" altLang="zh-CN" sz="2100" dirty="0"/>
              <a:t>（</a:t>
            </a:r>
            <a:r>
              <a:rPr lang="en-US" altLang="zh-CN" sz="2100" dirty="0"/>
              <a:t>2</a:t>
            </a:r>
            <a:r>
              <a:rPr lang="zh-CN" altLang="zh-CN" sz="2100" dirty="0"/>
              <a:t>）</a:t>
            </a:r>
            <a:r>
              <a:rPr lang="zh-CN" altLang="zh-CN" sz="2100" b="1" dirty="0">
                <a:solidFill>
                  <a:srgbClr val="000066"/>
                </a:solidFill>
              </a:rPr>
              <a:t>沟通的本质一致</a:t>
            </a:r>
            <a:r>
              <a:rPr lang="zh-CN" altLang="zh-CN" sz="2100" dirty="0"/>
              <a:t>。都是基于人际沟通的活动，需要运用语言技巧、非语言表达和心理洞察能力来影响对方。</a:t>
            </a:r>
          </a:p>
          <a:p>
            <a:pPr marL="0" indent="0">
              <a:buNone/>
            </a:pPr>
            <a:r>
              <a:rPr lang="zh-CN" altLang="zh-CN" sz="2100" dirty="0"/>
              <a:t>（</a:t>
            </a:r>
            <a:r>
              <a:rPr lang="en-US" altLang="zh-CN" sz="2100" dirty="0"/>
              <a:t>4</a:t>
            </a:r>
            <a:r>
              <a:rPr lang="zh-CN" altLang="zh-CN" sz="2100" dirty="0"/>
              <a:t>）</a:t>
            </a:r>
            <a:r>
              <a:rPr lang="zh-CN" altLang="zh-CN" sz="2100" b="1" dirty="0">
                <a:solidFill>
                  <a:srgbClr val="000066"/>
                </a:solidFill>
              </a:rPr>
              <a:t>策略技巧相通</a:t>
            </a:r>
            <a:r>
              <a:rPr lang="zh-CN" altLang="zh-CN" sz="2100" dirty="0"/>
              <a:t>。两者都依赖沟通、说服、应变等策略与技巧，都需要预先规划策略，根据情况调整方法，具有明显的计划性和应变性特征。推销过程中，销售人员需通过有效的沟通吸引客户注意力，用说服技巧引导客户决策，并根据客户反馈灵活应变；商务谈判同样强调沟通的精准性，运用说服策略让对方接受己方观点，在面临矛盾时通过应变技巧化解冲突。</a:t>
            </a:r>
          </a:p>
          <a:p>
            <a:endParaRPr lang="zh-CN" altLang="en-US" dirty="0"/>
          </a:p>
        </p:txBody>
      </p:sp>
    </p:spTree>
    <p:extLst>
      <p:ext uri="{BB962C8B-B14F-4D97-AF65-F5344CB8AC3E}">
        <p14:creationId xmlns:p14="http://schemas.microsoft.com/office/powerpoint/2010/main" val="2561701890"/>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200" dirty="0"/>
              <a:t>【课堂互动】化解身边的沟通</a:t>
            </a:r>
            <a:r>
              <a:rPr lang="zh-CN" altLang="zh-CN" sz="3200" dirty="0" smtClean="0"/>
              <a:t>难题</a:t>
            </a:r>
            <a:endParaRPr lang="zh-CN" altLang="en-US" sz="3200" dirty="0"/>
          </a:p>
        </p:txBody>
      </p:sp>
      <p:sp>
        <p:nvSpPr>
          <p:cNvPr id="3" name="内容占位符 2"/>
          <p:cNvSpPr>
            <a:spLocks noGrp="1"/>
          </p:cNvSpPr>
          <p:nvPr>
            <p:ph idx="1"/>
          </p:nvPr>
        </p:nvSpPr>
        <p:spPr/>
        <p:txBody>
          <a:bodyPr>
            <a:normAutofit/>
          </a:bodyPr>
          <a:lstStyle/>
          <a:p>
            <a:r>
              <a:rPr lang="zh-CN" altLang="zh-CN" sz="2000" dirty="0" smtClean="0">
                <a:latin typeface="楷体" panose="02010609060101010101" pitchFamily="49" charset="-122"/>
                <a:ea typeface="楷体" panose="02010609060101010101" pitchFamily="49" charset="-122"/>
              </a:rPr>
              <a:t>每</a:t>
            </a:r>
            <a:r>
              <a:rPr lang="zh-CN" altLang="zh-CN" sz="2000" dirty="0">
                <a:latin typeface="楷体" panose="02010609060101010101" pitchFamily="49" charset="-122"/>
                <a:ea typeface="楷体" panose="02010609060101010101" pitchFamily="49" charset="-122"/>
              </a:rPr>
              <a:t>位同学先反思自己的同学关系、舍友关系、师生关系、恋爱关系、亲情关系，然后每人列举一个自己在平时生活学习中遇到的沟通问题（</a:t>
            </a:r>
            <a:r>
              <a:rPr lang="en-US" altLang="zh-CN" sz="2000" dirty="0">
                <a:latin typeface="楷体" panose="02010609060101010101" pitchFamily="49" charset="-122"/>
                <a:ea typeface="楷体" panose="02010609060101010101" pitchFamily="49" charset="-122"/>
              </a:rPr>
              <a:t>100-150</a:t>
            </a:r>
            <a:r>
              <a:rPr lang="zh-CN" altLang="zh-CN" sz="2000" dirty="0">
                <a:latin typeface="楷体" panose="02010609060101010101" pitchFamily="49" charset="-122"/>
                <a:ea typeface="楷体" panose="02010609060101010101" pitchFamily="49" charset="-122"/>
              </a:rPr>
              <a:t>字，尽可能具体描述），匿名写在一张纸条上，放在问题筐里。老师可以对问题筐里的问题进行筛选，排除一部分重复的或者无意义的问题。</a:t>
            </a:r>
          </a:p>
          <a:p>
            <a:r>
              <a:rPr lang="zh-CN" altLang="zh-CN" sz="2000" dirty="0">
                <a:latin typeface="楷体" panose="02010609060101010101" pitchFamily="49" charset="-122"/>
                <a:ea typeface="楷体" panose="02010609060101010101" pitchFamily="49" charset="-122"/>
              </a:rPr>
              <a:t>每个小组从问题筐里随机抽取一张纸条，以纸条上面的问题作为小组讨论的主题，运用所学的谈判沟通知识，提出解决方法策略。</a:t>
            </a:r>
          </a:p>
          <a:p>
            <a:r>
              <a:rPr lang="zh-CN" altLang="zh-CN" sz="2000" dirty="0">
                <a:latin typeface="楷体" panose="02010609060101010101" pitchFamily="49" charset="-122"/>
                <a:ea typeface="楷体" panose="02010609060101010101" pitchFamily="49" charset="-122"/>
              </a:rPr>
              <a:t>小组讨论达成共识后，将问题解决方案写在一张</a:t>
            </a:r>
            <a:r>
              <a:rPr lang="en-US" altLang="zh-CN" sz="2000" dirty="0">
                <a:latin typeface="楷体" panose="02010609060101010101" pitchFamily="49" charset="-122"/>
                <a:ea typeface="楷体" panose="02010609060101010101" pitchFamily="49" charset="-122"/>
              </a:rPr>
              <a:t>A4</a:t>
            </a:r>
            <a:r>
              <a:rPr lang="zh-CN" altLang="zh-CN" sz="2000" dirty="0">
                <a:latin typeface="楷体" panose="02010609060101010101" pitchFamily="49" charset="-122"/>
                <a:ea typeface="楷体" panose="02010609060101010101" pitchFamily="49" charset="-122"/>
              </a:rPr>
              <a:t>纸上，作为小组作业交给老师。</a:t>
            </a:r>
          </a:p>
          <a:p>
            <a:r>
              <a:rPr lang="zh-CN" altLang="zh-CN" sz="2000" dirty="0">
                <a:latin typeface="楷体" panose="02010609060101010101" pitchFamily="49" charset="-122"/>
                <a:ea typeface="楷体" panose="02010609060101010101" pitchFamily="49" charset="-122"/>
              </a:rPr>
              <a:t>每个小组选出一个代表，宣布本组讨论的意见。全班讨论点评该小组的意见。</a:t>
            </a:r>
            <a:endParaRPr lang="zh-CN" altLang="en-US" sz="2000" dirty="0">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3758162801"/>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Rectangle 2"/>
          <p:cNvSpPr>
            <a:spLocks noGrp="1" noChangeArrowheads="1"/>
          </p:cNvSpPr>
          <p:nvPr>
            <p:ph type="title"/>
          </p:nvPr>
        </p:nvSpPr>
        <p:spPr>
          <a:xfrm>
            <a:off x="533400" y="533400"/>
            <a:ext cx="8153400" cy="609600"/>
          </a:xfrm>
          <a:solidFill>
            <a:schemeClr val="accent3">
              <a:lumMod val="20000"/>
              <a:lumOff val="80000"/>
            </a:schemeClr>
          </a:solidFill>
        </p:spPr>
        <p:txBody>
          <a:bodyPr>
            <a:normAutofit fontScale="90000"/>
          </a:bodyPr>
          <a:lstStyle/>
          <a:p>
            <a:r>
              <a:rPr lang="en-US" altLang="zh-CN" b="1" dirty="0" smtClean="0">
                <a:latin typeface="Times New Roman" panose="02020603050405020304" pitchFamily="18" charset="0"/>
                <a:cs typeface="Times New Roman" panose="02020603050405020304" pitchFamily="18" charset="0"/>
              </a:rPr>
              <a:t>4.3</a:t>
            </a:r>
            <a:r>
              <a:rPr lang="zh-CN" altLang="en-US" b="1" dirty="0" smtClean="0">
                <a:latin typeface="Times New Roman" panose="02020603050405020304" pitchFamily="18" charset="0"/>
                <a:cs typeface="Times New Roman" panose="02020603050405020304" pitchFamily="18" charset="0"/>
              </a:rPr>
              <a:t>　非</a:t>
            </a:r>
            <a:r>
              <a:rPr lang="zh-CN" altLang="en-US" b="1" dirty="0">
                <a:latin typeface="Times New Roman" panose="02020603050405020304" pitchFamily="18" charset="0"/>
                <a:cs typeface="Times New Roman" panose="02020603050405020304" pitchFamily="18" charset="0"/>
              </a:rPr>
              <a:t>语言沟通</a:t>
            </a:r>
          </a:p>
        </p:txBody>
      </p:sp>
      <p:sp>
        <p:nvSpPr>
          <p:cNvPr id="245763" name="Rectangle 3"/>
          <p:cNvSpPr>
            <a:spLocks noGrp="1" noChangeArrowheads="1"/>
          </p:cNvSpPr>
          <p:nvPr>
            <p:ph idx="1"/>
          </p:nvPr>
        </p:nvSpPr>
        <p:spPr/>
        <p:txBody>
          <a:bodyPr/>
          <a:lstStyle/>
          <a:p>
            <a:pPr>
              <a:lnSpc>
                <a:spcPct val="145000"/>
              </a:lnSpc>
            </a:pPr>
            <a:r>
              <a:rPr lang="zh-CN" altLang="en-US" sz="2000" dirty="0"/>
              <a:t>非语言沟通包括人体姿势、动作、面部表情、谈判中的停顿等。信息中的</a:t>
            </a:r>
            <a:r>
              <a:rPr lang="en-US" altLang="zh-CN" sz="2000" dirty="0"/>
              <a:t>55%</a:t>
            </a:r>
            <a:r>
              <a:rPr lang="zh-CN" altLang="en-US" sz="2000" dirty="0"/>
              <a:t>是通过非语言信号传递的。</a:t>
            </a:r>
          </a:p>
          <a:p>
            <a:pPr>
              <a:lnSpc>
                <a:spcPct val="145000"/>
              </a:lnSpc>
            </a:pPr>
            <a:r>
              <a:rPr lang="zh-CN" altLang="en-US" sz="2000" dirty="0"/>
              <a:t>非语言信号所传递的信息往往比语言信号所传递的信息更为真实。</a:t>
            </a:r>
          </a:p>
          <a:p>
            <a:pPr>
              <a:lnSpc>
                <a:spcPct val="145000"/>
              </a:lnSpc>
            </a:pPr>
            <a:r>
              <a:rPr lang="zh-CN" altLang="en-US" sz="2000" dirty="0"/>
              <a:t>谈判者就不仅要善于观察理解不同的非语言信号所传递的信息的含义，结合听和读所获得的信息来作出判断；而且要保持自身通过不同信号所传递的信息的一致性。</a:t>
            </a:r>
          </a:p>
          <a:p>
            <a:pPr>
              <a:lnSpc>
                <a:spcPct val="145000"/>
              </a:lnSpc>
            </a:pPr>
            <a:r>
              <a:rPr lang="zh-CN" altLang="en-US" sz="2000" dirty="0"/>
              <a:t>在国际商务谈判中，要注意到不同文化背景下非语言信号的差异。</a:t>
            </a:r>
          </a:p>
        </p:txBody>
      </p:sp>
    </p:spTree>
    <p:extLst>
      <p:ext uri="{BB962C8B-B14F-4D97-AF65-F5344CB8AC3E}">
        <p14:creationId xmlns:p14="http://schemas.microsoft.com/office/powerpoint/2010/main" val="2187113119"/>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dirty="0"/>
              <a:t>人体语言技巧 </a:t>
            </a:r>
            <a:endParaRPr lang="zh-CN" altLang="en-US" dirty="0"/>
          </a:p>
        </p:txBody>
      </p:sp>
      <p:sp>
        <p:nvSpPr>
          <p:cNvPr id="3" name="内容占位符 2"/>
          <p:cNvSpPr>
            <a:spLocks noGrp="1"/>
          </p:cNvSpPr>
          <p:nvPr>
            <p:ph idx="1"/>
          </p:nvPr>
        </p:nvSpPr>
        <p:spPr>
          <a:xfrm>
            <a:off x="533400" y="1219200"/>
            <a:ext cx="8229600" cy="5181600"/>
          </a:xfrm>
        </p:spPr>
        <p:txBody>
          <a:bodyPr>
            <a:normAutofit lnSpcReduction="10000"/>
          </a:bodyPr>
          <a:lstStyle/>
          <a:p>
            <a:r>
              <a:rPr lang="zh-CN" altLang="zh-CN" sz="2000" dirty="0" smtClean="0"/>
              <a:t>非</a:t>
            </a:r>
            <a:r>
              <a:rPr lang="zh-CN" altLang="zh-CN" sz="2000" dirty="0"/>
              <a:t>语言沟通方式非常广泛，既包括人体姿势、动作、面部表情、声调等人体语言，也包括衣着、礼物、时间、空间等</a:t>
            </a:r>
            <a:r>
              <a:rPr lang="zh-CN" altLang="zh-CN" sz="2000" dirty="0" smtClean="0"/>
              <a:t>。</a:t>
            </a:r>
            <a:endParaRPr lang="en-US" altLang="zh-CN" sz="2000" dirty="0" smtClean="0"/>
          </a:p>
          <a:p>
            <a:r>
              <a:rPr lang="zh-CN" altLang="zh-CN" sz="2000" dirty="0" smtClean="0"/>
              <a:t>作为</a:t>
            </a:r>
            <a:r>
              <a:rPr lang="zh-CN" altLang="zh-CN" sz="2000" dirty="0"/>
              <a:t>一名商务谈判者，应该具有丰富的无声语言知识，掌握无声语言技巧，对于洞察对方的心理状态、捕捉其内心活动的蛛丝马迹，进而促使谈判朝着有利于己方的方向发展具有重要意义。 </a:t>
            </a:r>
            <a:endParaRPr lang="en-US" altLang="zh-CN" sz="2000" dirty="0" smtClean="0"/>
          </a:p>
          <a:p>
            <a:r>
              <a:rPr lang="zh-CN" altLang="zh-CN" sz="2000" dirty="0" smtClean="0"/>
              <a:t>人体</a:t>
            </a:r>
            <a:r>
              <a:rPr lang="zh-CN" altLang="zh-CN" sz="2000" dirty="0"/>
              <a:t>语言</a:t>
            </a:r>
            <a:r>
              <a:rPr lang="zh-CN" altLang="zh-CN" sz="2000" dirty="0" smtClean="0"/>
              <a:t>技巧主要</a:t>
            </a:r>
            <a:r>
              <a:rPr lang="zh-CN" altLang="zh-CN" sz="2000" dirty="0"/>
              <a:t>是通过眼睛、面部表情、声调、手势和姿势等表现一定思想内容。 </a:t>
            </a:r>
          </a:p>
          <a:p>
            <a:pPr lvl="1"/>
            <a:r>
              <a:rPr lang="zh-CN" altLang="zh-CN" sz="2000" b="1" dirty="0" smtClean="0"/>
              <a:t>眼睛</a:t>
            </a:r>
            <a:r>
              <a:rPr lang="zh-CN" altLang="zh-CN" sz="2000" b="1" dirty="0"/>
              <a:t>语言 </a:t>
            </a:r>
            <a:endParaRPr lang="en-US" altLang="zh-CN" sz="2000" b="1" dirty="0" smtClean="0"/>
          </a:p>
          <a:p>
            <a:pPr lvl="1"/>
            <a:r>
              <a:rPr lang="zh-CN" altLang="zh-CN" sz="2000" b="1" dirty="0" smtClean="0"/>
              <a:t>表情</a:t>
            </a:r>
            <a:r>
              <a:rPr lang="zh-CN" altLang="zh-CN" sz="2000" b="1" dirty="0"/>
              <a:t>语言 </a:t>
            </a:r>
            <a:endParaRPr lang="zh-CN" altLang="zh-CN" sz="2000" dirty="0"/>
          </a:p>
          <a:p>
            <a:pPr lvl="1"/>
            <a:r>
              <a:rPr lang="zh-CN" altLang="zh-CN" sz="2000" b="1" dirty="0" smtClean="0"/>
              <a:t>声调</a:t>
            </a:r>
            <a:r>
              <a:rPr lang="zh-CN" altLang="zh-CN" sz="2000" b="1" dirty="0"/>
              <a:t>语言 </a:t>
            </a:r>
            <a:endParaRPr lang="zh-CN" altLang="zh-CN" sz="2000" dirty="0"/>
          </a:p>
          <a:p>
            <a:pPr lvl="1"/>
            <a:r>
              <a:rPr lang="zh-CN" altLang="zh-CN" sz="2000" b="1" dirty="0" smtClean="0"/>
              <a:t>手势</a:t>
            </a:r>
            <a:r>
              <a:rPr lang="zh-CN" altLang="zh-CN" sz="2000" b="1" dirty="0"/>
              <a:t>语言 </a:t>
            </a:r>
            <a:endParaRPr lang="zh-CN" altLang="zh-CN" sz="2000" dirty="0"/>
          </a:p>
          <a:p>
            <a:pPr lvl="1"/>
            <a:r>
              <a:rPr lang="zh-CN" altLang="zh-CN" sz="2000" b="1" dirty="0" smtClean="0"/>
              <a:t>姿态</a:t>
            </a:r>
            <a:r>
              <a:rPr lang="zh-CN" altLang="zh-CN" sz="2000" b="1" dirty="0"/>
              <a:t>语言 </a:t>
            </a:r>
            <a:endParaRPr lang="zh-CN" altLang="zh-CN" sz="2000" dirty="0"/>
          </a:p>
          <a:p>
            <a:pPr marL="0" indent="0">
              <a:buNone/>
            </a:pPr>
            <a:endParaRPr lang="en-US" altLang="zh-CN" sz="2000" b="1" dirty="0" smtClean="0">
              <a:solidFill>
                <a:srgbClr val="2F00B4"/>
              </a:solidFill>
              <a:latin typeface="楷体_GB2312" panose="02010609030101010101" pitchFamily="49" charset="-122"/>
              <a:ea typeface="楷体_GB2312" panose="02010609030101010101" pitchFamily="49" charset="-122"/>
            </a:endParaRPr>
          </a:p>
          <a:p>
            <a:pPr marL="0" indent="0">
              <a:buNone/>
            </a:pPr>
            <a:r>
              <a:rPr lang="zh-CN" altLang="zh-CN" sz="2000" b="1" dirty="0" smtClean="0">
                <a:solidFill>
                  <a:srgbClr val="000066"/>
                </a:solidFill>
                <a:latin typeface="楷体_GB2312" panose="02010609030101010101" pitchFamily="49" charset="-122"/>
                <a:ea typeface="楷体_GB2312" panose="02010609030101010101" pitchFamily="49" charset="-122"/>
              </a:rPr>
              <a:t>【视野拓展】</a:t>
            </a:r>
            <a:r>
              <a:rPr lang="zh-CN" altLang="zh-CN" sz="2000" dirty="0">
                <a:solidFill>
                  <a:srgbClr val="000066"/>
                </a:solidFill>
                <a:latin typeface="楷体_GB2312" panose="02010609030101010101" pitchFamily="49" charset="-122"/>
                <a:ea typeface="楷体_GB2312" panose="02010609030101010101" pitchFamily="49" charset="-122"/>
              </a:rPr>
              <a:t>演讲的肢体语言使用技巧</a:t>
            </a:r>
            <a:r>
              <a:rPr lang="zh-CN" altLang="zh-CN" sz="2000" b="1" dirty="0">
                <a:solidFill>
                  <a:srgbClr val="000066"/>
                </a:solidFill>
                <a:latin typeface="楷体_GB2312" panose="02010609030101010101" pitchFamily="49" charset="-122"/>
                <a:ea typeface="楷体_GB2312" panose="02010609030101010101" pitchFamily="49" charset="-122"/>
              </a:rPr>
              <a:t>（视频）</a:t>
            </a:r>
            <a:endParaRPr lang="zh-CN" altLang="zh-CN" sz="2000" dirty="0">
              <a:solidFill>
                <a:srgbClr val="000066"/>
              </a:solidFill>
              <a:latin typeface="楷体_GB2312" panose="02010609030101010101" pitchFamily="49" charset="-122"/>
              <a:ea typeface="楷体_GB2312" panose="02010609030101010101" pitchFamily="49" charset="-122"/>
            </a:endParaRPr>
          </a:p>
          <a:p>
            <a:pPr marL="0" indent="0">
              <a:buNone/>
            </a:pPr>
            <a:r>
              <a:rPr lang="zh-CN" altLang="zh-CN" sz="2000" b="1" dirty="0" smtClean="0">
                <a:solidFill>
                  <a:srgbClr val="000066"/>
                </a:solidFill>
                <a:latin typeface="楷体_GB2312" panose="02010609030101010101" pitchFamily="49" charset="-122"/>
                <a:ea typeface="楷体_GB2312" panose="02010609030101010101" pitchFamily="49" charset="-122"/>
              </a:rPr>
              <a:t>【视野拓展】</a:t>
            </a:r>
            <a:r>
              <a:rPr lang="zh-CN" altLang="en-US" sz="2000" dirty="0" smtClean="0">
                <a:solidFill>
                  <a:srgbClr val="000066"/>
                </a:solidFill>
                <a:latin typeface="楷体_GB2312" panose="02010609030101010101" pitchFamily="49" charset="-122"/>
                <a:ea typeface="楷体_GB2312" panose="02010609030101010101" pitchFamily="49" charset="-122"/>
              </a:rPr>
              <a:t>事业路上助你成功</a:t>
            </a:r>
            <a:r>
              <a:rPr lang="zh-CN" altLang="zh-CN" sz="2000" dirty="0" smtClean="0">
                <a:solidFill>
                  <a:srgbClr val="000066"/>
                </a:solidFill>
                <a:latin typeface="楷体_GB2312" panose="02010609030101010101" pitchFamily="49" charset="-122"/>
                <a:ea typeface="楷体_GB2312" panose="02010609030101010101" pitchFamily="49" charset="-122"/>
              </a:rPr>
              <a:t>的</a:t>
            </a:r>
            <a:r>
              <a:rPr lang="zh-CN" altLang="zh-CN" sz="2000" dirty="0">
                <a:solidFill>
                  <a:srgbClr val="000066"/>
                </a:solidFill>
                <a:latin typeface="楷体_GB2312" panose="02010609030101010101" pitchFamily="49" charset="-122"/>
                <a:ea typeface="楷体_GB2312" panose="02010609030101010101" pitchFamily="49" charset="-122"/>
              </a:rPr>
              <a:t>肢体语言</a:t>
            </a:r>
            <a:r>
              <a:rPr lang="zh-CN" altLang="zh-CN" sz="2000" b="1" dirty="0">
                <a:solidFill>
                  <a:srgbClr val="000066"/>
                </a:solidFill>
                <a:latin typeface="楷体_GB2312" panose="02010609030101010101" pitchFamily="49" charset="-122"/>
                <a:ea typeface="楷体_GB2312" panose="02010609030101010101" pitchFamily="49" charset="-122"/>
              </a:rPr>
              <a:t>（视频</a:t>
            </a:r>
            <a:r>
              <a:rPr lang="zh-CN" altLang="zh-CN" sz="2000" b="1" dirty="0" smtClean="0">
                <a:solidFill>
                  <a:srgbClr val="000066"/>
                </a:solidFill>
                <a:latin typeface="楷体_GB2312" panose="02010609030101010101" pitchFamily="49" charset="-122"/>
                <a:ea typeface="楷体_GB2312" panose="02010609030101010101" pitchFamily="49" charset="-122"/>
              </a:rPr>
              <a:t>）</a:t>
            </a:r>
            <a:endParaRPr lang="en-US" altLang="zh-CN" sz="2000" b="1" dirty="0" smtClean="0">
              <a:solidFill>
                <a:srgbClr val="000066"/>
              </a:solidFill>
              <a:latin typeface="楷体_GB2312" panose="02010609030101010101" pitchFamily="49" charset="-122"/>
              <a:ea typeface="楷体_GB2312" panose="02010609030101010101" pitchFamily="49" charset="-122"/>
            </a:endParaRPr>
          </a:p>
          <a:p>
            <a:endParaRPr lang="zh-CN" altLang="en-US" sz="2000" dirty="0"/>
          </a:p>
        </p:txBody>
      </p:sp>
    </p:spTree>
    <p:extLst>
      <p:ext uri="{BB962C8B-B14F-4D97-AF65-F5344CB8AC3E}">
        <p14:creationId xmlns:p14="http://schemas.microsoft.com/office/powerpoint/2010/main" val="1353921332"/>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81000" y="482600"/>
            <a:ext cx="8229600" cy="868363"/>
          </a:xfrm>
        </p:spPr>
        <p:txBody>
          <a:bodyPr>
            <a:normAutofit/>
          </a:bodyPr>
          <a:lstStyle/>
          <a:p>
            <a:r>
              <a:rPr lang="zh-CN" altLang="zh-CN" sz="3200" dirty="0"/>
              <a:t>【课堂互动】你比划我</a:t>
            </a:r>
            <a:r>
              <a:rPr lang="zh-CN" altLang="zh-CN" sz="3200" dirty="0" smtClean="0"/>
              <a:t>猜</a:t>
            </a:r>
            <a:endParaRPr lang="zh-CN" altLang="en-US" sz="3200" dirty="0"/>
          </a:p>
        </p:txBody>
      </p:sp>
      <p:sp>
        <p:nvSpPr>
          <p:cNvPr id="3" name="内容占位符 2"/>
          <p:cNvSpPr>
            <a:spLocks noGrp="1"/>
          </p:cNvSpPr>
          <p:nvPr>
            <p:ph idx="1"/>
          </p:nvPr>
        </p:nvSpPr>
        <p:spPr>
          <a:xfrm>
            <a:off x="914400" y="1701800"/>
            <a:ext cx="7924800" cy="4445000"/>
          </a:xfrm>
        </p:spPr>
        <p:txBody>
          <a:bodyPr/>
          <a:lstStyle/>
          <a:p>
            <a:r>
              <a:rPr lang="zh-CN" altLang="zh-CN" dirty="0" smtClean="0">
                <a:latin typeface="楷体" panose="02010609060101010101" pitchFamily="49" charset="-122"/>
                <a:ea typeface="楷体" panose="02010609060101010101" pitchFamily="49" charset="-122"/>
              </a:rPr>
              <a:t>老师</a:t>
            </a:r>
            <a:r>
              <a:rPr lang="zh-CN" altLang="zh-CN" dirty="0">
                <a:latin typeface="楷体" panose="02010609060101010101" pitchFamily="49" charset="-122"/>
                <a:ea typeface="楷体" panose="02010609060101010101" pitchFamily="49" charset="-122"/>
              </a:rPr>
              <a:t>事先准备好词语，两个学生为一组，一位负责比划，另一位负责猜。负责比划的学生，可以用简单的语言和肢体动作描述这个词，但不能说出词语包含的字。如果学生猜对该词，换下一个竞猜词语，如果实在猜不出来，可以跳过该词</a:t>
            </a:r>
            <a:r>
              <a:rPr lang="zh-CN" altLang="zh-CN" dirty="0" smtClean="0">
                <a:latin typeface="楷体" panose="02010609060101010101" pitchFamily="49" charset="-122"/>
                <a:ea typeface="楷体" panose="02010609060101010101" pitchFamily="49" charset="-122"/>
              </a:rPr>
              <a:t>。</a:t>
            </a:r>
            <a:endParaRPr lang="en-US" altLang="zh-CN" dirty="0" smtClean="0">
              <a:latin typeface="楷体" panose="02010609060101010101" pitchFamily="49" charset="-122"/>
              <a:ea typeface="楷体" panose="02010609060101010101" pitchFamily="49" charset="-122"/>
            </a:endParaRPr>
          </a:p>
          <a:p>
            <a:r>
              <a:rPr lang="zh-CN" altLang="zh-CN" dirty="0" smtClean="0">
                <a:latin typeface="楷体" panose="02010609060101010101" pitchFamily="49" charset="-122"/>
                <a:ea typeface="楷体" panose="02010609060101010101" pitchFamily="49" charset="-122"/>
              </a:rPr>
              <a:t>每</a:t>
            </a:r>
            <a:r>
              <a:rPr lang="zh-CN" altLang="zh-CN" dirty="0">
                <a:latin typeface="楷体" panose="02010609060101010101" pitchFamily="49" charset="-122"/>
                <a:ea typeface="楷体" panose="02010609060101010101" pitchFamily="49" charset="-122"/>
              </a:rPr>
              <a:t>组时间为三分钟，比比哪一组猜出来的词语最多。</a:t>
            </a:r>
          </a:p>
          <a:p>
            <a:endParaRPr lang="zh-CN" altLang="en-US" dirty="0"/>
          </a:p>
        </p:txBody>
      </p:sp>
    </p:spTree>
    <p:extLst>
      <p:ext uri="{BB962C8B-B14F-4D97-AF65-F5344CB8AC3E}">
        <p14:creationId xmlns:p14="http://schemas.microsoft.com/office/powerpoint/2010/main" val="936248765"/>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Rectangle 2"/>
          <p:cNvSpPr>
            <a:spLocks noGrp="1" noChangeArrowheads="1"/>
          </p:cNvSpPr>
          <p:nvPr>
            <p:ph type="title"/>
          </p:nvPr>
        </p:nvSpPr>
        <p:spPr>
          <a:solidFill>
            <a:schemeClr val="accent3">
              <a:lumMod val="20000"/>
              <a:lumOff val="80000"/>
            </a:schemeClr>
          </a:solidFill>
        </p:spPr>
        <p:txBody>
          <a:bodyPr/>
          <a:lstStyle/>
          <a:p>
            <a:r>
              <a:rPr lang="en-US" altLang="zh-CN" sz="3200" b="1" dirty="0" smtClean="0"/>
              <a:t>4.2</a:t>
            </a:r>
            <a:r>
              <a:rPr lang="zh-CN" altLang="en-US" sz="3200" b="1" dirty="0" smtClean="0"/>
              <a:t>　倾听</a:t>
            </a:r>
            <a:endParaRPr lang="zh-CN" altLang="en-US" sz="3200" b="1" dirty="0"/>
          </a:p>
        </p:txBody>
      </p:sp>
      <p:sp>
        <p:nvSpPr>
          <p:cNvPr id="220163" name="Rectangle 3"/>
          <p:cNvSpPr>
            <a:spLocks noGrp="1" noChangeArrowheads="1"/>
          </p:cNvSpPr>
          <p:nvPr>
            <p:ph idx="1"/>
          </p:nvPr>
        </p:nvSpPr>
        <p:spPr/>
        <p:txBody>
          <a:bodyPr/>
          <a:lstStyle/>
          <a:p>
            <a:pPr>
              <a:buNone/>
            </a:pPr>
            <a:r>
              <a:rPr kumimoji="1" lang="en-US" altLang="zh-CN" sz="2800" b="1" dirty="0" smtClean="0">
                <a:solidFill>
                  <a:srgbClr val="660033"/>
                </a:solidFill>
                <a:latin typeface="楷体_GB2312" pitchFamily="49" charset="-122"/>
                <a:ea typeface="楷体_GB2312" pitchFamily="49" charset="-122"/>
              </a:rPr>
              <a:t>4.2.1</a:t>
            </a:r>
            <a:r>
              <a:rPr kumimoji="1" lang="zh-CN" altLang="en-US" sz="2800" b="1" dirty="0" smtClean="0">
                <a:solidFill>
                  <a:srgbClr val="660033"/>
                </a:solidFill>
                <a:latin typeface="楷体_GB2312" pitchFamily="49" charset="-122"/>
                <a:ea typeface="楷体_GB2312" pitchFamily="49" charset="-122"/>
              </a:rPr>
              <a:t>　听</a:t>
            </a:r>
            <a:r>
              <a:rPr kumimoji="1" lang="zh-CN" altLang="en-US" sz="2800" b="1" dirty="0">
                <a:solidFill>
                  <a:srgbClr val="660033"/>
                </a:solidFill>
                <a:latin typeface="楷体_GB2312" pitchFamily="49" charset="-122"/>
                <a:ea typeface="楷体_GB2312" pitchFamily="49" charset="-122"/>
              </a:rPr>
              <a:t>的功能和效果</a:t>
            </a:r>
          </a:p>
          <a:p>
            <a:pPr>
              <a:buFontTx/>
              <a:buNone/>
            </a:pPr>
            <a:endParaRPr lang="zh-CN" altLang="en-US" sz="2800" b="1" dirty="0">
              <a:latin typeface="楷体_GB2312" pitchFamily="49" charset="-122"/>
              <a:ea typeface="楷体_GB2312" pitchFamily="49" charset="-122"/>
            </a:endParaRPr>
          </a:p>
        </p:txBody>
      </p:sp>
      <p:sp>
        <p:nvSpPr>
          <p:cNvPr id="220185" name="Text Box 25"/>
          <p:cNvSpPr txBox="1">
            <a:spLocks noChangeArrowheads="1"/>
          </p:cNvSpPr>
          <p:nvPr/>
        </p:nvSpPr>
        <p:spPr bwMode="auto">
          <a:xfrm>
            <a:off x="685800" y="2438399"/>
            <a:ext cx="7924800" cy="2011448"/>
          </a:xfrm>
          <a:prstGeom prst="rect">
            <a:avLst/>
          </a:prstGeom>
          <a:noFill/>
          <a:ln>
            <a:noFill/>
          </a:ln>
          <a:effectLst/>
          <a:extLst>
            <a:ext uri="{909E8E84-426E-40DD-AFC4-6F175D3DCCD1}">
              <a14:hiddenFill xmlns:a14="http://schemas.microsoft.com/office/drawing/2010/main">
                <a:solidFill>
                  <a:srgbClr val="7067AF"/>
                </a:solidFill>
              </a14:hiddenFill>
            </a:ext>
            <a:ext uri="{91240B29-F687-4F45-9708-019B960494DF}">
              <a14:hiddenLine xmlns:a14="http://schemas.microsoft.com/office/drawing/2010/main" w="9525">
                <a:solidFill>
                  <a:srgbClr val="99CCFF"/>
                </a:solidFill>
                <a:miter lim="800000"/>
                <a:headEnd/>
                <a:tailEnd/>
              </a14:hiddenLine>
            </a:ext>
            <a:ext uri="{AF507438-7753-43E0-B8FC-AC1667EBCBE1}">
              <a14:hiddenEffects xmlns:a14="http://schemas.microsoft.com/office/drawing/2010/main">
                <a:effectLst>
                  <a:outerShdw dist="35921" dir="2700000" algn="ctr" rotWithShape="0">
                    <a:schemeClr val="bg1"/>
                  </a:outerShdw>
                </a:effectLst>
              </a14:hiddenEffects>
            </a:ext>
          </a:extLst>
        </p:spPr>
        <p:txBody>
          <a:bodyPr wrap="square">
            <a:spAutoFit/>
          </a:bodyPr>
          <a:lstStyle/>
          <a:p>
            <a:pPr marL="285750" indent="-285750">
              <a:lnSpc>
                <a:spcPct val="130000"/>
              </a:lnSpc>
              <a:spcBef>
                <a:spcPts val="600"/>
              </a:spcBef>
              <a:buClr>
                <a:srgbClr val="660033"/>
              </a:buClr>
              <a:buSzPct val="114000"/>
              <a:buFont typeface="Arial" pitchFamily="34" charset="0"/>
              <a:buChar char="•"/>
            </a:pPr>
            <a:r>
              <a:rPr lang="zh-CN" altLang="en-US" dirty="0">
                <a:latin typeface="微软雅黑" pitchFamily="34" charset="-122"/>
                <a:ea typeface="微软雅黑" pitchFamily="34" charset="-122"/>
              </a:rPr>
              <a:t>听是获取信息的最基本的手段，面对面谈判中大量信息都要靠倾听对方的说明来获得。</a:t>
            </a:r>
          </a:p>
          <a:p>
            <a:pPr marL="285750" indent="-285750">
              <a:lnSpc>
                <a:spcPct val="130000"/>
              </a:lnSpc>
              <a:spcBef>
                <a:spcPts val="600"/>
              </a:spcBef>
              <a:buClr>
                <a:srgbClr val="660033"/>
              </a:buClr>
              <a:buSzPct val="114000"/>
              <a:buFont typeface="Arial" pitchFamily="34" charset="0"/>
              <a:buChar char="•"/>
            </a:pPr>
            <a:r>
              <a:rPr lang="zh-CN" altLang="en-US" dirty="0" smtClean="0">
                <a:latin typeface="微软雅黑" pitchFamily="34" charset="-122"/>
                <a:ea typeface="微软雅黑" pitchFamily="34" charset="-122"/>
              </a:rPr>
              <a:t>谈判</a:t>
            </a:r>
            <a:r>
              <a:rPr lang="zh-CN" altLang="en-US" dirty="0">
                <a:latin typeface="微软雅黑" pitchFamily="34" charset="-122"/>
                <a:ea typeface="微软雅黑" pitchFamily="34" charset="-122"/>
              </a:rPr>
              <a:t>者在谈判过程中对听的处理本身也可以向对方传递一定的信息。</a:t>
            </a:r>
          </a:p>
          <a:p>
            <a:pPr marL="285750" indent="-285750">
              <a:lnSpc>
                <a:spcPct val="130000"/>
              </a:lnSpc>
              <a:spcBef>
                <a:spcPts val="600"/>
              </a:spcBef>
              <a:buClr>
                <a:srgbClr val="660033"/>
              </a:buClr>
              <a:buSzPct val="114000"/>
              <a:buFont typeface="Arial" pitchFamily="34" charset="0"/>
              <a:buChar char="•"/>
            </a:pPr>
            <a:r>
              <a:rPr lang="zh-CN" altLang="en-US" dirty="0" smtClean="0">
                <a:latin typeface="微软雅黑" pitchFamily="34" charset="-122"/>
                <a:ea typeface="微软雅黑" pitchFamily="34" charset="-122"/>
              </a:rPr>
              <a:t>听</a:t>
            </a:r>
            <a:r>
              <a:rPr lang="zh-CN" altLang="en-US" dirty="0">
                <a:latin typeface="微软雅黑" pitchFamily="34" charset="-122"/>
                <a:ea typeface="微软雅黑" pitchFamily="34" charset="-122"/>
              </a:rPr>
              <a:t>是运用得最多的一种沟通能力，也是人们在听、说、读、写等各种沟通能力</a:t>
            </a:r>
            <a:r>
              <a:rPr lang="zh-CN" altLang="en-US" dirty="0" smtClean="0">
                <a:latin typeface="微软雅黑" pitchFamily="34" charset="-122"/>
                <a:ea typeface="微软雅黑" pitchFamily="34" charset="-122"/>
              </a:rPr>
              <a:t>中所</a:t>
            </a:r>
            <a:r>
              <a:rPr lang="zh-CN" altLang="en-US" dirty="0">
                <a:latin typeface="微软雅黑" pitchFamily="34" charset="-122"/>
                <a:ea typeface="微软雅黑" pitchFamily="34" charset="-122"/>
              </a:rPr>
              <a:t>接受的教育与训练却</a:t>
            </a:r>
            <a:r>
              <a:rPr lang="zh-CN" altLang="en-US" dirty="0" smtClean="0">
                <a:latin typeface="微软雅黑" pitchFamily="34" charset="-122"/>
                <a:ea typeface="微软雅黑" pitchFamily="34" charset="-122"/>
              </a:rPr>
              <a:t>最少。</a:t>
            </a:r>
            <a:endParaRPr kumimoji="1" lang="zh-CN" altLang="en-US" b="1" dirty="0">
              <a:solidFill>
                <a:srgbClr val="000000"/>
              </a:solidFill>
              <a:latin typeface="Times New Roman" pitchFamily="18" charset="0"/>
              <a:ea typeface="楷体_GB2312" pitchFamily="49" charset="-122"/>
            </a:endParaRPr>
          </a:p>
        </p:txBody>
      </p:sp>
      <p:pic>
        <p:nvPicPr>
          <p:cNvPr id="27443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60705" y="4800600"/>
            <a:ext cx="2571750" cy="1962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1447800" y="5165470"/>
            <a:ext cx="4953000" cy="369332"/>
          </a:xfrm>
          <a:prstGeom prst="rect">
            <a:avLst/>
          </a:prstGeom>
          <a:solidFill>
            <a:schemeClr val="tx2">
              <a:lumMod val="20000"/>
              <a:lumOff val="80000"/>
            </a:schemeClr>
          </a:solidFill>
        </p:spPr>
        <p:txBody>
          <a:bodyPr wrap="square">
            <a:spAutoFit/>
          </a:bodyPr>
          <a:lstStyle/>
          <a:p>
            <a:r>
              <a:rPr lang="zh-CN" altLang="zh-CN" b="1" dirty="0">
                <a:latin typeface="楷体_GB2312" pitchFamily="49" charset="-122"/>
                <a:ea typeface="楷体_GB2312" pitchFamily="49" charset="-122"/>
              </a:rPr>
              <a:t>【视野拓展】有效倾听的技巧（动</a:t>
            </a:r>
            <a:r>
              <a:rPr lang="zh-CN" altLang="zh-CN" b="1" dirty="0" smtClean="0">
                <a:latin typeface="楷体_GB2312" pitchFamily="49" charset="-122"/>
                <a:ea typeface="楷体_GB2312" pitchFamily="49" charset="-122"/>
              </a:rPr>
              <a:t>漫视频</a:t>
            </a:r>
            <a:r>
              <a:rPr lang="zh-CN" altLang="zh-CN" b="1" dirty="0">
                <a:latin typeface="楷体_GB2312" pitchFamily="49" charset="-122"/>
                <a:ea typeface="楷体_GB2312" pitchFamily="49" charset="-122"/>
              </a:rPr>
              <a:t>）</a:t>
            </a:r>
            <a:endParaRPr lang="zh-CN" altLang="en-US" b="1" dirty="0">
              <a:latin typeface="楷体_GB2312" pitchFamily="49" charset="-122"/>
              <a:ea typeface="楷体_GB2312" pitchFamily="49" charset="-122"/>
            </a:endParaRPr>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91" name="Rectangle 7"/>
          <p:cNvSpPr>
            <a:spLocks noChangeArrowheads="1"/>
          </p:cNvSpPr>
          <p:nvPr/>
        </p:nvSpPr>
        <p:spPr bwMode="auto">
          <a:xfrm>
            <a:off x="757382" y="2438400"/>
            <a:ext cx="7239000" cy="29626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nSpc>
                <a:spcPct val="130000"/>
              </a:lnSpc>
              <a:spcBef>
                <a:spcPts val="600"/>
              </a:spcBef>
            </a:pPr>
            <a:r>
              <a:rPr lang="en-US" altLang="zh-CN" dirty="0">
                <a:latin typeface="楷体_GB2312" pitchFamily="49" charset="-122"/>
                <a:ea typeface="楷体_GB2312" pitchFamily="49" charset="-122"/>
              </a:rPr>
              <a:t>●</a:t>
            </a:r>
            <a:r>
              <a:rPr lang="zh-CN" altLang="en-US" dirty="0">
                <a:latin typeface="微软雅黑" pitchFamily="34" charset="-122"/>
                <a:ea typeface="微软雅黑" pitchFamily="34" charset="-122"/>
              </a:rPr>
              <a:t>人们往往只注意与自己有关的内容</a:t>
            </a:r>
          </a:p>
          <a:p>
            <a:pPr>
              <a:lnSpc>
                <a:spcPct val="130000"/>
              </a:lnSpc>
              <a:spcBef>
                <a:spcPts val="600"/>
              </a:spcBef>
            </a:pPr>
            <a:r>
              <a:rPr lang="zh-CN" altLang="en-US" dirty="0">
                <a:latin typeface="微软雅黑" pitchFamily="34" charset="-122"/>
                <a:ea typeface="微软雅黑" pitchFamily="34" charset="-122"/>
              </a:rPr>
              <a:t>●受精力的限制，不能够完全听取或理解对方讲话的全部内容</a:t>
            </a:r>
          </a:p>
          <a:p>
            <a:pPr>
              <a:lnSpc>
                <a:spcPct val="130000"/>
              </a:lnSpc>
              <a:spcBef>
                <a:spcPts val="600"/>
              </a:spcBef>
            </a:pPr>
            <a:r>
              <a:rPr lang="zh-CN" altLang="en-US" dirty="0">
                <a:latin typeface="微软雅黑" pitchFamily="34" charset="-122"/>
                <a:ea typeface="微软雅黑" pitchFamily="34" charset="-122"/>
              </a:rPr>
              <a:t>●将精力放在分析、研究自己应当采取的对策上，不能完整理解对方的全部意图</a:t>
            </a:r>
          </a:p>
          <a:p>
            <a:pPr>
              <a:lnSpc>
                <a:spcPct val="130000"/>
              </a:lnSpc>
              <a:spcBef>
                <a:spcPts val="600"/>
              </a:spcBef>
            </a:pPr>
            <a:r>
              <a:rPr lang="zh-CN" altLang="en-US" dirty="0">
                <a:latin typeface="微软雅黑" pitchFamily="34" charset="-122"/>
                <a:ea typeface="微软雅黑" pitchFamily="34" charset="-122"/>
              </a:rPr>
              <a:t>●人们往往倾向于根据自己的情感和兴趣来理解对方的表述</a:t>
            </a:r>
          </a:p>
          <a:p>
            <a:pPr>
              <a:lnSpc>
                <a:spcPct val="130000"/>
              </a:lnSpc>
              <a:spcBef>
                <a:spcPts val="600"/>
              </a:spcBef>
            </a:pPr>
            <a:r>
              <a:rPr lang="zh-CN" altLang="en-US" dirty="0">
                <a:latin typeface="微软雅黑" pitchFamily="34" charset="-122"/>
                <a:ea typeface="微软雅黑" pitchFamily="34" charset="-122"/>
              </a:rPr>
              <a:t>●听讲者的有关知识或语言能力有限，无法理解对方表达的全部内容</a:t>
            </a:r>
          </a:p>
          <a:p>
            <a:pPr>
              <a:lnSpc>
                <a:spcPct val="130000"/>
              </a:lnSpc>
              <a:spcBef>
                <a:spcPts val="600"/>
              </a:spcBef>
            </a:pPr>
            <a:r>
              <a:rPr lang="zh-CN" altLang="en-US" dirty="0">
                <a:latin typeface="微软雅黑" pitchFamily="34" charset="-122"/>
                <a:ea typeface="微软雅黑" pitchFamily="34" charset="-122"/>
              </a:rPr>
              <a:t>●环境障碍经常会导致人们注意力分散，听的效率降低</a:t>
            </a:r>
          </a:p>
        </p:txBody>
      </p:sp>
      <p:sp>
        <p:nvSpPr>
          <p:cNvPr id="2" name="矩形 1"/>
          <p:cNvSpPr/>
          <p:nvPr/>
        </p:nvSpPr>
        <p:spPr>
          <a:xfrm>
            <a:off x="762000" y="1524000"/>
            <a:ext cx="4954299" cy="523220"/>
          </a:xfrm>
          <a:prstGeom prst="rect">
            <a:avLst/>
          </a:prstGeom>
        </p:spPr>
        <p:txBody>
          <a:bodyPr wrap="square">
            <a:spAutoFit/>
          </a:bodyPr>
          <a:lstStyle/>
          <a:p>
            <a:pPr lvl="0" latinLnBrk="1"/>
            <a:r>
              <a:rPr kumimoji="1" lang="en-US" altLang="zh-CN" sz="2800" b="1" dirty="0" smtClean="0">
                <a:solidFill>
                  <a:srgbClr val="660033"/>
                </a:solidFill>
                <a:latin typeface="楷体_GB2312" pitchFamily="49" charset="-122"/>
                <a:ea typeface="楷体_GB2312" pitchFamily="49" charset="-122"/>
              </a:rPr>
              <a:t>4.2.2</a:t>
            </a:r>
            <a:r>
              <a:rPr kumimoji="1" lang="zh-CN" altLang="en-US" sz="2800" b="1" dirty="0" smtClean="0">
                <a:solidFill>
                  <a:srgbClr val="660033"/>
                </a:solidFill>
                <a:latin typeface="楷体_GB2312" pitchFamily="49" charset="-122"/>
                <a:ea typeface="楷体_GB2312" pitchFamily="49" charset="-122"/>
              </a:rPr>
              <a:t>　有效</a:t>
            </a:r>
            <a:r>
              <a:rPr kumimoji="1" lang="zh-CN" altLang="en-US" sz="2800" b="1" dirty="0">
                <a:solidFill>
                  <a:srgbClr val="660033"/>
                </a:solidFill>
                <a:latin typeface="楷体_GB2312" pitchFamily="49" charset="-122"/>
                <a:ea typeface="楷体_GB2312" pitchFamily="49" charset="-122"/>
              </a:rPr>
              <a:t>倾听的障碍</a:t>
            </a:r>
          </a:p>
        </p:txBody>
      </p:sp>
      <p:pic>
        <p:nvPicPr>
          <p:cNvPr id="276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15891" y="54890"/>
            <a:ext cx="3200400" cy="22802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94" name="Rectangle 10"/>
          <p:cNvSpPr>
            <a:spLocks noChangeArrowheads="1"/>
          </p:cNvSpPr>
          <p:nvPr/>
        </p:nvSpPr>
        <p:spPr bwMode="auto">
          <a:xfrm>
            <a:off x="1066800" y="2433782"/>
            <a:ext cx="7239000" cy="21655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nSpc>
                <a:spcPct val="130000"/>
              </a:lnSpc>
              <a:spcBef>
                <a:spcPts val="600"/>
              </a:spcBef>
            </a:pP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耐心地听</a:t>
            </a:r>
            <a:r>
              <a:rPr lang="zh-CN" altLang="en-US" dirty="0" smtClean="0">
                <a:latin typeface="微软雅黑" pitchFamily="34" charset="-122"/>
                <a:ea typeface="微软雅黑" pitchFamily="34" charset="-122"/>
              </a:rPr>
              <a:t>；</a:t>
            </a:r>
            <a:endParaRPr lang="en-US" altLang="zh-CN" dirty="0" smtClean="0">
              <a:latin typeface="微软雅黑" pitchFamily="34" charset="-122"/>
              <a:ea typeface="微软雅黑" pitchFamily="34" charset="-122"/>
            </a:endParaRPr>
          </a:p>
          <a:p>
            <a:pPr>
              <a:lnSpc>
                <a:spcPct val="130000"/>
              </a:lnSpc>
              <a:spcBef>
                <a:spcPts val="600"/>
              </a:spcBef>
            </a:pPr>
            <a:r>
              <a:rPr lang="zh-CN" altLang="en-US" dirty="0" smtClean="0">
                <a:latin typeface="微软雅黑" pitchFamily="34" charset="-122"/>
                <a:ea typeface="微软雅黑" pitchFamily="34" charset="-122"/>
              </a:rPr>
              <a:t>●</a:t>
            </a:r>
            <a:r>
              <a:rPr lang="zh-CN" altLang="en-US" dirty="0">
                <a:latin typeface="微软雅黑" pitchFamily="34" charset="-122"/>
                <a:ea typeface="微软雅黑" pitchFamily="34" charset="-122"/>
              </a:rPr>
              <a:t>对对方的发言作出积极回应</a:t>
            </a:r>
            <a:r>
              <a:rPr lang="zh-CN" altLang="en-US" dirty="0" smtClean="0">
                <a:latin typeface="微软雅黑" pitchFamily="34" charset="-122"/>
                <a:ea typeface="微软雅黑" pitchFamily="34" charset="-122"/>
              </a:rPr>
              <a:t>；</a:t>
            </a:r>
            <a:endParaRPr lang="en-US" altLang="zh-CN" dirty="0" smtClean="0">
              <a:latin typeface="微软雅黑" pitchFamily="34" charset="-122"/>
              <a:ea typeface="微软雅黑" pitchFamily="34" charset="-122"/>
            </a:endParaRPr>
          </a:p>
          <a:p>
            <a:pPr>
              <a:lnSpc>
                <a:spcPct val="130000"/>
              </a:lnSpc>
              <a:spcBef>
                <a:spcPts val="600"/>
              </a:spcBef>
            </a:pPr>
            <a:r>
              <a:rPr lang="zh-CN" altLang="en-US" dirty="0" smtClean="0">
                <a:latin typeface="微软雅黑" pitchFamily="34" charset="-122"/>
                <a:ea typeface="微软雅黑" pitchFamily="34" charset="-122"/>
              </a:rPr>
              <a:t>●</a:t>
            </a:r>
            <a:r>
              <a:rPr lang="zh-CN" altLang="en-US" dirty="0">
                <a:latin typeface="微软雅黑" pitchFamily="34" charset="-122"/>
                <a:ea typeface="微软雅黑" pitchFamily="34" charset="-122"/>
              </a:rPr>
              <a:t>主动地听； </a:t>
            </a:r>
            <a:endParaRPr lang="en-US" altLang="zh-CN" dirty="0" smtClean="0">
              <a:latin typeface="微软雅黑" pitchFamily="34" charset="-122"/>
              <a:ea typeface="微软雅黑" pitchFamily="34" charset="-122"/>
            </a:endParaRPr>
          </a:p>
          <a:p>
            <a:pPr>
              <a:lnSpc>
                <a:spcPct val="130000"/>
              </a:lnSpc>
              <a:spcBef>
                <a:spcPts val="600"/>
              </a:spcBef>
            </a:pPr>
            <a:r>
              <a:rPr lang="zh-CN" altLang="en-US" dirty="0" smtClean="0">
                <a:latin typeface="微软雅黑" pitchFamily="34" charset="-122"/>
                <a:ea typeface="微软雅黑" pitchFamily="34" charset="-122"/>
              </a:rPr>
              <a:t>●</a:t>
            </a:r>
            <a:r>
              <a:rPr lang="zh-CN" altLang="en-US" dirty="0">
                <a:latin typeface="微软雅黑" pitchFamily="34" charset="-122"/>
                <a:ea typeface="微软雅黑" pitchFamily="34" charset="-122"/>
              </a:rPr>
              <a:t>做适当的记录</a:t>
            </a:r>
            <a:r>
              <a:rPr lang="zh-CN" altLang="en-US" dirty="0" smtClean="0">
                <a:latin typeface="微软雅黑" pitchFamily="34" charset="-122"/>
                <a:ea typeface="微软雅黑" pitchFamily="34" charset="-122"/>
              </a:rPr>
              <a:t>；</a:t>
            </a:r>
            <a:endParaRPr lang="en-US" altLang="zh-CN" dirty="0" smtClean="0">
              <a:latin typeface="微软雅黑" pitchFamily="34" charset="-122"/>
              <a:ea typeface="微软雅黑" pitchFamily="34" charset="-122"/>
            </a:endParaRPr>
          </a:p>
          <a:p>
            <a:pPr>
              <a:lnSpc>
                <a:spcPct val="130000"/>
              </a:lnSpc>
              <a:spcBef>
                <a:spcPts val="600"/>
              </a:spcBef>
            </a:pPr>
            <a:r>
              <a:rPr lang="zh-CN" altLang="en-US" dirty="0" smtClean="0">
                <a:latin typeface="微软雅黑" pitchFamily="34" charset="-122"/>
                <a:ea typeface="微软雅黑" pitchFamily="34" charset="-122"/>
              </a:rPr>
              <a:t>●</a:t>
            </a:r>
            <a:r>
              <a:rPr lang="zh-CN" altLang="en-US" dirty="0">
                <a:latin typeface="微软雅黑" pitchFamily="34" charset="-122"/>
                <a:ea typeface="微软雅黑" pitchFamily="34" charset="-122"/>
              </a:rPr>
              <a:t>结合其他渠道获得的信息，理解所听到的信息</a:t>
            </a:r>
          </a:p>
        </p:txBody>
      </p:sp>
      <p:sp>
        <p:nvSpPr>
          <p:cNvPr id="3" name="矩形 2"/>
          <p:cNvSpPr/>
          <p:nvPr/>
        </p:nvSpPr>
        <p:spPr>
          <a:xfrm>
            <a:off x="995218" y="1600200"/>
            <a:ext cx="5943600" cy="523220"/>
          </a:xfrm>
          <a:prstGeom prst="rect">
            <a:avLst/>
          </a:prstGeom>
        </p:spPr>
        <p:txBody>
          <a:bodyPr wrap="square">
            <a:spAutoFit/>
          </a:bodyPr>
          <a:lstStyle/>
          <a:p>
            <a:pPr lvl="0" latinLnBrk="1"/>
            <a:r>
              <a:rPr kumimoji="1" lang="en-US" altLang="zh-CN" sz="2800" b="1" dirty="0" smtClean="0">
                <a:solidFill>
                  <a:srgbClr val="660033"/>
                </a:solidFill>
                <a:latin typeface="Times New Roman" pitchFamily="18" charset="0"/>
                <a:ea typeface="楷体_GB2312" pitchFamily="49" charset="-122"/>
              </a:rPr>
              <a:t>4.2.3</a:t>
            </a:r>
            <a:r>
              <a:rPr kumimoji="1" lang="zh-CN" altLang="en-US" sz="2800" b="1" dirty="0" smtClean="0">
                <a:solidFill>
                  <a:srgbClr val="660033"/>
                </a:solidFill>
                <a:latin typeface="Times New Roman" pitchFamily="18" charset="0"/>
                <a:ea typeface="楷体_GB2312" pitchFamily="49" charset="-122"/>
              </a:rPr>
              <a:t>　有效</a:t>
            </a:r>
            <a:r>
              <a:rPr kumimoji="1" lang="zh-CN" altLang="en-US" sz="2800" b="1" dirty="0">
                <a:solidFill>
                  <a:srgbClr val="660033"/>
                </a:solidFill>
                <a:latin typeface="Times New Roman" pitchFamily="18" charset="0"/>
                <a:ea typeface="楷体_GB2312" pitchFamily="49" charset="-122"/>
              </a:rPr>
              <a:t>倾听的要则</a:t>
            </a:r>
          </a:p>
        </p:txBody>
      </p:sp>
      <p:pic>
        <p:nvPicPr>
          <p:cNvPr id="2754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85344" y="152400"/>
            <a:ext cx="2566555" cy="228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53602654"/>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Rectangle 2"/>
          <p:cNvSpPr>
            <a:spLocks noGrp="1" noChangeArrowheads="1"/>
          </p:cNvSpPr>
          <p:nvPr>
            <p:ph type="title"/>
          </p:nvPr>
        </p:nvSpPr>
        <p:spPr/>
        <p:txBody>
          <a:bodyPr>
            <a:normAutofit/>
          </a:bodyPr>
          <a:lstStyle/>
          <a:p>
            <a:r>
              <a:rPr lang="en-US" altLang="zh-CN" b="1" dirty="0" smtClean="0"/>
              <a:t>4.3</a:t>
            </a:r>
            <a:r>
              <a:rPr lang="zh-CN" altLang="en-US" b="1" dirty="0" smtClean="0"/>
              <a:t>　非</a:t>
            </a:r>
            <a:r>
              <a:rPr lang="zh-CN" altLang="en-US" b="1" dirty="0"/>
              <a:t>语言沟通</a:t>
            </a:r>
          </a:p>
        </p:txBody>
      </p:sp>
      <p:sp>
        <p:nvSpPr>
          <p:cNvPr id="245763" name="Rectangle 3"/>
          <p:cNvSpPr>
            <a:spLocks noGrp="1" noChangeArrowheads="1"/>
          </p:cNvSpPr>
          <p:nvPr>
            <p:ph idx="1"/>
          </p:nvPr>
        </p:nvSpPr>
        <p:spPr/>
        <p:txBody>
          <a:bodyPr/>
          <a:lstStyle/>
          <a:p>
            <a:pPr>
              <a:lnSpc>
                <a:spcPct val="145000"/>
              </a:lnSpc>
            </a:pPr>
            <a:r>
              <a:rPr lang="zh-CN" altLang="en-US" sz="2000" dirty="0"/>
              <a:t>非语言沟通包括人体姿势、动作、面部表情、谈判中的停顿等。信息中的</a:t>
            </a:r>
            <a:r>
              <a:rPr lang="en-US" altLang="zh-CN" sz="2000" dirty="0"/>
              <a:t>55%</a:t>
            </a:r>
            <a:r>
              <a:rPr lang="zh-CN" altLang="en-US" sz="2000" dirty="0"/>
              <a:t>是通过非语言信号传递的。</a:t>
            </a:r>
          </a:p>
          <a:p>
            <a:pPr>
              <a:lnSpc>
                <a:spcPct val="145000"/>
              </a:lnSpc>
            </a:pPr>
            <a:r>
              <a:rPr lang="zh-CN" altLang="en-US" sz="2000" dirty="0"/>
              <a:t>非语言信号所传递的信息往往比语言信号所传递的信息更为真实。</a:t>
            </a:r>
          </a:p>
          <a:p>
            <a:pPr>
              <a:lnSpc>
                <a:spcPct val="145000"/>
              </a:lnSpc>
            </a:pPr>
            <a:r>
              <a:rPr lang="zh-CN" altLang="en-US" sz="2000" dirty="0"/>
              <a:t>谈判者就不仅要善于观察理解不同的非语言信号所传递的信息的含义，结合听和读所获得的信息来作出判断；而且要保持自身通过不同信号所传递的信息的一致性。</a:t>
            </a:r>
          </a:p>
          <a:p>
            <a:pPr>
              <a:lnSpc>
                <a:spcPct val="145000"/>
              </a:lnSpc>
            </a:pPr>
            <a:r>
              <a:rPr lang="zh-CN" altLang="en-US" sz="2000" dirty="0"/>
              <a:t>在国际商务谈判中，要注意到不同文化背景下非语言信号的差异。</a:t>
            </a:r>
          </a:p>
        </p:txBody>
      </p:sp>
      <p:sp>
        <p:nvSpPr>
          <p:cNvPr id="2" name="矩形 1"/>
          <p:cNvSpPr/>
          <p:nvPr/>
        </p:nvSpPr>
        <p:spPr>
          <a:xfrm>
            <a:off x="685800" y="5366266"/>
            <a:ext cx="7239000" cy="400110"/>
          </a:xfrm>
          <a:prstGeom prst="rect">
            <a:avLst/>
          </a:prstGeom>
        </p:spPr>
        <p:txBody>
          <a:bodyPr wrap="square">
            <a:spAutoFit/>
          </a:bodyPr>
          <a:lstStyle/>
          <a:p>
            <a:r>
              <a:rPr lang="zh-CN" altLang="zh-CN" sz="2000" b="1" dirty="0">
                <a:latin typeface="楷体" panose="02010609060101010101" pitchFamily="49" charset="-122"/>
                <a:ea typeface="楷体" panose="02010609060101010101" pitchFamily="49" charset="-122"/>
              </a:rPr>
              <a:t>【视频拓展】女律师对非语言信号的敏锐观察力（二维码链接）</a:t>
            </a:r>
            <a:endParaRPr lang="zh-CN" altLang="zh-CN" sz="2000"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dirty="0"/>
              <a:t>人体语言技巧 </a:t>
            </a:r>
            <a:endParaRPr lang="zh-CN" altLang="en-US" dirty="0"/>
          </a:p>
        </p:txBody>
      </p:sp>
      <p:sp>
        <p:nvSpPr>
          <p:cNvPr id="3" name="内容占位符 2"/>
          <p:cNvSpPr>
            <a:spLocks noGrp="1"/>
          </p:cNvSpPr>
          <p:nvPr>
            <p:ph idx="1"/>
          </p:nvPr>
        </p:nvSpPr>
        <p:spPr>
          <a:xfrm>
            <a:off x="457200" y="1219200"/>
            <a:ext cx="8305800" cy="5181600"/>
          </a:xfrm>
        </p:spPr>
        <p:txBody>
          <a:bodyPr>
            <a:normAutofit lnSpcReduction="10000"/>
          </a:bodyPr>
          <a:lstStyle/>
          <a:p>
            <a:r>
              <a:rPr lang="zh-CN" altLang="zh-CN" sz="2000" dirty="0" smtClean="0"/>
              <a:t>非</a:t>
            </a:r>
            <a:r>
              <a:rPr lang="zh-CN" altLang="zh-CN" sz="2000" dirty="0"/>
              <a:t>语言沟通方式非常广泛，既包括人体姿势、动作、面部表情、声调等人体语言，也包括衣着、礼物、时间、空间等</a:t>
            </a:r>
            <a:r>
              <a:rPr lang="zh-CN" altLang="zh-CN" sz="2000" dirty="0" smtClean="0"/>
              <a:t>。</a:t>
            </a:r>
            <a:endParaRPr lang="en-US" altLang="zh-CN" sz="2000" dirty="0" smtClean="0"/>
          </a:p>
          <a:p>
            <a:r>
              <a:rPr lang="zh-CN" altLang="zh-CN" sz="2000" dirty="0" smtClean="0"/>
              <a:t>作为</a:t>
            </a:r>
            <a:r>
              <a:rPr lang="zh-CN" altLang="zh-CN" sz="2000" dirty="0"/>
              <a:t>一名商务谈判者，应该具有丰富的无声语言知识，掌握无声语言技巧，对于洞察对方的心理状态、捕捉其内心活动的蛛丝马迹，进而促使谈判朝着有利于己方的方向发展具有重要意义。 </a:t>
            </a:r>
            <a:endParaRPr lang="en-US" altLang="zh-CN" sz="2000" dirty="0" smtClean="0"/>
          </a:p>
          <a:p>
            <a:r>
              <a:rPr lang="zh-CN" altLang="zh-CN" sz="2000" dirty="0" smtClean="0"/>
              <a:t>人体</a:t>
            </a:r>
            <a:r>
              <a:rPr lang="zh-CN" altLang="zh-CN" sz="2000" dirty="0"/>
              <a:t>语言</a:t>
            </a:r>
            <a:r>
              <a:rPr lang="zh-CN" altLang="zh-CN" sz="2000" dirty="0" smtClean="0"/>
              <a:t>技巧主要</a:t>
            </a:r>
            <a:r>
              <a:rPr lang="zh-CN" altLang="zh-CN" sz="2000" dirty="0"/>
              <a:t>是通过眼睛、面部表情、声调、手势和姿势等表现一定思想内容。 </a:t>
            </a:r>
          </a:p>
          <a:p>
            <a:pPr lvl="1"/>
            <a:r>
              <a:rPr lang="zh-CN" altLang="zh-CN" sz="2000" b="1" dirty="0" smtClean="0"/>
              <a:t>眼睛</a:t>
            </a:r>
            <a:r>
              <a:rPr lang="zh-CN" altLang="zh-CN" sz="2000" b="1" dirty="0"/>
              <a:t>语言 </a:t>
            </a:r>
            <a:endParaRPr lang="en-US" altLang="zh-CN" sz="2000" b="1" dirty="0" smtClean="0"/>
          </a:p>
          <a:p>
            <a:pPr lvl="1"/>
            <a:r>
              <a:rPr lang="zh-CN" altLang="zh-CN" sz="2000" b="1" dirty="0" smtClean="0"/>
              <a:t>表情</a:t>
            </a:r>
            <a:r>
              <a:rPr lang="zh-CN" altLang="zh-CN" sz="2000" b="1" dirty="0"/>
              <a:t>语言 </a:t>
            </a:r>
            <a:endParaRPr lang="zh-CN" altLang="zh-CN" sz="2000" dirty="0"/>
          </a:p>
          <a:p>
            <a:pPr lvl="1"/>
            <a:r>
              <a:rPr lang="zh-CN" altLang="zh-CN" sz="2000" b="1" dirty="0" smtClean="0"/>
              <a:t>声调</a:t>
            </a:r>
            <a:r>
              <a:rPr lang="zh-CN" altLang="zh-CN" sz="2000" b="1" dirty="0"/>
              <a:t>语言 </a:t>
            </a:r>
            <a:endParaRPr lang="zh-CN" altLang="zh-CN" sz="2000" dirty="0"/>
          </a:p>
          <a:p>
            <a:pPr lvl="1"/>
            <a:r>
              <a:rPr lang="zh-CN" altLang="zh-CN" sz="2000" b="1" dirty="0" smtClean="0"/>
              <a:t>手势</a:t>
            </a:r>
            <a:r>
              <a:rPr lang="zh-CN" altLang="zh-CN" sz="2000" b="1" dirty="0"/>
              <a:t>语言 </a:t>
            </a:r>
            <a:endParaRPr lang="zh-CN" altLang="zh-CN" sz="2000" dirty="0"/>
          </a:p>
          <a:p>
            <a:pPr lvl="1"/>
            <a:r>
              <a:rPr lang="zh-CN" altLang="zh-CN" sz="2000" b="1" dirty="0" smtClean="0"/>
              <a:t>姿态</a:t>
            </a:r>
            <a:r>
              <a:rPr lang="zh-CN" altLang="zh-CN" sz="2000" b="1" dirty="0"/>
              <a:t>语言 </a:t>
            </a:r>
            <a:endParaRPr lang="zh-CN" altLang="zh-CN" sz="2000" dirty="0"/>
          </a:p>
          <a:p>
            <a:pPr marL="0" indent="0">
              <a:buNone/>
            </a:pPr>
            <a:endParaRPr lang="en-US" altLang="zh-CN" sz="2000" b="1" dirty="0" smtClean="0">
              <a:solidFill>
                <a:srgbClr val="2F00B4"/>
              </a:solidFill>
              <a:latin typeface="楷体_GB2312" pitchFamily="49" charset="-122"/>
              <a:ea typeface="楷体_GB2312" pitchFamily="49" charset="-122"/>
            </a:endParaRPr>
          </a:p>
          <a:p>
            <a:pPr marL="0" indent="0">
              <a:buNone/>
            </a:pPr>
            <a:r>
              <a:rPr lang="zh-CN" altLang="zh-CN" sz="2000" b="1" dirty="0" smtClean="0">
                <a:solidFill>
                  <a:srgbClr val="000066"/>
                </a:solidFill>
                <a:latin typeface="楷体_GB2312" pitchFamily="49" charset="-122"/>
                <a:ea typeface="楷体_GB2312" pitchFamily="49" charset="-122"/>
              </a:rPr>
              <a:t>【视野拓展】</a:t>
            </a:r>
            <a:r>
              <a:rPr lang="zh-CN" altLang="zh-CN" sz="2000" dirty="0">
                <a:solidFill>
                  <a:srgbClr val="000066"/>
                </a:solidFill>
                <a:latin typeface="楷体_GB2312" pitchFamily="49" charset="-122"/>
                <a:ea typeface="楷体_GB2312" pitchFamily="49" charset="-122"/>
              </a:rPr>
              <a:t>演讲的肢体语言使用技巧</a:t>
            </a:r>
            <a:r>
              <a:rPr lang="zh-CN" altLang="zh-CN" sz="2000" b="1" dirty="0">
                <a:solidFill>
                  <a:srgbClr val="000066"/>
                </a:solidFill>
                <a:latin typeface="楷体_GB2312" pitchFamily="49" charset="-122"/>
                <a:ea typeface="楷体_GB2312" pitchFamily="49" charset="-122"/>
              </a:rPr>
              <a:t>（视频）</a:t>
            </a:r>
            <a:endParaRPr lang="zh-CN" altLang="zh-CN" sz="2000" dirty="0">
              <a:solidFill>
                <a:srgbClr val="000066"/>
              </a:solidFill>
              <a:latin typeface="楷体_GB2312" pitchFamily="49" charset="-122"/>
              <a:ea typeface="楷体_GB2312" pitchFamily="49" charset="-122"/>
            </a:endParaRPr>
          </a:p>
          <a:p>
            <a:pPr marL="0" indent="0">
              <a:buNone/>
            </a:pPr>
            <a:r>
              <a:rPr lang="zh-CN" altLang="zh-CN" sz="2000" b="1" dirty="0">
                <a:solidFill>
                  <a:srgbClr val="000066"/>
                </a:solidFill>
                <a:latin typeface="楷体_GB2312" pitchFamily="49" charset="-122"/>
                <a:ea typeface="楷体_GB2312" pitchFamily="49" charset="-122"/>
              </a:rPr>
              <a:t>【视野拓展】</a:t>
            </a:r>
            <a:r>
              <a:rPr lang="zh-CN" altLang="zh-CN" sz="2000" dirty="0">
                <a:solidFill>
                  <a:srgbClr val="000066"/>
                </a:solidFill>
                <a:latin typeface="楷体_GB2312" pitchFamily="49" charset="-122"/>
                <a:ea typeface="楷体_GB2312" pitchFamily="49" charset="-122"/>
              </a:rPr>
              <a:t>帮你少奋斗</a:t>
            </a:r>
            <a:r>
              <a:rPr lang="en-US" altLang="zh-CN" sz="2000" dirty="0">
                <a:solidFill>
                  <a:srgbClr val="000066"/>
                </a:solidFill>
                <a:latin typeface="楷体_GB2312" pitchFamily="49" charset="-122"/>
                <a:ea typeface="楷体_GB2312" pitchFamily="49" charset="-122"/>
              </a:rPr>
              <a:t>30</a:t>
            </a:r>
            <a:r>
              <a:rPr lang="zh-CN" altLang="zh-CN" sz="2000" dirty="0">
                <a:solidFill>
                  <a:srgbClr val="000066"/>
                </a:solidFill>
                <a:latin typeface="楷体_GB2312" pitchFamily="49" charset="-122"/>
                <a:ea typeface="楷体_GB2312" pitchFamily="49" charset="-122"/>
              </a:rPr>
              <a:t>年的肢体语言</a:t>
            </a:r>
            <a:r>
              <a:rPr lang="zh-CN" altLang="zh-CN" sz="2000" b="1" dirty="0">
                <a:solidFill>
                  <a:srgbClr val="000066"/>
                </a:solidFill>
                <a:latin typeface="楷体_GB2312" pitchFamily="49" charset="-122"/>
                <a:ea typeface="楷体_GB2312" pitchFamily="49" charset="-122"/>
              </a:rPr>
              <a:t>（视频</a:t>
            </a:r>
            <a:r>
              <a:rPr lang="zh-CN" altLang="zh-CN" sz="2000" b="1" dirty="0" smtClean="0">
                <a:solidFill>
                  <a:srgbClr val="000066"/>
                </a:solidFill>
                <a:latin typeface="楷体_GB2312" pitchFamily="49" charset="-122"/>
                <a:ea typeface="楷体_GB2312" pitchFamily="49" charset="-122"/>
              </a:rPr>
              <a:t>）</a:t>
            </a:r>
            <a:endParaRPr lang="en-US" altLang="zh-CN" sz="2000" b="1" dirty="0" smtClean="0">
              <a:solidFill>
                <a:srgbClr val="000066"/>
              </a:solidFill>
              <a:latin typeface="楷体_GB2312" pitchFamily="49" charset="-122"/>
              <a:ea typeface="楷体_GB2312" pitchFamily="49" charset="-122"/>
            </a:endParaRPr>
          </a:p>
          <a:p>
            <a:endParaRPr lang="zh-CN" altLang="en-US" sz="2000" dirty="0"/>
          </a:p>
        </p:txBody>
      </p:sp>
    </p:spTree>
    <p:extLst>
      <p:ext uri="{BB962C8B-B14F-4D97-AF65-F5344CB8AC3E}">
        <p14:creationId xmlns:p14="http://schemas.microsoft.com/office/powerpoint/2010/main" val="4050245212"/>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2322" name="Rectangle 2"/>
          <p:cNvSpPr>
            <a:spLocks noGrp="1" noChangeArrowheads="1"/>
          </p:cNvSpPr>
          <p:nvPr>
            <p:ph type="title"/>
          </p:nvPr>
        </p:nvSpPr>
        <p:spPr>
          <a:xfrm>
            <a:off x="773545" y="304800"/>
            <a:ext cx="7467600" cy="914400"/>
          </a:xfrm>
          <a:solidFill>
            <a:schemeClr val="accent3">
              <a:lumMod val="20000"/>
              <a:lumOff val="80000"/>
            </a:schemeClr>
          </a:solidFill>
        </p:spPr>
        <p:txBody>
          <a:bodyPr>
            <a:normAutofit/>
          </a:bodyPr>
          <a:lstStyle/>
          <a:p>
            <a:r>
              <a:rPr lang="en-US" altLang="zh-CN" b="1" dirty="0" smtClean="0">
                <a:latin typeface="Times New Roman" pitchFamily="18" charset="0"/>
              </a:rPr>
              <a:t>4.4</a:t>
            </a:r>
            <a:r>
              <a:rPr lang="zh-CN" altLang="en-US" b="1" dirty="0" smtClean="0">
                <a:latin typeface="Times New Roman" pitchFamily="18" charset="0"/>
              </a:rPr>
              <a:t>　电话</a:t>
            </a:r>
            <a:r>
              <a:rPr lang="zh-CN" altLang="en-US" b="1" dirty="0">
                <a:latin typeface="Times New Roman" pitchFamily="18" charset="0"/>
              </a:rPr>
              <a:t>沟通</a:t>
            </a:r>
          </a:p>
        </p:txBody>
      </p:sp>
      <p:sp>
        <p:nvSpPr>
          <p:cNvPr id="312323" name="Rectangle 3"/>
          <p:cNvSpPr>
            <a:spLocks noGrp="1" noChangeArrowheads="1"/>
          </p:cNvSpPr>
          <p:nvPr>
            <p:ph idx="1"/>
          </p:nvPr>
        </p:nvSpPr>
        <p:spPr>
          <a:xfrm>
            <a:off x="457200" y="1389965"/>
            <a:ext cx="7924800" cy="4114800"/>
          </a:xfrm>
        </p:spPr>
        <p:txBody>
          <a:bodyPr>
            <a:normAutofit/>
          </a:bodyPr>
          <a:lstStyle/>
          <a:p>
            <a:pPr>
              <a:spcBef>
                <a:spcPts val="600"/>
              </a:spcBef>
              <a:buFontTx/>
              <a:buNone/>
            </a:pPr>
            <a:r>
              <a:rPr lang="en-US" altLang="zh-CN" sz="2800" b="1" dirty="0" smtClean="0">
                <a:solidFill>
                  <a:srgbClr val="660033"/>
                </a:solidFill>
                <a:latin typeface="楷体_GB2312" pitchFamily="49" charset="-122"/>
                <a:ea typeface="楷体_GB2312" pitchFamily="49" charset="-122"/>
              </a:rPr>
              <a:t>4.4.1</a:t>
            </a:r>
            <a:r>
              <a:rPr lang="zh-CN" altLang="en-US" sz="2800" b="1" dirty="0" smtClean="0">
                <a:solidFill>
                  <a:srgbClr val="660033"/>
                </a:solidFill>
                <a:latin typeface="楷体_GB2312" pitchFamily="49" charset="-122"/>
                <a:ea typeface="楷体_GB2312" pitchFamily="49" charset="-122"/>
              </a:rPr>
              <a:t>　电话沟通的准备</a:t>
            </a:r>
          </a:p>
          <a:p>
            <a:pPr>
              <a:spcBef>
                <a:spcPts val="600"/>
              </a:spcBef>
              <a:buFontTx/>
              <a:buNone/>
            </a:pPr>
            <a:r>
              <a:rPr lang="en-US" altLang="zh-CN" sz="2000" b="1" dirty="0" smtClean="0"/>
              <a:t>1.</a:t>
            </a:r>
            <a:r>
              <a:rPr lang="zh-CN" altLang="en-US" sz="2000" b="1" dirty="0" smtClean="0"/>
              <a:t>电话形象：声音和语言</a:t>
            </a:r>
            <a:endParaRPr lang="zh-CN" altLang="en-US" sz="2000" dirty="0" smtClean="0"/>
          </a:p>
          <a:p>
            <a:pPr>
              <a:spcBef>
                <a:spcPts val="600"/>
              </a:spcBef>
              <a:buFontTx/>
              <a:buNone/>
            </a:pPr>
            <a:r>
              <a:rPr lang="zh-CN" altLang="en-US" sz="2000" dirty="0" smtClean="0"/>
              <a:t>　　电话是双方不见面的一种沟通方式，它是通过电话线或电波来传递信息的。你无法通过你的肢体语言来帮助自己传递这种情绪，你只有在语言上下工夫了，如果你的语言和声音尊重对方，礼貌热情，就会给对方留下良好的印象。</a:t>
            </a:r>
            <a:endParaRPr lang="en-US" altLang="zh-CN" sz="2000" dirty="0" smtClean="0"/>
          </a:p>
          <a:p>
            <a:pPr>
              <a:spcBef>
                <a:spcPts val="600"/>
              </a:spcBef>
              <a:buFontTx/>
              <a:buNone/>
            </a:pPr>
            <a:r>
              <a:rPr lang="en-US" altLang="zh-CN" sz="2000" b="1" dirty="0" smtClean="0"/>
              <a:t>2.</a:t>
            </a:r>
            <a:r>
              <a:rPr lang="zh-CN" altLang="en-US" sz="2000" b="1" dirty="0" smtClean="0"/>
              <a:t>打电话的时机</a:t>
            </a:r>
            <a:endParaRPr lang="zh-CN" altLang="en-US" sz="2000" dirty="0" smtClean="0"/>
          </a:p>
          <a:p>
            <a:pPr>
              <a:spcBef>
                <a:spcPts val="600"/>
              </a:spcBef>
              <a:buFontTx/>
              <a:buNone/>
            </a:pPr>
            <a:r>
              <a:rPr lang="zh-CN" altLang="en-US" sz="2000" dirty="0" smtClean="0"/>
              <a:t>　　与人沟通要换位思考、关注感受。往对方家里打电话，应避开早晨</a:t>
            </a:r>
            <a:r>
              <a:rPr lang="en-US" altLang="zh-CN" sz="2000" dirty="0" smtClean="0"/>
              <a:t>8</a:t>
            </a:r>
            <a:r>
              <a:rPr lang="zh-CN" altLang="en-US" sz="2000" dirty="0" smtClean="0"/>
              <a:t>点钟以前，晚上</a:t>
            </a:r>
            <a:r>
              <a:rPr lang="en-US" altLang="zh-CN" sz="2000" dirty="0" smtClean="0"/>
              <a:t>10</a:t>
            </a:r>
            <a:r>
              <a:rPr lang="zh-CN" altLang="en-US" sz="2000" dirty="0" smtClean="0"/>
              <a:t>点钟以后。往单位打电话谈，最好避开临下班前</a:t>
            </a:r>
            <a:r>
              <a:rPr lang="en-US" altLang="zh-CN" sz="2000" dirty="0" smtClean="0"/>
              <a:t>10</a:t>
            </a:r>
            <a:r>
              <a:rPr lang="zh-CN" altLang="en-US" sz="2000" dirty="0" smtClean="0"/>
              <a:t>分钟。对方不方便接听电话，如在高速路上、吃饭时、有重要的事情时，都不适宜继续谈话。</a:t>
            </a:r>
            <a:endParaRPr lang="zh-CN" altLang="en-US" sz="2000" dirty="0"/>
          </a:p>
        </p:txBody>
      </p:sp>
      <p:sp>
        <p:nvSpPr>
          <p:cNvPr id="2" name="矩形 1"/>
          <p:cNvSpPr/>
          <p:nvPr/>
        </p:nvSpPr>
        <p:spPr>
          <a:xfrm>
            <a:off x="1535545" y="5809350"/>
            <a:ext cx="5943600" cy="707886"/>
          </a:xfrm>
          <a:prstGeom prst="rect">
            <a:avLst/>
          </a:prstGeom>
        </p:spPr>
        <p:txBody>
          <a:bodyPr wrap="square">
            <a:spAutoFit/>
          </a:bodyPr>
          <a:lstStyle/>
          <a:p>
            <a:pPr marL="0" indent="0">
              <a:buNone/>
            </a:pPr>
            <a:r>
              <a:rPr lang="zh-CN" altLang="zh-CN" sz="2000" b="1" dirty="0">
                <a:solidFill>
                  <a:srgbClr val="000066"/>
                </a:solidFill>
                <a:latin typeface="楷体_GB2312" pitchFamily="49" charset="-122"/>
                <a:ea typeface="楷体_GB2312" pitchFamily="49" charset="-122"/>
              </a:rPr>
              <a:t>【视野拓展】</a:t>
            </a:r>
            <a:r>
              <a:rPr lang="zh-CN" altLang="zh-CN" sz="2000" dirty="0">
                <a:solidFill>
                  <a:srgbClr val="000066"/>
                </a:solidFill>
                <a:latin typeface="楷体_GB2312" pitchFamily="49" charset="-122"/>
                <a:ea typeface="楷体_GB2312" pitchFamily="49" charset="-122"/>
              </a:rPr>
              <a:t>打电话的礼仪和技巧</a:t>
            </a:r>
            <a:r>
              <a:rPr lang="zh-CN" altLang="zh-CN" sz="2000" b="1" dirty="0">
                <a:solidFill>
                  <a:srgbClr val="000066"/>
                </a:solidFill>
                <a:latin typeface="楷体_GB2312" pitchFamily="49" charset="-122"/>
                <a:ea typeface="楷体_GB2312" pitchFamily="49" charset="-122"/>
              </a:rPr>
              <a:t>（视频</a:t>
            </a:r>
            <a:r>
              <a:rPr lang="zh-CN" altLang="zh-CN" sz="2000" b="1" dirty="0" smtClean="0">
                <a:solidFill>
                  <a:srgbClr val="000066"/>
                </a:solidFill>
                <a:latin typeface="楷体_GB2312" pitchFamily="49" charset="-122"/>
                <a:ea typeface="楷体_GB2312" pitchFamily="49" charset="-122"/>
              </a:rPr>
              <a:t>）</a:t>
            </a:r>
          </a:p>
          <a:p>
            <a:pPr marL="0" indent="0">
              <a:buNone/>
            </a:pPr>
            <a:r>
              <a:rPr lang="zh-CN" altLang="zh-CN" sz="2000" b="1" dirty="0" smtClean="0">
                <a:solidFill>
                  <a:srgbClr val="000066"/>
                </a:solidFill>
                <a:latin typeface="楷体_GB2312" pitchFamily="49" charset="-122"/>
                <a:ea typeface="楷体_GB2312" pitchFamily="49" charset="-122"/>
              </a:rPr>
              <a:t>【视野拓展】</a:t>
            </a:r>
            <a:r>
              <a:rPr lang="zh-CN" altLang="en-US" sz="2000" dirty="0">
                <a:solidFill>
                  <a:srgbClr val="000066"/>
                </a:solidFill>
                <a:latin typeface="楷体_GB2312" pitchFamily="49" charset="-122"/>
                <a:ea typeface="楷体_GB2312" pitchFamily="49" charset="-122"/>
              </a:rPr>
              <a:t>职场电话礼仪</a:t>
            </a:r>
            <a:r>
              <a:rPr lang="en-US" altLang="zh-CN" sz="2000" dirty="0">
                <a:solidFill>
                  <a:srgbClr val="000066"/>
                </a:solidFill>
                <a:latin typeface="楷体_GB2312" pitchFamily="49" charset="-122"/>
                <a:ea typeface="楷体_GB2312" pitchFamily="49" charset="-122"/>
              </a:rPr>
              <a:t>-</a:t>
            </a:r>
            <a:r>
              <a:rPr lang="zh-CN" altLang="en-US" sz="2000" dirty="0">
                <a:solidFill>
                  <a:srgbClr val="000066"/>
                </a:solidFill>
                <a:latin typeface="楷体_GB2312" pitchFamily="49" charset="-122"/>
                <a:ea typeface="楷体_GB2312" pitchFamily="49" charset="-122"/>
              </a:rPr>
              <a:t>电视剧片断解读</a:t>
            </a:r>
            <a:r>
              <a:rPr lang="zh-CN" altLang="zh-CN" sz="2000" b="1" dirty="0" smtClean="0">
                <a:solidFill>
                  <a:srgbClr val="000066"/>
                </a:solidFill>
                <a:latin typeface="楷体_GB2312" pitchFamily="49" charset="-122"/>
                <a:ea typeface="楷体_GB2312" pitchFamily="49" charset="-122"/>
              </a:rPr>
              <a:t>（视频）</a:t>
            </a:r>
            <a:endParaRPr lang="zh-CN" altLang="zh-CN" sz="2000" dirty="0">
              <a:solidFill>
                <a:srgbClr val="000066"/>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en-US" altLang="zh-CN" sz="2800" dirty="0">
                <a:solidFill>
                  <a:srgbClr val="C00000"/>
                </a:solidFill>
              </a:rPr>
              <a:t>2.</a:t>
            </a:r>
            <a:r>
              <a:rPr lang="zh-CN" altLang="en-US" sz="2800" dirty="0">
                <a:solidFill>
                  <a:srgbClr val="C00000"/>
                </a:solidFill>
              </a:rPr>
              <a:t>商务谈判与推销的</a:t>
            </a:r>
            <a:r>
              <a:rPr lang="zh-CN" altLang="en-US" sz="2800" dirty="0" smtClean="0">
                <a:solidFill>
                  <a:srgbClr val="C00000"/>
                </a:solidFill>
              </a:rPr>
              <a:t>区别</a:t>
            </a:r>
            <a:endParaRPr lang="zh-CN" altLang="en-US" sz="2800" dirty="0">
              <a:solidFill>
                <a:srgbClr val="C00000"/>
              </a:solidFill>
            </a:endParaRPr>
          </a:p>
        </p:txBody>
      </p:sp>
      <p:sp>
        <p:nvSpPr>
          <p:cNvPr id="3" name="内容占位符 2"/>
          <p:cNvSpPr>
            <a:spLocks noGrp="1"/>
          </p:cNvSpPr>
          <p:nvPr>
            <p:ph idx="1"/>
          </p:nvPr>
        </p:nvSpPr>
        <p:spPr>
          <a:xfrm>
            <a:off x="457200" y="1219200"/>
            <a:ext cx="8305800" cy="5105400"/>
          </a:xfrm>
        </p:spPr>
        <p:txBody>
          <a:bodyPr>
            <a:normAutofit fontScale="92500"/>
          </a:bodyPr>
          <a:lstStyle/>
          <a:p>
            <a:pPr marL="0" indent="0">
              <a:buNone/>
            </a:pPr>
            <a:r>
              <a:rPr lang="zh-CN" altLang="en-US" sz="2000" dirty="0" smtClean="0"/>
              <a:t>（</a:t>
            </a:r>
            <a:r>
              <a:rPr lang="en-US" altLang="zh-CN" sz="2000" dirty="0"/>
              <a:t>1</a:t>
            </a:r>
            <a:r>
              <a:rPr lang="zh-CN" altLang="en-US" sz="2000" dirty="0"/>
              <a:t>）</a:t>
            </a:r>
            <a:r>
              <a:rPr lang="zh-CN" altLang="en-US" sz="2000" b="1" dirty="0">
                <a:solidFill>
                  <a:srgbClr val="2F00B4"/>
                </a:solidFill>
              </a:rPr>
              <a:t>角色定位</a:t>
            </a:r>
            <a:r>
              <a:rPr lang="zh-CN" altLang="en-US" sz="2000" b="1" dirty="0" smtClean="0">
                <a:solidFill>
                  <a:srgbClr val="2F00B4"/>
                </a:solidFill>
              </a:rPr>
              <a:t>差异</a:t>
            </a:r>
            <a:endParaRPr lang="en-US" altLang="zh-CN" sz="2000" b="1" dirty="0" smtClean="0">
              <a:solidFill>
                <a:srgbClr val="2F00B4"/>
              </a:solidFill>
            </a:endParaRPr>
          </a:p>
          <a:p>
            <a:pPr marL="833850" lvl="1" indent="-342900"/>
            <a:r>
              <a:rPr lang="zh-CN" altLang="en-US" sz="2000" dirty="0" smtClean="0">
                <a:latin typeface="微软雅黑" panose="020B0503020204020204" pitchFamily="34" charset="-122"/>
                <a:ea typeface="微软雅黑" panose="020B0503020204020204" pitchFamily="34" charset="-122"/>
              </a:rPr>
              <a:t>推销</a:t>
            </a:r>
            <a:r>
              <a:rPr lang="zh-CN" altLang="en-US" sz="2000" dirty="0">
                <a:latin typeface="微软雅黑" panose="020B0503020204020204" pitchFamily="34" charset="-122"/>
                <a:ea typeface="微软雅黑" panose="020B0503020204020204" pitchFamily="34" charset="-122"/>
              </a:rPr>
              <a:t>通常是卖方主动向潜在客户推介产品，卖方处于相对主动地位；谈判则是交易双方或多方就交易条件进行平等协商，各方权力关系更为平衡，需要相互妥协。</a:t>
            </a:r>
          </a:p>
          <a:p>
            <a:pPr marL="0" indent="0">
              <a:buNone/>
            </a:pPr>
            <a:r>
              <a:rPr lang="zh-CN" altLang="en-US" sz="2000" dirty="0"/>
              <a:t>（</a:t>
            </a:r>
            <a:r>
              <a:rPr lang="en-US" altLang="zh-CN" sz="2000" dirty="0"/>
              <a:t>2</a:t>
            </a:r>
            <a:r>
              <a:rPr lang="zh-CN" altLang="en-US" sz="2000" dirty="0"/>
              <a:t>）</a:t>
            </a:r>
            <a:r>
              <a:rPr lang="zh-CN" altLang="en-US" sz="2000" b="1" dirty="0">
                <a:solidFill>
                  <a:srgbClr val="2F00B4"/>
                </a:solidFill>
              </a:rPr>
              <a:t>活动环节各有</a:t>
            </a:r>
            <a:r>
              <a:rPr lang="zh-CN" altLang="en-US" sz="2000" b="1" dirty="0" smtClean="0">
                <a:solidFill>
                  <a:srgbClr val="2F00B4"/>
                </a:solidFill>
              </a:rPr>
              <a:t>侧重</a:t>
            </a:r>
            <a:endParaRPr lang="en-US" altLang="zh-CN" sz="2000" b="1" dirty="0" smtClean="0">
              <a:solidFill>
                <a:srgbClr val="2F00B4"/>
              </a:solidFill>
            </a:endParaRPr>
          </a:p>
          <a:p>
            <a:pPr marL="833850" lvl="1" indent="-342900"/>
            <a:r>
              <a:rPr lang="zh-CN" altLang="en-US" sz="2000" dirty="0" smtClean="0">
                <a:latin typeface="微软雅黑" panose="020B0503020204020204" pitchFamily="34" charset="-122"/>
                <a:ea typeface="微软雅黑" panose="020B0503020204020204" pitchFamily="34" charset="-122"/>
              </a:rPr>
              <a:t>推销</a:t>
            </a:r>
            <a:r>
              <a:rPr lang="zh-CN" altLang="en-US" sz="2000" dirty="0">
                <a:latin typeface="微软雅黑" panose="020B0503020204020204" pitchFamily="34" charset="-122"/>
                <a:ea typeface="微软雅黑" panose="020B0503020204020204" pitchFamily="34" charset="-122"/>
              </a:rPr>
              <a:t>侧重产品价值传递，注重展示和说服；谈判涵盖更广泛的商务条款，如价格、交付、付款条件等，谈判过程更强调协商和妥协</a:t>
            </a:r>
            <a:r>
              <a:rPr lang="zh-CN" altLang="en-US"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a:p>
            <a:pPr marL="833850" lvl="1" indent="-342900"/>
            <a:r>
              <a:rPr lang="zh-CN" altLang="en-US" sz="2000" dirty="0" smtClean="0">
                <a:latin typeface="微软雅黑" panose="020B0503020204020204" pitchFamily="34" charset="-122"/>
                <a:ea typeface="微软雅黑" panose="020B0503020204020204" pitchFamily="34" charset="-122"/>
              </a:rPr>
              <a:t>推销</a:t>
            </a:r>
            <a:r>
              <a:rPr lang="zh-CN" altLang="en-US" sz="2000" dirty="0">
                <a:latin typeface="微软雅黑" panose="020B0503020204020204" pitchFamily="34" charset="-122"/>
                <a:ea typeface="微软雅黑" panose="020B0503020204020204" pitchFamily="34" charset="-122"/>
              </a:rPr>
              <a:t>多发生在商务活动前期，是客户认知产品、产生兴趣的阶段；商务谈判则处于商务活动的中后期，是在客户有明确购买意向后，对交易细节进行敲定的关键环节</a:t>
            </a:r>
            <a:r>
              <a:rPr lang="zh-CN" altLang="en-US"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a:p>
            <a:pPr marL="833850" lvl="1" indent="-342900"/>
            <a:r>
              <a:rPr lang="zh-CN" altLang="en-US" sz="2000" dirty="0" smtClean="0">
                <a:latin typeface="微软雅黑" panose="020B0503020204020204" pitchFamily="34" charset="-122"/>
                <a:ea typeface="微软雅黑" panose="020B0503020204020204" pitchFamily="34" charset="-122"/>
              </a:rPr>
              <a:t>推销</a:t>
            </a:r>
            <a:r>
              <a:rPr lang="zh-CN" altLang="en-US" sz="2000" dirty="0">
                <a:latin typeface="微软雅黑" panose="020B0503020204020204" pitchFamily="34" charset="-122"/>
                <a:ea typeface="微软雅黑" panose="020B0503020204020204" pitchFamily="34" charset="-122"/>
              </a:rPr>
              <a:t>的成功为商务谈判创造条件，而商务谈判的成果则决定了交易能否最终</a:t>
            </a:r>
            <a:r>
              <a:rPr lang="zh-CN" altLang="en-US" sz="2000" dirty="0" smtClean="0">
                <a:latin typeface="微软雅黑" panose="020B0503020204020204" pitchFamily="34" charset="-122"/>
                <a:ea typeface="微软雅黑" panose="020B0503020204020204" pitchFamily="34" charset="-122"/>
              </a:rPr>
              <a:t>达成。</a:t>
            </a:r>
            <a:endParaRPr lang="en-US" altLang="zh-CN" sz="2000" dirty="0" smtClean="0">
              <a:latin typeface="微软雅黑" panose="020B0503020204020204" pitchFamily="34" charset="-122"/>
              <a:ea typeface="微软雅黑" panose="020B0503020204020204" pitchFamily="34" charset="-122"/>
            </a:endParaRPr>
          </a:p>
          <a:p>
            <a:r>
              <a:rPr lang="zh-CN" altLang="en-US" sz="2000" dirty="0" smtClean="0">
                <a:latin typeface="楷体" panose="02010609060101010101" pitchFamily="49" charset="-122"/>
                <a:ea typeface="楷体" panose="02010609060101010101" pitchFamily="49" charset="-122"/>
              </a:rPr>
              <a:t>综上所述</a:t>
            </a:r>
            <a:r>
              <a:rPr lang="zh-CN" altLang="en-US" sz="2000" dirty="0">
                <a:latin typeface="楷体" panose="02010609060101010101" pitchFamily="49" charset="-122"/>
                <a:ea typeface="楷体" panose="02010609060101010101" pitchFamily="49" charset="-122"/>
              </a:rPr>
              <a:t>，商务谈判与推销是商务活动中相互关联、相辅相成的两个环节。推销为谈判创造条件、奠定基础；谈判将推销成果制度化、合约化。在现代商务环境中，专业人士需要同时掌握这两种能力，并理解它们在不同商务场景中的应用逻辑</a:t>
            </a:r>
            <a:r>
              <a:rPr lang="zh-CN" altLang="en-US" sz="2000" dirty="0" smtClean="0">
                <a:latin typeface="楷体" panose="02010609060101010101" pitchFamily="49" charset="-122"/>
                <a:ea typeface="楷体" panose="02010609060101010101" pitchFamily="49" charset="-122"/>
              </a:rPr>
              <a:t>。</a:t>
            </a:r>
            <a:endParaRPr lang="zh-CN" altLang="en-US" sz="2000" dirty="0">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1764792595"/>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346" name="Rectangle 2"/>
          <p:cNvSpPr>
            <a:spLocks noGrp="1" noChangeArrowheads="1"/>
          </p:cNvSpPr>
          <p:nvPr>
            <p:ph type="title"/>
          </p:nvPr>
        </p:nvSpPr>
        <p:spPr>
          <a:xfrm>
            <a:off x="762000" y="228600"/>
            <a:ext cx="6794500" cy="685800"/>
          </a:xfrm>
        </p:spPr>
        <p:txBody>
          <a:bodyPr>
            <a:normAutofit/>
          </a:bodyPr>
          <a:lstStyle/>
          <a:p>
            <a:pPr algn="l"/>
            <a:r>
              <a:rPr lang="en-US" altLang="zh-CN" sz="2800" b="1" dirty="0" smtClean="0">
                <a:latin typeface="楷体_GB2312" pitchFamily="49" charset="-122"/>
                <a:ea typeface="楷体_GB2312" pitchFamily="49" charset="-122"/>
              </a:rPr>
              <a:t>4.4.2</a:t>
            </a:r>
            <a:r>
              <a:rPr lang="zh-CN" altLang="en-US" sz="2800" b="1" dirty="0" smtClean="0">
                <a:latin typeface="楷体_GB2312" pitchFamily="49" charset="-122"/>
                <a:ea typeface="楷体_GB2312" pitchFamily="49" charset="-122"/>
              </a:rPr>
              <a:t>　打电话</a:t>
            </a:r>
            <a:r>
              <a:rPr lang="zh-CN" altLang="en-US" sz="2800" b="1" dirty="0">
                <a:latin typeface="楷体_GB2312" pitchFamily="49" charset="-122"/>
                <a:ea typeface="楷体_GB2312" pitchFamily="49" charset="-122"/>
              </a:rPr>
              <a:t>的技巧</a:t>
            </a:r>
          </a:p>
        </p:txBody>
      </p:sp>
      <p:sp>
        <p:nvSpPr>
          <p:cNvPr id="313347" name="Rectangle 3"/>
          <p:cNvSpPr>
            <a:spLocks noGrp="1" noChangeArrowheads="1"/>
          </p:cNvSpPr>
          <p:nvPr>
            <p:ph idx="1"/>
          </p:nvPr>
        </p:nvSpPr>
        <p:spPr>
          <a:xfrm>
            <a:off x="838200" y="1066800"/>
            <a:ext cx="7467600" cy="4953000"/>
          </a:xfrm>
        </p:spPr>
        <p:txBody>
          <a:bodyPr/>
          <a:lstStyle/>
          <a:p>
            <a:pPr>
              <a:lnSpc>
                <a:spcPct val="90000"/>
              </a:lnSpc>
              <a:buFontTx/>
              <a:buNone/>
            </a:pPr>
            <a:r>
              <a:rPr lang="zh-CN" altLang="en-US" sz="1800" b="1"/>
              <a:t>第一阶段：打电话前的准备事项</a:t>
            </a:r>
            <a:endParaRPr lang="zh-CN" altLang="en-US" sz="1800"/>
          </a:p>
          <a:p>
            <a:pPr>
              <a:lnSpc>
                <a:spcPct val="90000"/>
              </a:lnSpc>
              <a:buFontTx/>
              <a:buNone/>
            </a:pPr>
            <a:r>
              <a:rPr lang="zh-CN" altLang="en-US" sz="1800"/>
              <a:t>　　◆ 确认对方的电话号码，单位及姓名</a:t>
            </a:r>
          </a:p>
          <a:p>
            <a:pPr>
              <a:lnSpc>
                <a:spcPct val="90000"/>
              </a:lnSpc>
              <a:buFontTx/>
              <a:buNone/>
            </a:pPr>
            <a:r>
              <a:rPr lang="zh-CN" altLang="en-US" sz="1800"/>
              <a:t>　　◆ 准备好纸、笔及相关资料</a:t>
            </a:r>
          </a:p>
          <a:p>
            <a:pPr>
              <a:lnSpc>
                <a:spcPct val="90000"/>
              </a:lnSpc>
              <a:buFontTx/>
              <a:buNone/>
            </a:pPr>
            <a:r>
              <a:rPr lang="zh-CN" altLang="en-US" sz="1800"/>
              <a:t>　　◆ 写下要说的事情及次序</a:t>
            </a:r>
            <a:endParaRPr lang="zh-CN" altLang="en-US" sz="1800" b="1"/>
          </a:p>
          <a:p>
            <a:pPr>
              <a:lnSpc>
                <a:spcPct val="90000"/>
              </a:lnSpc>
              <a:buFontTx/>
              <a:buNone/>
            </a:pPr>
            <a:r>
              <a:rPr lang="zh-CN" altLang="en-US" sz="1800" b="1"/>
              <a:t>第二阶段：打招呼（语言握手）</a:t>
            </a:r>
            <a:endParaRPr lang="zh-CN" altLang="en-US" sz="1800"/>
          </a:p>
          <a:p>
            <a:pPr>
              <a:lnSpc>
                <a:spcPct val="90000"/>
              </a:lnSpc>
              <a:buFontTx/>
              <a:buNone/>
            </a:pPr>
            <a:r>
              <a:rPr lang="zh-CN" altLang="en-US" sz="1800"/>
              <a:t>　　◆ 电话通后，要先通报自己的单位或姓名：</a:t>
            </a:r>
            <a:r>
              <a:rPr lang="zh-CN" altLang="en-US" sz="1800">
                <a:latin typeface="Arial"/>
              </a:rPr>
              <a:t>“</a:t>
            </a:r>
            <a:r>
              <a:rPr lang="zh-CN" altLang="en-US" sz="1800"/>
              <a:t>您好，我是</a:t>
            </a:r>
            <a:r>
              <a:rPr lang="en-US" altLang="zh-CN" sz="1800"/>
              <a:t>XX</a:t>
            </a:r>
            <a:r>
              <a:rPr lang="zh-CN" altLang="en-US" sz="1800"/>
              <a:t>公司的业务员</a:t>
            </a:r>
            <a:r>
              <a:rPr lang="en-US" altLang="zh-CN" sz="1800"/>
              <a:t>XX</a:t>
            </a:r>
            <a:r>
              <a:rPr lang="zh-CN" altLang="en-US" sz="1800"/>
              <a:t>。</a:t>
            </a:r>
            <a:r>
              <a:rPr lang="zh-CN" altLang="en-US" sz="1800">
                <a:latin typeface="Arial"/>
              </a:rPr>
              <a:t>”</a:t>
            </a:r>
            <a:r>
              <a:rPr lang="zh-CN" altLang="en-US" sz="1800"/>
              <a:t>然后确认对方的名字。</a:t>
            </a:r>
          </a:p>
          <a:p>
            <a:pPr>
              <a:lnSpc>
                <a:spcPct val="90000"/>
              </a:lnSpc>
              <a:buFontTx/>
              <a:buNone/>
            </a:pPr>
            <a:r>
              <a:rPr lang="zh-CN" altLang="en-US" sz="1800"/>
              <a:t>　　◆ 礼貌地询问对方是否方便之后，再开始交谈。</a:t>
            </a:r>
          </a:p>
          <a:p>
            <a:pPr>
              <a:lnSpc>
                <a:spcPct val="90000"/>
              </a:lnSpc>
              <a:buFontTx/>
              <a:buNone/>
            </a:pPr>
            <a:r>
              <a:rPr lang="zh-CN" altLang="en-US" sz="1800"/>
              <a:t>　　◆ 在给身份地位高的人士打电话时，直呼其名是失礼的，应说：</a:t>
            </a:r>
            <a:r>
              <a:rPr lang="zh-CN" altLang="en-US" sz="1800">
                <a:latin typeface="Arial"/>
              </a:rPr>
              <a:t>“</a:t>
            </a:r>
            <a:r>
              <a:rPr lang="zh-CN" altLang="en-US" sz="1800"/>
              <a:t>您好，我是</a:t>
            </a:r>
            <a:r>
              <a:rPr lang="en-US" altLang="zh-CN" sz="1800"/>
              <a:t>XX</a:t>
            </a:r>
            <a:r>
              <a:rPr lang="zh-CN" altLang="en-US" sz="1800"/>
              <a:t>，我想跟</a:t>
            </a:r>
            <a:r>
              <a:rPr lang="en-US" altLang="zh-CN" sz="1800"/>
              <a:t>X</a:t>
            </a:r>
            <a:r>
              <a:rPr lang="zh-CN" altLang="en-US" sz="1800"/>
              <a:t>先生谈谈</a:t>
            </a:r>
            <a:r>
              <a:rPr lang="en-US" altLang="zh-CN" sz="1800"/>
              <a:t>XX</a:t>
            </a:r>
            <a:r>
              <a:rPr lang="zh-CN" altLang="en-US" sz="1800"/>
              <a:t>事情，不知是否方便？</a:t>
            </a:r>
            <a:r>
              <a:rPr lang="zh-CN" altLang="en-US" sz="1800">
                <a:latin typeface="Arial"/>
              </a:rPr>
              <a:t>”</a:t>
            </a:r>
            <a:endParaRPr lang="zh-CN" altLang="en-US" sz="1800" b="1"/>
          </a:p>
          <a:p>
            <a:pPr>
              <a:lnSpc>
                <a:spcPct val="90000"/>
              </a:lnSpc>
              <a:buFontTx/>
              <a:buNone/>
            </a:pPr>
            <a:r>
              <a:rPr lang="zh-CN" altLang="en-US" sz="1800" b="1"/>
              <a:t>第三阶段：讲述事由</a:t>
            </a:r>
            <a:endParaRPr lang="zh-CN" altLang="en-US" sz="1800"/>
          </a:p>
          <a:p>
            <a:pPr>
              <a:lnSpc>
                <a:spcPct val="90000"/>
              </a:lnSpc>
              <a:buFontTx/>
              <a:buNone/>
            </a:pPr>
            <a:r>
              <a:rPr lang="zh-CN" altLang="en-US" sz="1800"/>
              <a:t>　　◆ 讲述事由要简明扼要，声音和蔼，遵守</a:t>
            </a:r>
            <a:r>
              <a:rPr lang="en-US" altLang="zh-CN" sz="1800"/>
              <a:t>5W1H</a:t>
            </a:r>
            <a:r>
              <a:rPr lang="zh-CN" altLang="en-US" sz="1800"/>
              <a:t>原则（时间、地点、人物、事件、原因、怎么做）</a:t>
            </a:r>
          </a:p>
          <a:p>
            <a:pPr>
              <a:lnSpc>
                <a:spcPct val="90000"/>
              </a:lnSpc>
              <a:buFontTx/>
              <a:buNone/>
            </a:pPr>
            <a:r>
              <a:rPr lang="zh-CN" altLang="en-US" sz="1800"/>
              <a:t>　　◆ 简单地重复一遍事由，既重复重点，也要听取对方所谈事情。</a:t>
            </a:r>
            <a:endParaRPr lang="zh-CN" altLang="en-US" sz="1800" b="1"/>
          </a:p>
          <a:p>
            <a:pPr>
              <a:lnSpc>
                <a:spcPct val="90000"/>
              </a:lnSpc>
              <a:buFontTx/>
              <a:buNone/>
            </a:pPr>
            <a:r>
              <a:rPr lang="zh-CN" altLang="en-US" sz="1800" b="1"/>
              <a:t>第四阶段：结束通话</a:t>
            </a:r>
            <a:endParaRPr lang="zh-CN" altLang="en-US" sz="1800"/>
          </a:p>
          <a:p>
            <a:pPr>
              <a:lnSpc>
                <a:spcPct val="90000"/>
              </a:lnSpc>
              <a:buFontTx/>
              <a:buNone/>
            </a:pPr>
            <a:r>
              <a:rPr lang="zh-CN" altLang="en-US" sz="1800"/>
              <a:t>　　在通话结束前，表示谢意并道</a:t>
            </a:r>
            <a:r>
              <a:rPr lang="zh-CN" altLang="en-US" sz="1800">
                <a:latin typeface="Arial"/>
              </a:rPr>
              <a:t>“</a:t>
            </a:r>
            <a:r>
              <a:rPr lang="zh-CN" altLang="en-US" sz="1800"/>
              <a:t>再见</a:t>
            </a:r>
            <a:r>
              <a:rPr lang="zh-CN" altLang="en-US" sz="1800">
                <a:latin typeface="Arial"/>
              </a:rPr>
              <a:t>”</a:t>
            </a:r>
            <a:r>
              <a:rPr lang="zh-CN" altLang="en-US" sz="1800"/>
              <a:t>：</a:t>
            </a:r>
            <a:r>
              <a:rPr lang="zh-CN" altLang="en-US" sz="1800">
                <a:latin typeface="Arial"/>
              </a:rPr>
              <a:t>“</a:t>
            </a:r>
            <a:r>
              <a:rPr lang="zh-CN" altLang="en-US" sz="1800"/>
              <a:t>李先生，谢谢您，再见！</a:t>
            </a:r>
            <a:r>
              <a:rPr lang="zh-CN" altLang="en-US" sz="1800">
                <a:latin typeface="Arial"/>
              </a:rPr>
              <a:t>”</a:t>
            </a:r>
            <a:endParaRPr lang="zh-CN" altLang="en-US" sz="1800"/>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70" name="Rectangle 2"/>
          <p:cNvSpPr>
            <a:spLocks noGrp="1" noChangeArrowheads="1"/>
          </p:cNvSpPr>
          <p:nvPr>
            <p:ph type="title"/>
          </p:nvPr>
        </p:nvSpPr>
        <p:spPr>
          <a:xfrm>
            <a:off x="685800" y="152400"/>
            <a:ext cx="6870700" cy="685800"/>
          </a:xfrm>
        </p:spPr>
        <p:txBody>
          <a:bodyPr>
            <a:normAutofit/>
          </a:bodyPr>
          <a:lstStyle/>
          <a:p>
            <a:pPr algn="l"/>
            <a:r>
              <a:rPr lang="en-US" altLang="zh-CN" sz="2800" b="1" dirty="0" smtClean="0">
                <a:latin typeface="楷体_GB2312" pitchFamily="49" charset="-122"/>
                <a:ea typeface="楷体_GB2312" pitchFamily="49" charset="-122"/>
              </a:rPr>
              <a:t>4.4.3</a:t>
            </a:r>
            <a:r>
              <a:rPr lang="zh-CN" altLang="en-US" sz="2800" b="1" dirty="0" smtClean="0">
                <a:latin typeface="楷体_GB2312" pitchFamily="49" charset="-122"/>
                <a:ea typeface="楷体_GB2312" pitchFamily="49" charset="-122"/>
              </a:rPr>
              <a:t>　接电话</a:t>
            </a:r>
            <a:r>
              <a:rPr lang="zh-CN" altLang="en-US" sz="2800" b="1" dirty="0">
                <a:latin typeface="楷体_GB2312" pitchFamily="49" charset="-122"/>
                <a:ea typeface="楷体_GB2312" pitchFamily="49" charset="-122"/>
              </a:rPr>
              <a:t>的技巧</a:t>
            </a:r>
          </a:p>
        </p:txBody>
      </p:sp>
      <p:sp>
        <p:nvSpPr>
          <p:cNvPr id="314371" name="Rectangle 3"/>
          <p:cNvSpPr>
            <a:spLocks noGrp="1" noChangeArrowheads="1"/>
          </p:cNvSpPr>
          <p:nvPr>
            <p:ph idx="1"/>
          </p:nvPr>
        </p:nvSpPr>
        <p:spPr>
          <a:xfrm>
            <a:off x="990600" y="914400"/>
            <a:ext cx="7467600" cy="5562600"/>
          </a:xfrm>
        </p:spPr>
        <p:txBody>
          <a:bodyPr/>
          <a:lstStyle/>
          <a:p>
            <a:pPr>
              <a:lnSpc>
                <a:spcPct val="110000"/>
              </a:lnSpc>
              <a:buFontTx/>
              <a:buNone/>
            </a:pPr>
            <a:r>
              <a:rPr lang="zh-CN" altLang="en-US" sz="1400" b="1"/>
              <a:t>第一阶段：打招呼（语言握手）</a:t>
            </a:r>
            <a:endParaRPr lang="zh-CN" altLang="en-US" sz="1400"/>
          </a:p>
          <a:p>
            <a:pPr>
              <a:lnSpc>
                <a:spcPct val="110000"/>
              </a:lnSpc>
              <a:buFontTx/>
              <a:buNone/>
            </a:pPr>
            <a:r>
              <a:rPr lang="zh-CN" altLang="en-US" sz="1400"/>
              <a:t>　　◆ 最完美的接电话时机是在电话铃响的第三声接起来！</a:t>
            </a:r>
          </a:p>
          <a:p>
            <a:pPr>
              <a:lnSpc>
                <a:spcPct val="110000"/>
              </a:lnSpc>
              <a:buFontTx/>
              <a:buNone/>
            </a:pPr>
            <a:r>
              <a:rPr lang="zh-CN" altLang="en-US" sz="1400"/>
              <a:t>　　◆ 无论对方是谁，你都要让对方感到他得到了友好的接待，尽量使用礼貌用语，如：</a:t>
            </a:r>
            <a:r>
              <a:rPr lang="zh-CN" altLang="en-US" sz="1400">
                <a:latin typeface="Arial"/>
              </a:rPr>
              <a:t>“</a:t>
            </a:r>
            <a:r>
              <a:rPr lang="zh-CN" altLang="en-US" sz="1400"/>
              <a:t>请、请稍等、谢谢、对不起、再见</a:t>
            </a:r>
            <a:r>
              <a:rPr lang="zh-CN" altLang="en-US" sz="1400">
                <a:latin typeface="Arial"/>
              </a:rPr>
              <a:t>”</a:t>
            </a:r>
            <a:r>
              <a:rPr lang="zh-CN" altLang="en-US" sz="1400"/>
              <a:t>等。</a:t>
            </a:r>
          </a:p>
          <a:p>
            <a:pPr>
              <a:lnSpc>
                <a:spcPct val="110000"/>
              </a:lnSpc>
              <a:buFontTx/>
              <a:buNone/>
            </a:pPr>
            <a:r>
              <a:rPr lang="zh-CN" altLang="en-US" sz="1400"/>
              <a:t>　　◆ 告诉对方自己是谁，以免对方是误打，或再次询问而浪费时间。</a:t>
            </a:r>
          </a:p>
          <a:p>
            <a:pPr>
              <a:lnSpc>
                <a:spcPct val="110000"/>
              </a:lnSpc>
              <a:buFontTx/>
              <a:buNone/>
            </a:pPr>
            <a:r>
              <a:rPr lang="zh-CN" altLang="en-US" sz="1400"/>
              <a:t>　　◆ 确认对方是谁，然后致意问候：</a:t>
            </a:r>
            <a:r>
              <a:rPr lang="zh-CN" altLang="en-US" sz="1400">
                <a:latin typeface="Arial"/>
              </a:rPr>
              <a:t>“</a:t>
            </a:r>
            <a:r>
              <a:rPr lang="zh-CN" altLang="en-US" sz="1400"/>
              <a:t>对不起，请问您是哪一位？</a:t>
            </a:r>
            <a:r>
              <a:rPr lang="en-US" altLang="zh-CN" sz="1400">
                <a:latin typeface="Arial"/>
              </a:rPr>
              <a:t>……</a:t>
            </a:r>
            <a:r>
              <a:rPr lang="zh-CN" altLang="en-US" sz="1400"/>
              <a:t>您好！</a:t>
            </a:r>
            <a:r>
              <a:rPr lang="zh-CN" altLang="en-US" sz="1400">
                <a:latin typeface="Arial"/>
              </a:rPr>
              <a:t>”</a:t>
            </a:r>
            <a:endParaRPr lang="zh-CN" altLang="en-US" sz="1400" b="1"/>
          </a:p>
          <a:p>
            <a:pPr>
              <a:lnSpc>
                <a:spcPct val="110000"/>
              </a:lnSpc>
              <a:buFontTx/>
              <a:buNone/>
            </a:pPr>
            <a:r>
              <a:rPr lang="zh-CN" altLang="en-US" sz="1400" b="1"/>
              <a:t>第二阶段：专心聆听并提供帮助</a:t>
            </a:r>
            <a:endParaRPr lang="zh-CN" altLang="en-US" sz="1400"/>
          </a:p>
          <a:p>
            <a:pPr>
              <a:lnSpc>
                <a:spcPct val="110000"/>
              </a:lnSpc>
              <a:buFontTx/>
              <a:buNone/>
            </a:pPr>
            <a:r>
              <a:rPr lang="zh-CN" altLang="en-US" sz="1400"/>
              <a:t>  　 ◆电话旁边放有纸和铅笔，随时记下你所听到的信息。</a:t>
            </a:r>
          </a:p>
          <a:p>
            <a:pPr>
              <a:lnSpc>
                <a:spcPct val="110000"/>
              </a:lnSpc>
              <a:buFontTx/>
              <a:buNone/>
            </a:pPr>
            <a:r>
              <a:rPr lang="zh-CN" altLang="en-US" sz="1400"/>
              <a:t>　　◆ 以请求或委婉的语气，不要以要求的方式让对方提供信息。不要说：</a:t>
            </a:r>
            <a:r>
              <a:rPr lang="zh-CN" altLang="en-US" sz="1400">
                <a:latin typeface="Arial"/>
              </a:rPr>
              <a:t>“</a:t>
            </a:r>
            <a:r>
              <a:rPr lang="zh-CN" altLang="en-US" sz="1400"/>
              <a:t>你叫什么名字？</a:t>
            </a:r>
            <a:r>
              <a:rPr lang="zh-CN" altLang="en-US" sz="1400">
                <a:latin typeface="Arial"/>
              </a:rPr>
              <a:t>”</a:t>
            </a:r>
            <a:r>
              <a:rPr lang="zh-CN" altLang="en-US" sz="1400"/>
              <a:t>或</a:t>
            </a:r>
            <a:r>
              <a:rPr lang="zh-CN" altLang="en-US" sz="1400">
                <a:latin typeface="Arial"/>
              </a:rPr>
              <a:t>“</a:t>
            </a:r>
            <a:r>
              <a:rPr lang="zh-CN" altLang="en-US" sz="1400"/>
              <a:t>你的电话号码是什么？</a:t>
            </a:r>
            <a:r>
              <a:rPr lang="zh-CN" altLang="en-US" sz="1400">
                <a:latin typeface="Arial"/>
              </a:rPr>
              <a:t>”</a:t>
            </a:r>
            <a:r>
              <a:rPr lang="zh-CN" altLang="en-US" sz="1400"/>
              <a:t>；要说：</a:t>
            </a:r>
            <a:r>
              <a:rPr lang="zh-CN" altLang="en-US" sz="1400">
                <a:latin typeface="Arial"/>
              </a:rPr>
              <a:t>“</a:t>
            </a:r>
            <a:r>
              <a:rPr lang="zh-CN" altLang="en-US" sz="1400"/>
              <a:t>请问我可以知道你的名字吗？</a:t>
            </a:r>
            <a:r>
              <a:rPr lang="zh-CN" altLang="en-US" sz="1400">
                <a:latin typeface="Arial"/>
              </a:rPr>
              <a:t>”“</a:t>
            </a:r>
            <a:r>
              <a:rPr lang="zh-CN" altLang="en-US" sz="1400"/>
              <a:t>王先生有你的电话号码吗？</a:t>
            </a:r>
            <a:r>
              <a:rPr lang="zh-CN" altLang="en-US" sz="1400">
                <a:latin typeface="Arial"/>
              </a:rPr>
              <a:t>”</a:t>
            </a:r>
            <a:endParaRPr lang="zh-CN" altLang="en-US" sz="1400"/>
          </a:p>
          <a:p>
            <a:pPr>
              <a:lnSpc>
                <a:spcPct val="110000"/>
              </a:lnSpc>
              <a:buFontTx/>
              <a:buNone/>
            </a:pPr>
            <a:r>
              <a:rPr lang="zh-CN" altLang="en-US" sz="1400"/>
              <a:t>　　◆ 转接电话过的程中，要捂住话筒，使对方听不到这边的其它声音。</a:t>
            </a:r>
          </a:p>
          <a:p>
            <a:pPr>
              <a:lnSpc>
                <a:spcPct val="110000"/>
              </a:lnSpc>
              <a:buFontTx/>
              <a:buNone/>
            </a:pPr>
            <a:r>
              <a:rPr lang="zh-CN" altLang="en-US" sz="1400"/>
              <a:t>　　◆ 重复和确认是电话沟通中非常重要的技巧之一，以避免误会，或不致遗漏重要的信息等。通话中提及的金额、日期、数字、人名、地址等信息是必须要确认的。</a:t>
            </a:r>
          </a:p>
          <a:p>
            <a:pPr>
              <a:lnSpc>
                <a:spcPct val="110000"/>
              </a:lnSpc>
              <a:buFontTx/>
              <a:buNone/>
            </a:pPr>
            <a:r>
              <a:rPr lang="zh-CN" altLang="en-US" sz="1400"/>
              <a:t>　　◆ 如果是顾客的抱怨电话，最忌争辩，最明智的做法就是洗耳恭听，让顾客诉说不满，一边认真琢磨对方发火的根由，找到正确的解决方法，用肺腑之言感动顾客。</a:t>
            </a:r>
            <a:endParaRPr lang="zh-CN" altLang="en-US" sz="1400" b="1"/>
          </a:p>
          <a:p>
            <a:pPr>
              <a:lnSpc>
                <a:spcPct val="110000"/>
              </a:lnSpc>
              <a:buFontTx/>
              <a:buNone/>
            </a:pPr>
            <a:r>
              <a:rPr lang="zh-CN" altLang="en-US" sz="1400" b="1"/>
              <a:t>第三阶段：结束电话</a:t>
            </a:r>
            <a:endParaRPr lang="zh-CN" altLang="en-US" sz="1400"/>
          </a:p>
          <a:p>
            <a:pPr>
              <a:lnSpc>
                <a:spcPct val="110000"/>
              </a:lnSpc>
              <a:buFontTx/>
              <a:buNone/>
            </a:pPr>
            <a:r>
              <a:rPr lang="zh-CN" altLang="en-US" sz="1400"/>
              <a:t>　　◆在通话结束前，要让对方感受到你非常乐意帮忙，表示谢意并道</a:t>
            </a:r>
            <a:r>
              <a:rPr lang="zh-CN" altLang="en-US" sz="1400">
                <a:latin typeface="Arial"/>
              </a:rPr>
              <a:t>“</a:t>
            </a:r>
            <a:r>
              <a:rPr lang="zh-CN" altLang="en-US" sz="1400"/>
              <a:t>再见</a:t>
            </a:r>
            <a:r>
              <a:rPr lang="zh-CN" altLang="en-US" sz="1400">
                <a:latin typeface="Arial"/>
              </a:rPr>
              <a:t>”</a:t>
            </a:r>
            <a:r>
              <a:rPr lang="zh-CN" altLang="en-US" sz="1400"/>
              <a:t>；要等对方放下话筒后，再轻轻放下话筒。</a:t>
            </a:r>
          </a:p>
          <a:p>
            <a:pPr>
              <a:lnSpc>
                <a:spcPct val="110000"/>
              </a:lnSpc>
              <a:buFontTx/>
              <a:buNone/>
            </a:pPr>
            <a:r>
              <a:rPr lang="zh-CN" altLang="en-US" sz="1400"/>
              <a:t>　　◆ 在对方还在说话时就挂断电话是很不礼貌的。 </a:t>
            </a:r>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Rectangle 2"/>
          <p:cNvSpPr>
            <a:spLocks noGrp="1" noChangeArrowheads="1"/>
          </p:cNvSpPr>
          <p:nvPr>
            <p:ph type="title"/>
          </p:nvPr>
        </p:nvSpPr>
        <p:spPr>
          <a:solidFill>
            <a:schemeClr val="accent1">
              <a:lumMod val="20000"/>
              <a:lumOff val="80000"/>
            </a:schemeClr>
          </a:solidFill>
        </p:spPr>
        <p:txBody>
          <a:bodyPr/>
          <a:lstStyle/>
          <a:p>
            <a:r>
              <a:rPr lang="zh-CN" altLang="en-US" sz="3600" b="1" dirty="0"/>
              <a:t>第</a:t>
            </a:r>
            <a:r>
              <a:rPr lang="en-US" altLang="zh-CN" sz="3600" b="1" dirty="0"/>
              <a:t>5</a:t>
            </a:r>
            <a:r>
              <a:rPr lang="zh-CN" altLang="en-US" sz="3600" b="1" dirty="0"/>
              <a:t>章 国际商务谈判</a:t>
            </a:r>
          </a:p>
        </p:txBody>
      </p:sp>
      <p:sp>
        <p:nvSpPr>
          <p:cNvPr id="248835" name="Rectangle 3"/>
          <p:cNvSpPr>
            <a:spLocks noGrp="1" noChangeArrowheads="1"/>
          </p:cNvSpPr>
          <p:nvPr>
            <p:ph idx="1"/>
          </p:nvPr>
        </p:nvSpPr>
        <p:spPr/>
        <p:txBody>
          <a:bodyPr/>
          <a:lstStyle/>
          <a:p>
            <a:pPr>
              <a:lnSpc>
                <a:spcPct val="125000"/>
              </a:lnSpc>
              <a:buFontTx/>
              <a:buNone/>
            </a:pPr>
            <a:r>
              <a:rPr lang="en-US" altLang="zh-CN" sz="2800" dirty="0" smtClean="0"/>
              <a:t>◇</a:t>
            </a:r>
            <a:r>
              <a:rPr lang="zh-CN" altLang="en-US" sz="2800" b="1" dirty="0" smtClean="0">
                <a:latin typeface="楷体_GB2312" pitchFamily="49" charset="-122"/>
                <a:ea typeface="楷体_GB2312" pitchFamily="49" charset="-122"/>
              </a:rPr>
              <a:t>本章纲要</a:t>
            </a:r>
            <a:endParaRPr lang="zh-CN" altLang="en-US" sz="2800" b="1" dirty="0">
              <a:latin typeface="楷体_GB2312" pitchFamily="49" charset="-122"/>
              <a:ea typeface="楷体_GB2312" pitchFamily="49" charset="-122"/>
            </a:endParaRPr>
          </a:p>
          <a:p>
            <a:pPr>
              <a:lnSpc>
                <a:spcPct val="125000"/>
              </a:lnSpc>
              <a:buFontTx/>
              <a:buNone/>
            </a:pPr>
            <a:r>
              <a:rPr lang="zh-CN" altLang="en-US" sz="2400" dirty="0">
                <a:latin typeface="楷体_GB2312" pitchFamily="49" charset="-122"/>
                <a:ea typeface="楷体_GB2312" pitchFamily="49" charset="-122"/>
              </a:rPr>
              <a:t>◎</a:t>
            </a:r>
            <a:r>
              <a:rPr lang="zh-CN" altLang="en-US" sz="2400" dirty="0" smtClean="0">
                <a:latin typeface="楷体_GB2312" pitchFamily="49" charset="-122"/>
                <a:ea typeface="楷体_GB2312" pitchFamily="49" charset="-122"/>
              </a:rPr>
              <a:t>国内外商务谈判的共性与区别</a:t>
            </a:r>
            <a:endParaRPr lang="zh-CN" altLang="en-US" sz="2400" dirty="0">
              <a:latin typeface="楷体_GB2312" pitchFamily="49" charset="-122"/>
              <a:ea typeface="楷体_GB2312" pitchFamily="49" charset="-122"/>
            </a:endParaRPr>
          </a:p>
          <a:p>
            <a:pPr>
              <a:lnSpc>
                <a:spcPct val="125000"/>
              </a:lnSpc>
              <a:buFontTx/>
              <a:buNone/>
            </a:pPr>
            <a:r>
              <a:rPr lang="zh-CN" altLang="en-US" sz="2400" dirty="0">
                <a:latin typeface="楷体_GB2312" pitchFamily="49" charset="-122"/>
                <a:ea typeface="楷体_GB2312" pitchFamily="49" charset="-122"/>
              </a:rPr>
              <a:t>◎美洲商人的谈判风格</a:t>
            </a:r>
          </a:p>
          <a:p>
            <a:pPr>
              <a:lnSpc>
                <a:spcPct val="125000"/>
              </a:lnSpc>
              <a:buFontTx/>
              <a:buNone/>
            </a:pPr>
            <a:r>
              <a:rPr lang="zh-CN" altLang="en-US" sz="2400" dirty="0">
                <a:latin typeface="楷体_GB2312" pitchFamily="49" charset="-122"/>
                <a:ea typeface="楷体_GB2312" pitchFamily="49" charset="-122"/>
              </a:rPr>
              <a:t>◎欧洲商人的谈判风格</a:t>
            </a:r>
          </a:p>
          <a:p>
            <a:pPr>
              <a:lnSpc>
                <a:spcPct val="125000"/>
              </a:lnSpc>
              <a:buFontTx/>
              <a:buNone/>
            </a:pPr>
            <a:r>
              <a:rPr lang="zh-CN" altLang="en-US" sz="2400" dirty="0">
                <a:latin typeface="楷体_GB2312" pitchFamily="49" charset="-122"/>
                <a:ea typeface="楷体_GB2312" pitchFamily="49" charset="-122"/>
              </a:rPr>
              <a:t>◎亚洲商人的谈判</a:t>
            </a:r>
            <a:r>
              <a:rPr lang="zh-CN" altLang="en-US" sz="2400" dirty="0" smtClean="0">
                <a:latin typeface="楷体_GB2312" pitchFamily="49" charset="-122"/>
                <a:ea typeface="楷体_GB2312" pitchFamily="49" charset="-122"/>
              </a:rPr>
              <a:t>风格</a:t>
            </a:r>
            <a:endParaRPr lang="en-US" altLang="zh-CN" sz="2400" dirty="0" smtClean="0">
              <a:latin typeface="楷体_GB2312" pitchFamily="49" charset="-122"/>
              <a:ea typeface="楷体_GB2312" pitchFamily="49" charset="-122"/>
            </a:endParaRPr>
          </a:p>
          <a:p>
            <a:pPr>
              <a:lnSpc>
                <a:spcPct val="125000"/>
              </a:lnSpc>
              <a:buFontTx/>
              <a:buNone/>
            </a:pPr>
            <a:r>
              <a:rPr lang="zh-CN" altLang="en-US" dirty="0">
                <a:latin typeface="楷体_GB2312" pitchFamily="49" charset="-122"/>
                <a:ea typeface="楷体_GB2312" pitchFamily="49" charset="-122"/>
              </a:rPr>
              <a:t>◎</a:t>
            </a:r>
            <a:r>
              <a:rPr lang="zh-CN" altLang="zh-CN" dirty="0" smtClean="0">
                <a:latin typeface="楷体_GB2312" pitchFamily="49" charset="-122"/>
                <a:ea typeface="楷体_GB2312" pitchFamily="49" charset="-122"/>
              </a:rPr>
              <a:t>大洋洲</a:t>
            </a:r>
            <a:r>
              <a:rPr lang="zh-CN" altLang="zh-CN" dirty="0">
                <a:latin typeface="楷体_GB2312" pitchFamily="49" charset="-122"/>
                <a:ea typeface="楷体_GB2312" pitchFamily="49" charset="-122"/>
              </a:rPr>
              <a:t>和非洲商人的谈判风格</a:t>
            </a:r>
            <a:endParaRPr lang="zh-CN" altLang="en-US" sz="2400" dirty="0">
              <a:latin typeface="楷体_GB2312" pitchFamily="49" charset="-122"/>
              <a:ea typeface="楷体_GB2312" pitchFamily="49" charset="-122"/>
            </a:endParaRPr>
          </a:p>
          <a:p>
            <a:endParaRPr lang="en-US" altLang="zh-CN" dirty="0"/>
          </a:p>
        </p:txBody>
      </p:sp>
      <p:pic>
        <p:nvPicPr>
          <p:cNvPr id="248836" name="Picture 4" descr="BD04924_"/>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72200" y="3581400"/>
            <a:ext cx="1622425" cy="21875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75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53200" y="4780820"/>
            <a:ext cx="2471737" cy="20563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9858" name="Rectangle 2"/>
          <p:cNvSpPr>
            <a:spLocks noGrp="1" noChangeArrowheads="1"/>
          </p:cNvSpPr>
          <p:nvPr>
            <p:ph type="title"/>
          </p:nvPr>
        </p:nvSpPr>
        <p:spPr>
          <a:xfrm>
            <a:off x="609600" y="228600"/>
            <a:ext cx="7848600" cy="868362"/>
          </a:xfrm>
          <a:solidFill>
            <a:schemeClr val="accent3">
              <a:lumMod val="20000"/>
              <a:lumOff val="80000"/>
            </a:schemeClr>
          </a:solidFill>
        </p:spPr>
        <p:txBody>
          <a:bodyPr>
            <a:normAutofit/>
          </a:bodyPr>
          <a:lstStyle/>
          <a:p>
            <a:r>
              <a:rPr lang="en-US" altLang="zh-CN" sz="3200" b="1" dirty="0" smtClean="0"/>
              <a:t>5.1</a:t>
            </a:r>
            <a:r>
              <a:rPr lang="zh-CN" altLang="en-US" sz="3200" b="1" dirty="0" smtClean="0"/>
              <a:t>　国际</a:t>
            </a:r>
            <a:r>
              <a:rPr lang="zh-CN" altLang="en-US" sz="3200" b="1" dirty="0"/>
              <a:t>商务</a:t>
            </a:r>
            <a:r>
              <a:rPr lang="zh-CN" altLang="en-US" sz="3200" b="1" dirty="0" smtClean="0"/>
              <a:t>谈判的特征与要求</a:t>
            </a:r>
            <a:endParaRPr lang="zh-CN" altLang="en-US" sz="3200" b="1" dirty="0"/>
          </a:p>
        </p:txBody>
      </p:sp>
      <p:sp>
        <p:nvSpPr>
          <p:cNvPr id="249859" name="Rectangle 3"/>
          <p:cNvSpPr>
            <a:spLocks noGrp="1" noChangeArrowheads="1"/>
          </p:cNvSpPr>
          <p:nvPr>
            <p:ph idx="1"/>
          </p:nvPr>
        </p:nvSpPr>
        <p:spPr>
          <a:xfrm>
            <a:off x="533400" y="1201298"/>
            <a:ext cx="8153400" cy="4876800"/>
          </a:xfrm>
        </p:spPr>
        <p:txBody>
          <a:bodyPr>
            <a:normAutofit/>
          </a:bodyPr>
          <a:lstStyle/>
          <a:p>
            <a:pPr>
              <a:lnSpc>
                <a:spcPct val="190000"/>
              </a:lnSpc>
              <a:buFontTx/>
              <a:buNone/>
            </a:pPr>
            <a:r>
              <a:rPr lang="en-US" altLang="zh-CN" sz="2800" b="1" dirty="0" smtClean="0">
                <a:solidFill>
                  <a:srgbClr val="660033"/>
                </a:solidFill>
                <a:latin typeface="楷体_GB2312" pitchFamily="49" charset="-122"/>
                <a:ea typeface="楷体_GB2312" pitchFamily="49" charset="-122"/>
              </a:rPr>
              <a:t>5.1.1</a:t>
            </a:r>
            <a:r>
              <a:rPr lang="zh-CN" altLang="en-US" sz="2800" b="1" dirty="0" smtClean="0">
                <a:solidFill>
                  <a:srgbClr val="660033"/>
                </a:solidFill>
                <a:latin typeface="楷体_GB2312" pitchFamily="49" charset="-122"/>
                <a:ea typeface="楷体_GB2312" pitchFamily="49" charset="-122"/>
              </a:rPr>
              <a:t>　国际</a:t>
            </a:r>
            <a:r>
              <a:rPr lang="zh-CN" altLang="en-US" sz="2800" b="1" dirty="0">
                <a:solidFill>
                  <a:srgbClr val="660033"/>
                </a:solidFill>
                <a:latin typeface="楷体_GB2312" pitchFamily="49" charset="-122"/>
                <a:ea typeface="楷体_GB2312" pitchFamily="49" charset="-122"/>
              </a:rPr>
              <a:t>谈判与国内谈判的共性特征</a:t>
            </a:r>
          </a:p>
          <a:p>
            <a:pPr>
              <a:lnSpc>
                <a:spcPct val="110000"/>
              </a:lnSpc>
              <a:spcBef>
                <a:spcPts val="600"/>
              </a:spcBef>
            </a:pPr>
            <a:r>
              <a:rPr lang="zh-CN" altLang="zh-CN" dirty="0"/>
              <a:t>二者都为实现其特定的目的而与特定对手之间进行的磋商，其过程都是一种双方或多方之间进行信息交流，</a:t>
            </a:r>
            <a:r>
              <a:rPr lang="en-US" altLang="zh-CN" dirty="0"/>
              <a:t>“</a:t>
            </a:r>
            <a:r>
              <a:rPr lang="zh-CN" altLang="zh-CN" dirty="0"/>
              <a:t>取</a:t>
            </a:r>
            <a:r>
              <a:rPr lang="en-US" altLang="zh-CN" dirty="0"/>
              <a:t>”</a:t>
            </a:r>
            <a:r>
              <a:rPr lang="zh-CN" altLang="zh-CN" dirty="0"/>
              <a:t>与</a:t>
            </a:r>
            <a:r>
              <a:rPr lang="en-US" altLang="zh-CN" dirty="0"/>
              <a:t>“</a:t>
            </a:r>
            <a:r>
              <a:rPr lang="zh-CN" altLang="zh-CN" dirty="0"/>
              <a:t>予</a:t>
            </a:r>
            <a:r>
              <a:rPr lang="en-US" altLang="zh-CN" dirty="0"/>
              <a:t>”</a:t>
            </a:r>
            <a:r>
              <a:rPr lang="zh-CN" altLang="zh-CN" dirty="0"/>
              <a:t>兼而有之的过程，谈判过程中所适用的大多数技巧并没有质的差异</a:t>
            </a:r>
            <a:r>
              <a:rPr lang="zh-CN" altLang="zh-CN" dirty="0" smtClean="0"/>
              <a:t>。</a:t>
            </a:r>
            <a:endParaRPr lang="en-US" altLang="zh-CN" dirty="0" smtClean="0"/>
          </a:p>
          <a:p>
            <a:pPr>
              <a:lnSpc>
                <a:spcPct val="110000"/>
              </a:lnSpc>
              <a:spcBef>
                <a:spcPts val="600"/>
              </a:spcBef>
            </a:pPr>
            <a:r>
              <a:rPr lang="zh-CN" altLang="zh-CN" dirty="0" smtClean="0"/>
              <a:t>谈判</a:t>
            </a:r>
            <a:r>
              <a:rPr lang="zh-CN" altLang="zh-CN" dirty="0"/>
              <a:t>的基本模式是一致的，与国内商务谈判一样，国际商务谈判也同样遵循从寻找谈判对象开始，到建立相应关系、提出交易条件、讨价还价、达成协议，直至履行协议结束这一基本模式。</a:t>
            </a:r>
            <a:endParaRPr lang="en-US" altLang="zh-CN" sz="2800" b="1" dirty="0">
              <a:latin typeface="楷体_GB2312" pitchFamily="49" charset="-122"/>
              <a:ea typeface="楷体_GB2312" pitchFamily="49" charset="-122"/>
            </a:endParaRPr>
          </a:p>
        </p:txBody>
      </p:sp>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Rectangle 2"/>
          <p:cNvSpPr>
            <a:spLocks noGrp="1" noChangeArrowheads="1"/>
          </p:cNvSpPr>
          <p:nvPr>
            <p:ph type="title"/>
          </p:nvPr>
        </p:nvSpPr>
        <p:spPr/>
        <p:txBody>
          <a:bodyPr/>
          <a:lstStyle/>
          <a:p>
            <a:pPr algn="l"/>
            <a:r>
              <a:rPr lang="en-US" altLang="zh-CN" sz="2800" b="1" dirty="0" smtClean="0">
                <a:latin typeface="楷体_GB2312" pitchFamily="49" charset="-122"/>
                <a:ea typeface="楷体_GB2312" pitchFamily="49" charset="-122"/>
              </a:rPr>
              <a:t>5.1.2</a:t>
            </a:r>
            <a:r>
              <a:rPr lang="zh-CN" altLang="en-US" sz="2800" b="1" dirty="0" smtClean="0">
                <a:latin typeface="楷体_GB2312" pitchFamily="49" charset="-122"/>
                <a:ea typeface="楷体_GB2312" pitchFamily="49" charset="-122"/>
              </a:rPr>
              <a:t>　国际</a:t>
            </a:r>
            <a:r>
              <a:rPr lang="zh-CN" altLang="en-US" sz="2800" b="1" dirty="0">
                <a:latin typeface="楷体_GB2312" pitchFamily="49" charset="-122"/>
                <a:ea typeface="楷体_GB2312" pitchFamily="49" charset="-122"/>
              </a:rPr>
              <a:t>谈判与国内谈判的区别</a:t>
            </a:r>
          </a:p>
        </p:txBody>
      </p:sp>
      <p:pic>
        <p:nvPicPr>
          <p:cNvPr id="250884" name="Picture 4" descr="50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06001" y="2514600"/>
            <a:ext cx="4419600" cy="3389313"/>
          </a:xfrm>
          <a:prstGeom prst="rect">
            <a:avLst/>
          </a:prstGeom>
          <a:noFill/>
          <a:extLst>
            <a:ext uri="{909E8E84-426E-40DD-AFC4-6F175D3DCCD1}">
              <a14:hiddenFill xmlns:a14="http://schemas.microsoft.com/office/drawing/2010/main">
                <a:solidFill>
                  <a:srgbClr val="FFFFFF"/>
                </a:solidFill>
              </a14:hiddenFill>
            </a:ext>
          </a:extLst>
        </p:spPr>
      </p:pic>
      <p:sp>
        <p:nvSpPr>
          <p:cNvPr id="250885" name="Rectangle 5"/>
          <p:cNvSpPr>
            <a:spLocks noChangeArrowheads="1"/>
          </p:cNvSpPr>
          <p:nvPr/>
        </p:nvSpPr>
        <p:spPr bwMode="auto">
          <a:xfrm>
            <a:off x="843668" y="1428290"/>
            <a:ext cx="7445375"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zh-CN" altLang="en-US" sz="2000" dirty="0">
                <a:latin typeface="微软雅黑" pitchFamily="34" charset="-122"/>
                <a:ea typeface="微软雅黑" pitchFamily="34" charset="-122"/>
              </a:rPr>
              <a:t>两者的根本区别源于谈判者成长和生活的环境及谈判活动与谈判协议履行的环境的差异：</a:t>
            </a:r>
          </a:p>
        </p:txBody>
      </p:sp>
      <p:sp>
        <p:nvSpPr>
          <p:cNvPr id="2" name="矩形 1"/>
          <p:cNvSpPr/>
          <p:nvPr/>
        </p:nvSpPr>
        <p:spPr>
          <a:xfrm>
            <a:off x="2628198" y="6019800"/>
            <a:ext cx="3887603" cy="369332"/>
          </a:xfrm>
          <a:prstGeom prst="rect">
            <a:avLst/>
          </a:prstGeom>
          <a:solidFill>
            <a:schemeClr val="accent5">
              <a:lumMod val="20000"/>
              <a:lumOff val="80000"/>
            </a:schemeClr>
          </a:solidFill>
        </p:spPr>
        <p:txBody>
          <a:bodyPr wrap="none">
            <a:spAutoFit/>
          </a:bodyPr>
          <a:lstStyle/>
          <a:p>
            <a:r>
              <a:rPr lang="zh-CN" altLang="zh-CN" b="1" dirty="0">
                <a:latin typeface="楷体_GB2312" pitchFamily="49" charset="-122"/>
                <a:ea typeface="楷体_GB2312" pitchFamily="49" charset="-122"/>
              </a:rPr>
              <a:t>【视野拓展】</a:t>
            </a:r>
            <a:r>
              <a:rPr lang="zh-CN" altLang="zh-CN" dirty="0">
                <a:latin typeface="楷体_GB2312" pitchFamily="49" charset="-122"/>
                <a:ea typeface="楷体_GB2312" pitchFamily="49" charset="-122"/>
              </a:rPr>
              <a:t>国际贸易中的谈判技巧</a:t>
            </a:r>
            <a:endParaRPr lang="zh-CN" altLang="en-US" dirty="0">
              <a:latin typeface="楷体_GB2312" pitchFamily="49" charset="-122"/>
              <a:ea typeface="楷体_GB2312" pitchFamily="49" charset="-122"/>
            </a:endParaRPr>
          </a:p>
        </p:txBody>
      </p:sp>
      <p:sp>
        <p:nvSpPr>
          <p:cNvPr id="6" name="TextBox 5"/>
          <p:cNvSpPr txBox="1"/>
          <p:nvPr/>
        </p:nvSpPr>
        <p:spPr>
          <a:xfrm>
            <a:off x="849312" y="2299423"/>
            <a:ext cx="3394293" cy="2807948"/>
          </a:xfrm>
          <a:prstGeom prst="rect">
            <a:avLst/>
          </a:prstGeom>
          <a:noFill/>
        </p:spPr>
        <p:txBody>
          <a:bodyPr wrap="square" rtlCol="0">
            <a:spAutoFit/>
          </a:bodyPr>
          <a:lstStyle/>
          <a:p>
            <a:pPr>
              <a:lnSpc>
                <a:spcPct val="150000"/>
              </a:lnSpc>
            </a:pPr>
            <a:r>
              <a:rPr lang="en-US" altLang="zh-CN" sz="2000" dirty="0">
                <a:latin typeface="微软雅黑" panose="020B0503020204020204" pitchFamily="34" charset="-122"/>
                <a:ea typeface="微软雅黑" panose="020B0503020204020204" pitchFamily="34" charset="-122"/>
              </a:rPr>
              <a:t>1</a:t>
            </a:r>
            <a:r>
              <a:rPr lang="zh-CN" altLang="zh-CN" sz="2000" dirty="0">
                <a:latin typeface="微软雅黑" panose="020B0503020204020204" pitchFamily="34" charset="-122"/>
                <a:ea typeface="微软雅黑" panose="020B0503020204020204" pitchFamily="34" charset="-122"/>
              </a:rPr>
              <a:t>．语言差异</a:t>
            </a:r>
          </a:p>
          <a:p>
            <a:pPr>
              <a:lnSpc>
                <a:spcPct val="150000"/>
              </a:lnSpc>
            </a:pPr>
            <a:r>
              <a:rPr lang="en-US" altLang="zh-CN" sz="2000" dirty="0">
                <a:latin typeface="微软雅黑" panose="020B0503020204020204" pitchFamily="34" charset="-122"/>
                <a:ea typeface="微软雅黑" panose="020B0503020204020204" pitchFamily="34" charset="-122"/>
              </a:rPr>
              <a:t>2</a:t>
            </a:r>
            <a:r>
              <a:rPr lang="zh-CN" altLang="zh-CN" sz="2000" dirty="0">
                <a:latin typeface="微软雅黑" panose="020B0503020204020204" pitchFamily="34" charset="-122"/>
                <a:ea typeface="微软雅黑" panose="020B0503020204020204" pitchFamily="34" charset="-122"/>
              </a:rPr>
              <a:t>．沟通方式差异</a:t>
            </a:r>
          </a:p>
          <a:p>
            <a:pPr>
              <a:lnSpc>
                <a:spcPct val="150000"/>
              </a:lnSpc>
            </a:pPr>
            <a:r>
              <a:rPr lang="en-US" altLang="zh-CN" sz="2000" dirty="0">
                <a:latin typeface="微软雅黑" panose="020B0503020204020204" pitchFamily="34" charset="-122"/>
                <a:ea typeface="微软雅黑" panose="020B0503020204020204" pitchFamily="34" charset="-122"/>
              </a:rPr>
              <a:t>3</a:t>
            </a:r>
            <a:r>
              <a:rPr lang="zh-CN" altLang="zh-CN" sz="2000" dirty="0">
                <a:latin typeface="微软雅黑" panose="020B0503020204020204" pitchFamily="34" charset="-122"/>
                <a:ea typeface="微软雅黑" panose="020B0503020204020204" pitchFamily="34" charset="-122"/>
              </a:rPr>
              <a:t>．时间和空间概念的差异</a:t>
            </a:r>
          </a:p>
          <a:p>
            <a:pPr>
              <a:lnSpc>
                <a:spcPct val="150000"/>
              </a:lnSpc>
            </a:pPr>
            <a:r>
              <a:rPr lang="en-US" altLang="zh-CN" sz="2000" dirty="0">
                <a:latin typeface="微软雅黑" panose="020B0503020204020204" pitchFamily="34" charset="-122"/>
                <a:ea typeface="微软雅黑" panose="020B0503020204020204" pitchFamily="34" charset="-122"/>
              </a:rPr>
              <a:t>4</a:t>
            </a:r>
            <a:r>
              <a:rPr lang="zh-CN" altLang="zh-CN" sz="2000" dirty="0">
                <a:latin typeface="微软雅黑" panose="020B0503020204020204" pitchFamily="34" charset="-122"/>
                <a:ea typeface="微软雅黑" panose="020B0503020204020204" pitchFamily="34" charset="-122"/>
              </a:rPr>
              <a:t>．决策结构差异</a:t>
            </a:r>
          </a:p>
          <a:p>
            <a:pPr>
              <a:lnSpc>
                <a:spcPct val="150000"/>
              </a:lnSpc>
            </a:pPr>
            <a:r>
              <a:rPr lang="en-US" altLang="zh-CN" sz="2000" dirty="0">
                <a:latin typeface="微软雅黑" panose="020B0503020204020204" pitchFamily="34" charset="-122"/>
                <a:ea typeface="微软雅黑" panose="020B0503020204020204" pitchFamily="34" charset="-122"/>
              </a:rPr>
              <a:t>5</a:t>
            </a:r>
            <a:r>
              <a:rPr lang="zh-CN" altLang="zh-CN" sz="2000" dirty="0">
                <a:latin typeface="微软雅黑" panose="020B0503020204020204" pitchFamily="34" charset="-122"/>
                <a:ea typeface="微软雅黑" panose="020B0503020204020204" pitchFamily="34" charset="-122"/>
              </a:rPr>
              <a:t>．法律制度差异</a:t>
            </a:r>
          </a:p>
          <a:p>
            <a:pPr>
              <a:lnSpc>
                <a:spcPct val="150000"/>
              </a:lnSpc>
            </a:pPr>
            <a:r>
              <a:rPr lang="en-US" altLang="zh-CN" sz="2000" dirty="0">
                <a:latin typeface="微软雅黑" panose="020B0503020204020204" pitchFamily="34" charset="-122"/>
                <a:ea typeface="微软雅黑" panose="020B0503020204020204" pitchFamily="34" charset="-122"/>
              </a:rPr>
              <a:t>6</a:t>
            </a:r>
            <a:r>
              <a:rPr lang="zh-CN" altLang="zh-CN" sz="2000" dirty="0">
                <a:latin typeface="微软雅黑" panose="020B0503020204020204" pitchFamily="34" charset="-122"/>
                <a:ea typeface="微软雅黑" panose="020B0503020204020204" pitchFamily="34" charset="-122"/>
              </a:rPr>
              <a:t>．经营风险的</a:t>
            </a:r>
            <a:r>
              <a:rPr lang="zh-CN" altLang="zh-CN" sz="2000" dirty="0" smtClean="0">
                <a:latin typeface="微软雅黑" panose="020B0503020204020204" pitchFamily="34" charset="-122"/>
                <a:ea typeface="微软雅黑" panose="020B0503020204020204" pitchFamily="34" charset="-122"/>
              </a:rPr>
              <a:t>差异</a:t>
            </a:r>
            <a:endParaRPr lang="zh-CN" altLang="zh-CN" sz="20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Rectangle 2"/>
          <p:cNvSpPr>
            <a:spLocks noGrp="1" noChangeArrowheads="1"/>
          </p:cNvSpPr>
          <p:nvPr>
            <p:ph type="title"/>
          </p:nvPr>
        </p:nvSpPr>
        <p:spPr/>
        <p:txBody>
          <a:bodyPr/>
          <a:lstStyle/>
          <a:p>
            <a:pPr algn="l"/>
            <a:r>
              <a:rPr lang="en-US" altLang="zh-CN" sz="2800" b="1" dirty="0" smtClean="0">
                <a:latin typeface="楷体_GB2312" pitchFamily="49" charset="-122"/>
                <a:ea typeface="楷体_GB2312" pitchFamily="49" charset="-122"/>
              </a:rPr>
              <a:t>5.1.3</a:t>
            </a:r>
            <a:r>
              <a:rPr lang="zh-CN" altLang="en-US" sz="2800" b="1" dirty="0" smtClean="0">
                <a:latin typeface="楷体_GB2312" pitchFamily="49" charset="-122"/>
                <a:ea typeface="楷体_GB2312" pitchFamily="49" charset="-122"/>
              </a:rPr>
              <a:t>　国际</a:t>
            </a:r>
            <a:r>
              <a:rPr lang="zh-CN" altLang="en-US" sz="2800" b="1" dirty="0">
                <a:latin typeface="楷体_GB2312" pitchFamily="49" charset="-122"/>
                <a:ea typeface="楷体_GB2312" pitchFamily="49" charset="-122"/>
              </a:rPr>
              <a:t>谈判成功的基本要求</a:t>
            </a:r>
          </a:p>
        </p:txBody>
      </p:sp>
      <p:sp>
        <p:nvSpPr>
          <p:cNvPr id="251908" name="Freeform 4"/>
          <p:cNvSpPr>
            <a:spLocks/>
          </p:cNvSpPr>
          <p:nvPr/>
        </p:nvSpPr>
        <p:spPr bwMode="gray">
          <a:xfrm>
            <a:off x="2209800" y="2971800"/>
            <a:ext cx="1524000" cy="1004888"/>
          </a:xfrm>
          <a:custGeom>
            <a:avLst/>
            <a:gdLst>
              <a:gd name="T0" fmla="*/ 0 w 982"/>
              <a:gd name="T1" fmla="*/ 774 h 774"/>
              <a:gd name="T2" fmla="*/ 2 w 982"/>
              <a:gd name="T3" fmla="*/ 770 h 774"/>
              <a:gd name="T4" fmla="*/ 8 w 982"/>
              <a:gd name="T5" fmla="*/ 754 h 774"/>
              <a:gd name="T6" fmla="*/ 16 w 982"/>
              <a:gd name="T7" fmla="*/ 730 h 774"/>
              <a:gd name="T8" fmla="*/ 32 w 982"/>
              <a:gd name="T9" fmla="*/ 698 h 774"/>
              <a:gd name="T10" fmla="*/ 50 w 982"/>
              <a:gd name="T11" fmla="*/ 660 h 774"/>
              <a:gd name="T12" fmla="*/ 76 w 982"/>
              <a:gd name="T13" fmla="*/ 618 h 774"/>
              <a:gd name="T14" fmla="*/ 106 w 982"/>
              <a:gd name="T15" fmla="*/ 574 h 774"/>
              <a:gd name="T16" fmla="*/ 142 w 982"/>
              <a:gd name="T17" fmla="*/ 528 h 774"/>
              <a:gd name="T18" fmla="*/ 186 w 982"/>
              <a:gd name="T19" fmla="*/ 482 h 774"/>
              <a:gd name="T20" fmla="*/ 236 w 982"/>
              <a:gd name="T21" fmla="*/ 438 h 774"/>
              <a:gd name="T22" fmla="*/ 294 w 982"/>
              <a:gd name="T23" fmla="*/ 398 h 774"/>
              <a:gd name="T24" fmla="*/ 360 w 982"/>
              <a:gd name="T25" fmla="*/ 360 h 774"/>
              <a:gd name="T26" fmla="*/ 426 w 982"/>
              <a:gd name="T27" fmla="*/ 332 h 774"/>
              <a:gd name="T28" fmla="*/ 488 w 982"/>
              <a:gd name="T29" fmla="*/ 314 h 774"/>
              <a:gd name="T30" fmla="*/ 544 w 982"/>
              <a:gd name="T31" fmla="*/ 304 h 774"/>
              <a:gd name="T32" fmla="*/ 594 w 982"/>
              <a:gd name="T33" fmla="*/ 300 h 774"/>
              <a:gd name="T34" fmla="*/ 638 w 982"/>
              <a:gd name="T35" fmla="*/ 300 h 774"/>
              <a:gd name="T36" fmla="*/ 678 w 982"/>
              <a:gd name="T37" fmla="*/ 304 h 774"/>
              <a:gd name="T38" fmla="*/ 710 w 982"/>
              <a:gd name="T39" fmla="*/ 312 h 774"/>
              <a:gd name="T40" fmla="*/ 736 w 982"/>
              <a:gd name="T41" fmla="*/ 320 h 774"/>
              <a:gd name="T42" fmla="*/ 754 w 982"/>
              <a:gd name="T43" fmla="*/ 326 h 774"/>
              <a:gd name="T44" fmla="*/ 766 w 982"/>
              <a:gd name="T45" fmla="*/ 332 h 774"/>
              <a:gd name="T46" fmla="*/ 770 w 982"/>
              <a:gd name="T47" fmla="*/ 334 h 774"/>
              <a:gd name="T48" fmla="*/ 680 w 982"/>
              <a:gd name="T49" fmla="*/ 476 h 774"/>
              <a:gd name="T50" fmla="*/ 982 w 982"/>
              <a:gd name="T51" fmla="*/ 370 h 774"/>
              <a:gd name="T52" fmla="*/ 912 w 982"/>
              <a:gd name="T53" fmla="*/ 0 h 774"/>
              <a:gd name="T54" fmla="*/ 854 w 982"/>
              <a:gd name="T55" fmla="*/ 150 h 774"/>
              <a:gd name="T56" fmla="*/ 850 w 982"/>
              <a:gd name="T57" fmla="*/ 148 h 774"/>
              <a:gd name="T58" fmla="*/ 838 w 982"/>
              <a:gd name="T59" fmla="*/ 142 h 774"/>
              <a:gd name="T60" fmla="*/ 822 w 982"/>
              <a:gd name="T61" fmla="*/ 134 h 774"/>
              <a:gd name="T62" fmla="*/ 798 w 982"/>
              <a:gd name="T63" fmla="*/ 126 h 774"/>
              <a:gd name="T64" fmla="*/ 768 w 982"/>
              <a:gd name="T65" fmla="*/ 120 h 774"/>
              <a:gd name="T66" fmla="*/ 732 w 982"/>
              <a:gd name="T67" fmla="*/ 114 h 774"/>
              <a:gd name="T68" fmla="*/ 692 w 982"/>
              <a:gd name="T69" fmla="*/ 110 h 774"/>
              <a:gd name="T70" fmla="*/ 646 w 982"/>
              <a:gd name="T71" fmla="*/ 110 h 774"/>
              <a:gd name="T72" fmla="*/ 596 w 982"/>
              <a:gd name="T73" fmla="*/ 116 h 774"/>
              <a:gd name="T74" fmla="*/ 540 w 982"/>
              <a:gd name="T75" fmla="*/ 126 h 774"/>
              <a:gd name="T76" fmla="*/ 482 w 982"/>
              <a:gd name="T77" fmla="*/ 146 h 774"/>
              <a:gd name="T78" fmla="*/ 422 w 982"/>
              <a:gd name="T79" fmla="*/ 172 h 774"/>
              <a:gd name="T80" fmla="*/ 356 w 982"/>
              <a:gd name="T81" fmla="*/ 210 h 774"/>
              <a:gd name="T82" fmla="*/ 290 w 982"/>
              <a:gd name="T83" fmla="*/ 258 h 774"/>
              <a:gd name="T84" fmla="*/ 230 w 982"/>
              <a:gd name="T85" fmla="*/ 310 h 774"/>
              <a:gd name="T86" fmla="*/ 178 w 982"/>
              <a:gd name="T87" fmla="*/ 364 h 774"/>
              <a:gd name="T88" fmla="*/ 136 w 982"/>
              <a:gd name="T89" fmla="*/ 422 h 774"/>
              <a:gd name="T90" fmla="*/ 100 w 982"/>
              <a:gd name="T91" fmla="*/ 480 h 774"/>
              <a:gd name="T92" fmla="*/ 72 w 982"/>
              <a:gd name="T93" fmla="*/ 536 h 774"/>
              <a:gd name="T94" fmla="*/ 48 w 982"/>
              <a:gd name="T95" fmla="*/ 590 h 774"/>
              <a:gd name="T96" fmla="*/ 30 w 982"/>
              <a:gd name="T97" fmla="*/ 640 h 774"/>
              <a:gd name="T98" fmla="*/ 18 w 982"/>
              <a:gd name="T99" fmla="*/ 684 h 774"/>
              <a:gd name="T100" fmla="*/ 8 w 982"/>
              <a:gd name="T101" fmla="*/ 722 h 774"/>
              <a:gd name="T102" fmla="*/ 4 w 982"/>
              <a:gd name="T103" fmla="*/ 750 h 774"/>
              <a:gd name="T104" fmla="*/ 0 w 982"/>
              <a:gd name="T105" fmla="*/ 768 h 774"/>
              <a:gd name="T106" fmla="*/ 0 w 982"/>
              <a:gd name="T107" fmla="*/ 774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82" h="774">
                <a:moveTo>
                  <a:pt x="0" y="774"/>
                </a:moveTo>
                <a:lnTo>
                  <a:pt x="2" y="770"/>
                </a:lnTo>
                <a:lnTo>
                  <a:pt x="8" y="754"/>
                </a:lnTo>
                <a:lnTo>
                  <a:pt x="16" y="730"/>
                </a:lnTo>
                <a:lnTo>
                  <a:pt x="32" y="698"/>
                </a:lnTo>
                <a:lnTo>
                  <a:pt x="50" y="660"/>
                </a:lnTo>
                <a:lnTo>
                  <a:pt x="76" y="618"/>
                </a:lnTo>
                <a:lnTo>
                  <a:pt x="106" y="574"/>
                </a:lnTo>
                <a:lnTo>
                  <a:pt x="142" y="528"/>
                </a:lnTo>
                <a:lnTo>
                  <a:pt x="186" y="482"/>
                </a:lnTo>
                <a:lnTo>
                  <a:pt x="236" y="438"/>
                </a:lnTo>
                <a:lnTo>
                  <a:pt x="294" y="398"/>
                </a:lnTo>
                <a:lnTo>
                  <a:pt x="360" y="360"/>
                </a:lnTo>
                <a:lnTo>
                  <a:pt x="426" y="332"/>
                </a:lnTo>
                <a:lnTo>
                  <a:pt x="488" y="314"/>
                </a:lnTo>
                <a:lnTo>
                  <a:pt x="544" y="304"/>
                </a:lnTo>
                <a:lnTo>
                  <a:pt x="594" y="300"/>
                </a:lnTo>
                <a:lnTo>
                  <a:pt x="638" y="300"/>
                </a:lnTo>
                <a:lnTo>
                  <a:pt x="678" y="304"/>
                </a:lnTo>
                <a:lnTo>
                  <a:pt x="710" y="312"/>
                </a:lnTo>
                <a:lnTo>
                  <a:pt x="736" y="320"/>
                </a:lnTo>
                <a:lnTo>
                  <a:pt x="754" y="326"/>
                </a:lnTo>
                <a:lnTo>
                  <a:pt x="766" y="332"/>
                </a:lnTo>
                <a:lnTo>
                  <a:pt x="770" y="334"/>
                </a:lnTo>
                <a:lnTo>
                  <a:pt x="680" y="476"/>
                </a:lnTo>
                <a:lnTo>
                  <a:pt x="982" y="370"/>
                </a:lnTo>
                <a:lnTo>
                  <a:pt x="912" y="0"/>
                </a:lnTo>
                <a:lnTo>
                  <a:pt x="854" y="150"/>
                </a:lnTo>
                <a:lnTo>
                  <a:pt x="850" y="148"/>
                </a:lnTo>
                <a:lnTo>
                  <a:pt x="838" y="142"/>
                </a:lnTo>
                <a:lnTo>
                  <a:pt x="822" y="134"/>
                </a:lnTo>
                <a:lnTo>
                  <a:pt x="798" y="126"/>
                </a:lnTo>
                <a:lnTo>
                  <a:pt x="768" y="120"/>
                </a:lnTo>
                <a:lnTo>
                  <a:pt x="732" y="114"/>
                </a:lnTo>
                <a:lnTo>
                  <a:pt x="692" y="110"/>
                </a:lnTo>
                <a:lnTo>
                  <a:pt x="646" y="110"/>
                </a:lnTo>
                <a:lnTo>
                  <a:pt x="596" y="116"/>
                </a:lnTo>
                <a:lnTo>
                  <a:pt x="540" y="126"/>
                </a:lnTo>
                <a:lnTo>
                  <a:pt x="482" y="146"/>
                </a:lnTo>
                <a:lnTo>
                  <a:pt x="422" y="172"/>
                </a:lnTo>
                <a:lnTo>
                  <a:pt x="356" y="210"/>
                </a:lnTo>
                <a:lnTo>
                  <a:pt x="290" y="258"/>
                </a:lnTo>
                <a:lnTo>
                  <a:pt x="230" y="310"/>
                </a:lnTo>
                <a:lnTo>
                  <a:pt x="178" y="364"/>
                </a:lnTo>
                <a:lnTo>
                  <a:pt x="136" y="422"/>
                </a:lnTo>
                <a:lnTo>
                  <a:pt x="100" y="480"/>
                </a:lnTo>
                <a:lnTo>
                  <a:pt x="72" y="536"/>
                </a:lnTo>
                <a:lnTo>
                  <a:pt x="48" y="590"/>
                </a:lnTo>
                <a:lnTo>
                  <a:pt x="30" y="640"/>
                </a:lnTo>
                <a:lnTo>
                  <a:pt x="18" y="684"/>
                </a:lnTo>
                <a:lnTo>
                  <a:pt x="8" y="722"/>
                </a:lnTo>
                <a:lnTo>
                  <a:pt x="4" y="750"/>
                </a:lnTo>
                <a:lnTo>
                  <a:pt x="0" y="768"/>
                </a:lnTo>
                <a:lnTo>
                  <a:pt x="0" y="774"/>
                </a:lnTo>
              </a:path>
            </a:pathLst>
          </a:custGeom>
          <a:gradFill rotWithShape="1">
            <a:gsLst>
              <a:gs pos="0">
                <a:schemeClr val="folHlink">
                  <a:gamma/>
                  <a:tint val="57647"/>
                  <a:invGamma/>
                  <a:alpha val="32001"/>
                </a:schemeClr>
              </a:gs>
              <a:gs pos="100000">
                <a:schemeClr val="folHlink"/>
              </a:gs>
            </a:gsLst>
            <a:lin ang="0" scaled="1"/>
          </a:gra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251910" name="AutoShape 6"/>
          <p:cNvSpPr>
            <a:spLocks noChangeArrowheads="1"/>
          </p:cNvSpPr>
          <p:nvPr/>
        </p:nvSpPr>
        <p:spPr bwMode="auto">
          <a:xfrm>
            <a:off x="981075" y="4149725"/>
            <a:ext cx="2295525" cy="879475"/>
          </a:xfrm>
          <a:prstGeom prst="roundRect">
            <a:avLst>
              <a:gd name="adj" fmla="val 4690"/>
            </a:avLst>
          </a:prstGeom>
          <a:noFill/>
          <a:ln w="57150">
            <a:solidFill>
              <a:schemeClr val="folHlink"/>
            </a:solidFill>
            <a:round/>
            <a:headEnd/>
            <a:tailEnd/>
          </a:ln>
          <a:effectLst/>
          <a:extLst>
            <a:ext uri="{909E8E84-426E-40DD-AFC4-6F175D3DCCD1}">
              <a14:hiddenFill xmlns:a14="http://schemas.microsoft.com/office/drawing/2010/main">
                <a:solidFill>
                  <a:srgbClr val="D2D8A8"/>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51911" name="AutoShape 7"/>
          <p:cNvSpPr>
            <a:spLocks noChangeArrowheads="1"/>
          </p:cNvSpPr>
          <p:nvPr/>
        </p:nvSpPr>
        <p:spPr bwMode="gray">
          <a:xfrm>
            <a:off x="1196975" y="4006850"/>
            <a:ext cx="1863725" cy="287338"/>
          </a:xfrm>
          <a:prstGeom prst="roundRect">
            <a:avLst>
              <a:gd name="adj" fmla="val 50000"/>
            </a:avLst>
          </a:prstGeom>
          <a:gradFill rotWithShape="1">
            <a:gsLst>
              <a:gs pos="0">
                <a:schemeClr val="folHlink">
                  <a:gamma/>
                  <a:shade val="38824"/>
                  <a:invGamma/>
                </a:schemeClr>
              </a:gs>
              <a:gs pos="50000">
                <a:schemeClr val="folHlink"/>
              </a:gs>
              <a:gs pos="100000">
                <a:schemeClr val="folHlink">
                  <a:gamma/>
                  <a:shade val="38824"/>
                  <a:invGamma/>
                </a:scheme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51912" name="AutoShape 8"/>
          <p:cNvSpPr>
            <a:spLocks noChangeArrowheads="1"/>
          </p:cNvSpPr>
          <p:nvPr/>
        </p:nvSpPr>
        <p:spPr bwMode="auto">
          <a:xfrm flipH="1">
            <a:off x="2881313" y="4078288"/>
            <a:ext cx="71437" cy="144462"/>
          </a:xfrm>
          <a:prstGeom prst="octagon">
            <a:avLst>
              <a:gd name="adj" fmla="val 29287"/>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51913" name="AutoShape 9"/>
          <p:cNvSpPr>
            <a:spLocks noChangeArrowheads="1"/>
          </p:cNvSpPr>
          <p:nvPr/>
        </p:nvSpPr>
        <p:spPr bwMode="auto">
          <a:xfrm flipH="1">
            <a:off x="1298575" y="4078288"/>
            <a:ext cx="73025" cy="144462"/>
          </a:xfrm>
          <a:prstGeom prst="octagon">
            <a:avLst>
              <a:gd name="adj" fmla="val 29287"/>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51914" name="Text Box 10"/>
          <p:cNvSpPr txBox="1">
            <a:spLocks noChangeArrowheads="1"/>
          </p:cNvSpPr>
          <p:nvPr/>
        </p:nvSpPr>
        <p:spPr bwMode="gray">
          <a:xfrm>
            <a:off x="1762125" y="3970338"/>
            <a:ext cx="7175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hangingPunct="0"/>
            <a:r>
              <a:rPr lang="zh-CN" altLang="en-US" sz="1400">
                <a:solidFill>
                  <a:schemeClr val="bg1"/>
                </a:solidFill>
                <a:latin typeface="Arial" charset="0"/>
                <a:ea typeface="楷体_GB2312" pitchFamily="49" charset="-122"/>
              </a:rPr>
              <a:t>要求一</a:t>
            </a:r>
          </a:p>
        </p:txBody>
      </p:sp>
      <p:sp>
        <p:nvSpPr>
          <p:cNvPr id="251915" name="Text Box 11"/>
          <p:cNvSpPr txBox="1">
            <a:spLocks noChangeArrowheads="1"/>
          </p:cNvSpPr>
          <p:nvPr/>
        </p:nvSpPr>
        <p:spPr bwMode="auto">
          <a:xfrm>
            <a:off x="1057275" y="4410075"/>
            <a:ext cx="21336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lang="zh-CN" altLang="en-US">
                <a:solidFill>
                  <a:srgbClr val="000000"/>
                </a:solidFill>
                <a:latin typeface="Arial" charset="0"/>
                <a:ea typeface="楷体_GB2312" pitchFamily="49" charset="-122"/>
              </a:rPr>
              <a:t>要有更充分的准备</a:t>
            </a:r>
          </a:p>
        </p:txBody>
      </p:sp>
      <p:sp>
        <p:nvSpPr>
          <p:cNvPr id="251916" name="AutoShape 12"/>
          <p:cNvSpPr>
            <a:spLocks noChangeArrowheads="1"/>
          </p:cNvSpPr>
          <p:nvPr/>
        </p:nvSpPr>
        <p:spPr bwMode="auto">
          <a:xfrm>
            <a:off x="3657600" y="3473450"/>
            <a:ext cx="2295525" cy="879475"/>
          </a:xfrm>
          <a:prstGeom prst="roundRect">
            <a:avLst>
              <a:gd name="adj" fmla="val 4690"/>
            </a:avLst>
          </a:prstGeom>
          <a:noFill/>
          <a:ln w="57150">
            <a:solidFill>
              <a:schemeClr val="folHlink"/>
            </a:solidFill>
            <a:round/>
            <a:headEnd/>
            <a:tailEnd/>
          </a:ln>
          <a:effectLst/>
          <a:extLst>
            <a:ext uri="{909E8E84-426E-40DD-AFC4-6F175D3DCCD1}">
              <a14:hiddenFill xmlns:a14="http://schemas.microsoft.com/office/drawing/2010/main">
                <a:solidFill>
                  <a:srgbClr val="D2D8A8"/>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zh-CN">
              <a:ea typeface="楷体_GB2312" pitchFamily="49" charset="-122"/>
            </a:endParaRPr>
          </a:p>
        </p:txBody>
      </p:sp>
      <p:sp>
        <p:nvSpPr>
          <p:cNvPr id="251917" name="AutoShape 13"/>
          <p:cNvSpPr>
            <a:spLocks noChangeArrowheads="1"/>
          </p:cNvSpPr>
          <p:nvPr/>
        </p:nvSpPr>
        <p:spPr bwMode="gray">
          <a:xfrm>
            <a:off x="3873500" y="3330575"/>
            <a:ext cx="1863725" cy="287338"/>
          </a:xfrm>
          <a:prstGeom prst="roundRect">
            <a:avLst>
              <a:gd name="adj" fmla="val 50000"/>
            </a:avLst>
          </a:prstGeom>
          <a:gradFill rotWithShape="1">
            <a:gsLst>
              <a:gs pos="0">
                <a:schemeClr val="folHlink">
                  <a:gamma/>
                  <a:shade val="38824"/>
                  <a:invGamma/>
                </a:schemeClr>
              </a:gs>
              <a:gs pos="50000">
                <a:schemeClr val="folHlink"/>
              </a:gs>
              <a:gs pos="100000">
                <a:schemeClr val="folHlink">
                  <a:gamma/>
                  <a:shade val="38824"/>
                  <a:invGamma/>
                </a:scheme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51918" name="AutoShape 14"/>
          <p:cNvSpPr>
            <a:spLocks noChangeArrowheads="1"/>
          </p:cNvSpPr>
          <p:nvPr/>
        </p:nvSpPr>
        <p:spPr bwMode="auto">
          <a:xfrm flipH="1">
            <a:off x="5557838" y="3402013"/>
            <a:ext cx="71437" cy="144462"/>
          </a:xfrm>
          <a:prstGeom prst="octagon">
            <a:avLst>
              <a:gd name="adj" fmla="val 29287"/>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51919" name="AutoShape 15"/>
          <p:cNvSpPr>
            <a:spLocks noChangeArrowheads="1"/>
          </p:cNvSpPr>
          <p:nvPr/>
        </p:nvSpPr>
        <p:spPr bwMode="auto">
          <a:xfrm flipH="1">
            <a:off x="3975100" y="3402013"/>
            <a:ext cx="73025" cy="144462"/>
          </a:xfrm>
          <a:prstGeom prst="octagon">
            <a:avLst>
              <a:gd name="adj" fmla="val 29287"/>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51920" name="Text Box 16"/>
          <p:cNvSpPr txBox="1">
            <a:spLocks noChangeArrowheads="1"/>
          </p:cNvSpPr>
          <p:nvPr/>
        </p:nvSpPr>
        <p:spPr bwMode="gray">
          <a:xfrm>
            <a:off x="4438650" y="3294063"/>
            <a:ext cx="7175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hangingPunct="0"/>
            <a:r>
              <a:rPr lang="zh-CN" altLang="en-US" sz="1400">
                <a:solidFill>
                  <a:schemeClr val="bg1"/>
                </a:solidFill>
                <a:latin typeface="Arial" charset="0"/>
                <a:ea typeface="楷体_GB2312" pitchFamily="49" charset="-122"/>
              </a:rPr>
              <a:t>要求二</a:t>
            </a:r>
          </a:p>
        </p:txBody>
      </p:sp>
      <p:sp>
        <p:nvSpPr>
          <p:cNvPr id="251921" name="Text Box 17"/>
          <p:cNvSpPr txBox="1">
            <a:spLocks noChangeArrowheads="1"/>
          </p:cNvSpPr>
          <p:nvPr/>
        </p:nvSpPr>
        <p:spPr bwMode="auto">
          <a:xfrm>
            <a:off x="3733800" y="3733800"/>
            <a:ext cx="21336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lang="zh-CN" altLang="en-US">
                <a:solidFill>
                  <a:srgbClr val="000000"/>
                </a:solidFill>
                <a:latin typeface="Arial" charset="0"/>
                <a:ea typeface="楷体_GB2312" pitchFamily="49" charset="-122"/>
              </a:rPr>
              <a:t>正确对待文化差异</a:t>
            </a:r>
          </a:p>
        </p:txBody>
      </p:sp>
      <p:sp>
        <p:nvSpPr>
          <p:cNvPr id="251922" name="Freeform 18"/>
          <p:cNvSpPr>
            <a:spLocks/>
          </p:cNvSpPr>
          <p:nvPr/>
        </p:nvSpPr>
        <p:spPr bwMode="gray">
          <a:xfrm>
            <a:off x="4876800" y="2286000"/>
            <a:ext cx="1524000" cy="1004888"/>
          </a:xfrm>
          <a:custGeom>
            <a:avLst/>
            <a:gdLst>
              <a:gd name="T0" fmla="*/ 0 w 982"/>
              <a:gd name="T1" fmla="*/ 774 h 774"/>
              <a:gd name="T2" fmla="*/ 2 w 982"/>
              <a:gd name="T3" fmla="*/ 770 h 774"/>
              <a:gd name="T4" fmla="*/ 8 w 982"/>
              <a:gd name="T5" fmla="*/ 754 h 774"/>
              <a:gd name="T6" fmla="*/ 16 w 982"/>
              <a:gd name="T7" fmla="*/ 730 h 774"/>
              <a:gd name="T8" fmla="*/ 32 w 982"/>
              <a:gd name="T9" fmla="*/ 698 h 774"/>
              <a:gd name="T10" fmla="*/ 50 w 982"/>
              <a:gd name="T11" fmla="*/ 660 h 774"/>
              <a:gd name="T12" fmla="*/ 76 w 982"/>
              <a:gd name="T13" fmla="*/ 618 h 774"/>
              <a:gd name="T14" fmla="*/ 106 w 982"/>
              <a:gd name="T15" fmla="*/ 574 h 774"/>
              <a:gd name="T16" fmla="*/ 142 w 982"/>
              <a:gd name="T17" fmla="*/ 528 h 774"/>
              <a:gd name="T18" fmla="*/ 186 w 982"/>
              <a:gd name="T19" fmla="*/ 482 h 774"/>
              <a:gd name="T20" fmla="*/ 236 w 982"/>
              <a:gd name="T21" fmla="*/ 438 h 774"/>
              <a:gd name="T22" fmla="*/ 294 w 982"/>
              <a:gd name="T23" fmla="*/ 398 h 774"/>
              <a:gd name="T24" fmla="*/ 360 w 982"/>
              <a:gd name="T25" fmla="*/ 360 h 774"/>
              <a:gd name="T26" fmla="*/ 426 w 982"/>
              <a:gd name="T27" fmla="*/ 332 h 774"/>
              <a:gd name="T28" fmla="*/ 488 w 982"/>
              <a:gd name="T29" fmla="*/ 314 h 774"/>
              <a:gd name="T30" fmla="*/ 544 w 982"/>
              <a:gd name="T31" fmla="*/ 304 h 774"/>
              <a:gd name="T32" fmla="*/ 594 w 982"/>
              <a:gd name="T33" fmla="*/ 300 h 774"/>
              <a:gd name="T34" fmla="*/ 638 w 982"/>
              <a:gd name="T35" fmla="*/ 300 h 774"/>
              <a:gd name="T36" fmla="*/ 678 w 982"/>
              <a:gd name="T37" fmla="*/ 304 h 774"/>
              <a:gd name="T38" fmla="*/ 710 w 982"/>
              <a:gd name="T39" fmla="*/ 312 h 774"/>
              <a:gd name="T40" fmla="*/ 736 w 982"/>
              <a:gd name="T41" fmla="*/ 320 h 774"/>
              <a:gd name="T42" fmla="*/ 754 w 982"/>
              <a:gd name="T43" fmla="*/ 326 h 774"/>
              <a:gd name="T44" fmla="*/ 766 w 982"/>
              <a:gd name="T45" fmla="*/ 332 h 774"/>
              <a:gd name="T46" fmla="*/ 770 w 982"/>
              <a:gd name="T47" fmla="*/ 334 h 774"/>
              <a:gd name="T48" fmla="*/ 680 w 982"/>
              <a:gd name="T49" fmla="*/ 476 h 774"/>
              <a:gd name="T50" fmla="*/ 982 w 982"/>
              <a:gd name="T51" fmla="*/ 370 h 774"/>
              <a:gd name="T52" fmla="*/ 912 w 982"/>
              <a:gd name="T53" fmla="*/ 0 h 774"/>
              <a:gd name="T54" fmla="*/ 854 w 982"/>
              <a:gd name="T55" fmla="*/ 150 h 774"/>
              <a:gd name="T56" fmla="*/ 850 w 982"/>
              <a:gd name="T57" fmla="*/ 148 h 774"/>
              <a:gd name="T58" fmla="*/ 838 w 982"/>
              <a:gd name="T59" fmla="*/ 142 h 774"/>
              <a:gd name="T60" fmla="*/ 822 w 982"/>
              <a:gd name="T61" fmla="*/ 134 h 774"/>
              <a:gd name="T62" fmla="*/ 798 w 982"/>
              <a:gd name="T63" fmla="*/ 126 h 774"/>
              <a:gd name="T64" fmla="*/ 768 w 982"/>
              <a:gd name="T65" fmla="*/ 120 h 774"/>
              <a:gd name="T66" fmla="*/ 732 w 982"/>
              <a:gd name="T67" fmla="*/ 114 h 774"/>
              <a:gd name="T68" fmla="*/ 692 w 982"/>
              <a:gd name="T69" fmla="*/ 110 h 774"/>
              <a:gd name="T70" fmla="*/ 646 w 982"/>
              <a:gd name="T71" fmla="*/ 110 h 774"/>
              <a:gd name="T72" fmla="*/ 596 w 982"/>
              <a:gd name="T73" fmla="*/ 116 h 774"/>
              <a:gd name="T74" fmla="*/ 540 w 982"/>
              <a:gd name="T75" fmla="*/ 126 h 774"/>
              <a:gd name="T76" fmla="*/ 482 w 982"/>
              <a:gd name="T77" fmla="*/ 146 h 774"/>
              <a:gd name="T78" fmla="*/ 422 w 982"/>
              <a:gd name="T79" fmla="*/ 172 h 774"/>
              <a:gd name="T80" fmla="*/ 356 w 982"/>
              <a:gd name="T81" fmla="*/ 210 h 774"/>
              <a:gd name="T82" fmla="*/ 290 w 982"/>
              <a:gd name="T83" fmla="*/ 258 h 774"/>
              <a:gd name="T84" fmla="*/ 230 w 982"/>
              <a:gd name="T85" fmla="*/ 310 h 774"/>
              <a:gd name="T86" fmla="*/ 178 w 982"/>
              <a:gd name="T87" fmla="*/ 364 h 774"/>
              <a:gd name="T88" fmla="*/ 136 w 982"/>
              <a:gd name="T89" fmla="*/ 422 h 774"/>
              <a:gd name="T90" fmla="*/ 100 w 982"/>
              <a:gd name="T91" fmla="*/ 480 h 774"/>
              <a:gd name="T92" fmla="*/ 72 w 982"/>
              <a:gd name="T93" fmla="*/ 536 h 774"/>
              <a:gd name="T94" fmla="*/ 48 w 982"/>
              <a:gd name="T95" fmla="*/ 590 h 774"/>
              <a:gd name="T96" fmla="*/ 30 w 982"/>
              <a:gd name="T97" fmla="*/ 640 h 774"/>
              <a:gd name="T98" fmla="*/ 18 w 982"/>
              <a:gd name="T99" fmla="*/ 684 h 774"/>
              <a:gd name="T100" fmla="*/ 8 w 982"/>
              <a:gd name="T101" fmla="*/ 722 h 774"/>
              <a:gd name="T102" fmla="*/ 4 w 982"/>
              <a:gd name="T103" fmla="*/ 750 h 774"/>
              <a:gd name="T104" fmla="*/ 0 w 982"/>
              <a:gd name="T105" fmla="*/ 768 h 774"/>
              <a:gd name="T106" fmla="*/ 0 w 982"/>
              <a:gd name="T107" fmla="*/ 774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82" h="774">
                <a:moveTo>
                  <a:pt x="0" y="774"/>
                </a:moveTo>
                <a:lnTo>
                  <a:pt x="2" y="770"/>
                </a:lnTo>
                <a:lnTo>
                  <a:pt x="8" y="754"/>
                </a:lnTo>
                <a:lnTo>
                  <a:pt x="16" y="730"/>
                </a:lnTo>
                <a:lnTo>
                  <a:pt x="32" y="698"/>
                </a:lnTo>
                <a:lnTo>
                  <a:pt x="50" y="660"/>
                </a:lnTo>
                <a:lnTo>
                  <a:pt x="76" y="618"/>
                </a:lnTo>
                <a:lnTo>
                  <a:pt x="106" y="574"/>
                </a:lnTo>
                <a:lnTo>
                  <a:pt x="142" y="528"/>
                </a:lnTo>
                <a:lnTo>
                  <a:pt x="186" y="482"/>
                </a:lnTo>
                <a:lnTo>
                  <a:pt x="236" y="438"/>
                </a:lnTo>
                <a:lnTo>
                  <a:pt x="294" y="398"/>
                </a:lnTo>
                <a:lnTo>
                  <a:pt x="360" y="360"/>
                </a:lnTo>
                <a:lnTo>
                  <a:pt x="426" y="332"/>
                </a:lnTo>
                <a:lnTo>
                  <a:pt x="488" y="314"/>
                </a:lnTo>
                <a:lnTo>
                  <a:pt x="544" y="304"/>
                </a:lnTo>
                <a:lnTo>
                  <a:pt x="594" y="300"/>
                </a:lnTo>
                <a:lnTo>
                  <a:pt x="638" y="300"/>
                </a:lnTo>
                <a:lnTo>
                  <a:pt x="678" y="304"/>
                </a:lnTo>
                <a:lnTo>
                  <a:pt x="710" y="312"/>
                </a:lnTo>
                <a:lnTo>
                  <a:pt x="736" y="320"/>
                </a:lnTo>
                <a:lnTo>
                  <a:pt x="754" y="326"/>
                </a:lnTo>
                <a:lnTo>
                  <a:pt x="766" y="332"/>
                </a:lnTo>
                <a:lnTo>
                  <a:pt x="770" y="334"/>
                </a:lnTo>
                <a:lnTo>
                  <a:pt x="680" y="476"/>
                </a:lnTo>
                <a:lnTo>
                  <a:pt x="982" y="370"/>
                </a:lnTo>
                <a:lnTo>
                  <a:pt x="912" y="0"/>
                </a:lnTo>
                <a:lnTo>
                  <a:pt x="854" y="150"/>
                </a:lnTo>
                <a:lnTo>
                  <a:pt x="850" y="148"/>
                </a:lnTo>
                <a:lnTo>
                  <a:pt x="838" y="142"/>
                </a:lnTo>
                <a:lnTo>
                  <a:pt x="822" y="134"/>
                </a:lnTo>
                <a:lnTo>
                  <a:pt x="798" y="126"/>
                </a:lnTo>
                <a:lnTo>
                  <a:pt x="768" y="120"/>
                </a:lnTo>
                <a:lnTo>
                  <a:pt x="732" y="114"/>
                </a:lnTo>
                <a:lnTo>
                  <a:pt x="692" y="110"/>
                </a:lnTo>
                <a:lnTo>
                  <a:pt x="646" y="110"/>
                </a:lnTo>
                <a:lnTo>
                  <a:pt x="596" y="116"/>
                </a:lnTo>
                <a:lnTo>
                  <a:pt x="540" y="126"/>
                </a:lnTo>
                <a:lnTo>
                  <a:pt x="482" y="146"/>
                </a:lnTo>
                <a:lnTo>
                  <a:pt x="422" y="172"/>
                </a:lnTo>
                <a:lnTo>
                  <a:pt x="356" y="210"/>
                </a:lnTo>
                <a:lnTo>
                  <a:pt x="290" y="258"/>
                </a:lnTo>
                <a:lnTo>
                  <a:pt x="230" y="310"/>
                </a:lnTo>
                <a:lnTo>
                  <a:pt x="178" y="364"/>
                </a:lnTo>
                <a:lnTo>
                  <a:pt x="136" y="422"/>
                </a:lnTo>
                <a:lnTo>
                  <a:pt x="100" y="480"/>
                </a:lnTo>
                <a:lnTo>
                  <a:pt x="72" y="536"/>
                </a:lnTo>
                <a:lnTo>
                  <a:pt x="48" y="590"/>
                </a:lnTo>
                <a:lnTo>
                  <a:pt x="30" y="640"/>
                </a:lnTo>
                <a:lnTo>
                  <a:pt x="18" y="684"/>
                </a:lnTo>
                <a:lnTo>
                  <a:pt x="8" y="722"/>
                </a:lnTo>
                <a:lnTo>
                  <a:pt x="4" y="750"/>
                </a:lnTo>
                <a:lnTo>
                  <a:pt x="0" y="768"/>
                </a:lnTo>
                <a:lnTo>
                  <a:pt x="0" y="774"/>
                </a:lnTo>
              </a:path>
            </a:pathLst>
          </a:custGeom>
          <a:gradFill rotWithShape="1">
            <a:gsLst>
              <a:gs pos="0">
                <a:schemeClr val="folHlink">
                  <a:gamma/>
                  <a:tint val="57647"/>
                  <a:invGamma/>
                  <a:alpha val="32001"/>
                </a:schemeClr>
              </a:gs>
              <a:gs pos="100000">
                <a:schemeClr val="folHlink"/>
              </a:gs>
            </a:gsLst>
            <a:lin ang="0" scaled="1"/>
          </a:gra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251923" name="AutoShape 19"/>
          <p:cNvSpPr>
            <a:spLocks noChangeArrowheads="1"/>
          </p:cNvSpPr>
          <p:nvPr/>
        </p:nvSpPr>
        <p:spPr bwMode="auto">
          <a:xfrm>
            <a:off x="6261100" y="2809875"/>
            <a:ext cx="2295525" cy="879475"/>
          </a:xfrm>
          <a:prstGeom prst="roundRect">
            <a:avLst>
              <a:gd name="adj" fmla="val 4690"/>
            </a:avLst>
          </a:prstGeom>
          <a:noFill/>
          <a:ln w="57150">
            <a:solidFill>
              <a:schemeClr val="folHlink"/>
            </a:solidFill>
            <a:round/>
            <a:headEnd/>
            <a:tailEnd/>
          </a:ln>
          <a:effectLst/>
          <a:extLst>
            <a:ext uri="{909E8E84-426E-40DD-AFC4-6F175D3DCCD1}">
              <a14:hiddenFill xmlns:a14="http://schemas.microsoft.com/office/drawing/2010/main">
                <a:solidFill>
                  <a:srgbClr val="D2D8A8"/>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zh-CN">
              <a:ea typeface="楷体_GB2312" pitchFamily="49" charset="-122"/>
            </a:endParaRPr>
          </a:p>
        </p:txBody>
      </p:sp>
      <p:sp>
        <p:nvSpPr>
          <p:cNvPr id="251924" name="AutoShape 20"/>
          <p:cNvSpPr>
            <a:spLocks noChangeArrowheads="1"/>
          </p:cNvSpPr>
          <p:nvPr/>
        </p:nvSpPr>
        <p:spPr bwMode="gray">
          <a:xfrm>
            <a:off x="6477000" y="2667000"/>
            <a:ext cx="1863725" cy="287338"/>
          </a:xfrm>
          <a:prstGeom prst="roundRect">
            <a:avLst>
              <a:gd name="adj" fmla="val 50000"/>
            </a:avLst>
          </a:prstGeom>
          <a:gradFill rotWithShape="1">
            <a:gsLst>
              <a:gs pos="0">
                <a:schemeClr val="folHlink">
                  <a:gamma/>
                  <a:shade val="38824"/>
                  <a:invGamma/>
                </a:schemeClr>
              </a:gs>
              <a:gs pos="50000">
                <a:schemeClr val="folHlink"/>
              </a:gs>
              <a:gs pos="100000">
                <a:schemeClr val="folHlink">
                  <a:gamma/>
                  <a:shade val="38824"/>
                  <a:invGamma/>
                </a:scheme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51925" name="AutoShape 21"/>
          <p:cNvSpPr>
            <a:spLocks noChangeArrowheads="1"/>
          </p:cNvSpPr>
          <p:nvPr/>
        </p:nvSpPr>
        <p:spPr bwMode="auto">
          <a:xfrm flipH="1">
            <a:off x="8161338" y="2738438"/>
            <a:ext cx="71437" cy="144462"/>
          </a:xfrm>
          <a:prstGeom prst="octagon">
            <a:avLst>
              <a:gd name="adj" fmla="val 29287"/>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51926" name="AutoShape 22"/>
          <p:cNvSpPr>
            <a:spLocks noChangeArrowheads="1"/>
          </p:cNvSpPr>
          <p:nvPr/>
        </p:nvSpPr>
        <p:spPr bwMode="auto">
          <a:xfrm flipH="1">
            <a:off x="6578600" y="2738438"/>
            <a:ext cx="73025" cy="144462"/>
          </a:xfrm>
          <a:prstGeom prst="octagon">
            <a:avLst>
              <a:gd name="adj" fmla="val 29287"/>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51927" name="Text Box 23"/>
          <p:cNvSpPr txBox="1">
            <a:spLocks noChangeArrowheads="1"/>
          </p:cNvSpPr>
          <p:nvPr/>
        </p:nvSpPr>
        <p:spPr bwMode="gray">
          <a:xfrm>
            <a:off x="7042150" y="2630488"/>
            <a:ext cx="7175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hangingPunct="0"/>
            <a:r>
              <a:rPr lang="zh-CN" altLang="en-US" sz="1400">
                <a:solidFill>
                  <a:schemeClr val="bg1"/>
                </a:solidFill>
                <a:latin typeface="Arial" charset="0"/>
                <a:ea typeface="楷体_GB2312" pitchFamily="49" charset="-122"/>
              </a:rPr>
              <a:t>要求三</a:t>
            </a:r>
          </a:p>
        </p:txBody>
      </p:sp>
      <p:sp>
        <p:nvSpPr>
          <p:cNvPr id="251928" name="Text Box 24"/>
          <p:cNvSpPr txBox="1">
            <a:spLocks noChangeArrowheads="1"/>
          </p:cNvSpPr>
          <p:nvPr/>
        </p:nvSpPr>
        <p:spPr bwMode="auto">
          <a:xfrm>
            <a:off x="6273800" y="3070225"/>
            <a:ext cx="23495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lang="zh-CN" altLang="en-US" dirty="0">
                <a:solidFill>
                  <a:srgbClr val="000000"/>
                </a:solidFill>
                <a:latin typeface="Arial" panose="020B0604020202020204" pitchFamily="34" charset="0"/>
                <a:ea typeface="楷体_GB2312" panose="02010609030101010101" pitchFamily="49" charset="-122"/>
              </a:rPr>
              <a:t>熟练掌握涉外合同条款、国际规则和惯例</a:t>
            </a:r>
          </a:p>
        </p:txBody>
      </p:sp>
      <p:sp>
        <p:nvSpPr>
          <p:cNvPr id="2" name="矩形 1"/>
          <p:cNvSpPr/>
          <p:nvPr/>
        </p:nvSpPr>
        <p:spPr>
          <a:xfrm>
            <a:off x="2083666" y="5574145"/>
            <a:ext cx="6222423" cy="369332"/>
          </a:xfrm>
          <a:prstGeom prst="rect">
            <a:avLst/>
          </a:prstGeom>
          <a:solidFill>
            <a:schemeClr val="accent3">
              <a:lumMod val="20000"/>
              <a:lumOff val="80000"/>
            </a:schemeClr>
          </a:solidFill>
        </p:spPr>
        <p:txBody>
          <a:bodyPr wrap="square">
            <a:spAutoFit/>
          </a:bodyPr>
          <a:lstStyle/>
          <a:p>
            <a:r>
              <a:rPr lang="zh-CN" altLang="zh-CN" b="1" dirty="0">
                <a:solidFill>
                  <a:srgbClr val="000066"/>
                </a:solidFill>
                <a:latin typeface="楷体_GB2312" pitchFamily="49" charset="-122"/>
                <a:ea typeface="楷体_GB2312" pitchFamily="49" charset="-122"/>
              </a:rPr>
              <a:t>【视野拓展】从中国的酒桌文化看“中国式关系”（视频）</a:t>
            </a:r>
          </a:p>
        </p:txBody>
      </p:sp>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0" name="Rectangle 2"/>
          <p:cNvSpPr>
            <a:spLocks noGrp="1" noChangeArrowheads="1"/>
          </p:cNvSpPr>
          <p:nvPr>
            <p:ph type="title"/>
          </p:nvPr>
        </p:nvSpPr>
        <p:spPr>
          <a:solidFill>
            <a:schemeClr val="accent3">
              <a:lumMod val="20000"/>
              <a:lumOff val="80000"/>
            </a:schemeClr>
          </a:solidFill>
        </p:spPr>
        <p:txBody>
          <a:bodyPr/>
          <a:lstStyle/>
          <a:p>
            <a:r>
              <a:rPr lang="en-US" altLang="zh-CN" sz="3200" b="1" dirty="0" smtClean="0"/>
              <a:t>5.2</a:t>
            </a:r>
            <a:r>
              <a:rPr lang="zh-CN" altLang="en-US" sz="3200" b="1" dirty="0" smtClean="0"/>
              <a:t>　美洲</a:t>
            </a:r>
            <a:r>
              <a:rPr lang="zh-CN" altLang="en-US" sz="3200" b="1" dirty="0"/>
              <a:t>商人的谈判风格</a:t>
            </a:r>
          </a:p>
        </p:txBody>
      </p:sp>
      <p:sp>
        <p:nvSpPr>
          <p:cNvPr id="252931" name="Rectangle 3"/>
          <p:cNvSpPr>
            <a:spLocks noGrp="1" noChangeArrowheads="1"/>
          </p:cNvSpPr>
          <p:nvPr>
            <p:ph idx="1"/>
          </p:nvPr>
        </p:nvSpPr>
        <p:spPr/>
        <p:txBody>
          <a:bodyPr/>
          <a:lstStyle/>
          <a:p>
            <a:pPr>
              <a:lnSpc>
                <a:spcPct val="150000"/>
              </a:lnSpc>
              <a:buFontTx/>
              <a:buNone/>
            </a:pPr>
            <a:r>
              <a:rPr lang="en-US" altLang="zh-CN" sz="2800" b="1" dirty="0">
                <a:solidFill>
                  <a:srgbClr val="660033"/>
                </a:solidFill>
                <a:latin typeface="楷体_GB2312" pitchFamily="49" charset="-122"/>
                <a:ea typeface="楷体_GB2312" pitchFamily="49" charset="-122"/>
              </a:rPr>
              <a:t>5.2.1</a:t>
            </a:r>
            <a:r>
              <a:rPr lang="zh-CN" altLang="en-US" sz="2800" b="1" dirty="0">
                <a:solidFill>
                  <a:srgbClr val="660033"/>
                </a:solidFill>
                <a:latin typeface="楷体_GB2312" pitchFamily="49" charset="-122"/>
                <a:ea typeface="楷体_GB2312" pitchFamily="49" charset="-122"/>
              </a:rPr>
              <a:t>美国商人的谈判风格</a:t>
            </a:r>
            <a:endParaRPr lang="zh-CN" altLang="en-US" sz="2000" b="1" dirty="0">
              <a:solidFill>
                <a:srgbClr val="660033"/>
              </a:solidFill>
              <a:latin typeface="楷体_GB2312" pitchFamily="49" charset="-122"/>
              <a:ea typeface="楷体_GB2312" pitchFamily="49" charset="-122"/>
            </a:endParaRPr>
          </a:p>
          <a:p>
            <a:pPr lvl="1">
              <a:lnSpc>
                <a:spcPct val="150000"/>
              </a:lnSpc>
              <a:buClr>
                <a:schemeClr val="tx1"/>
              </a:buClr>
              <a:buFont typeface="Wingdings" panose="05000000000000000000" pitchFamily="2" charset="2"/>
              <a:buChar char="l"/>
            </a:pPr>
            <a:r>
              <a:rPr lang="zh-CN" altLang="en-US" sz="2000" dirty="0" smtClean="0">
                <a:latin typeface="微软雅黑" panose="020B0503020204020204" pitchFamily="34" charset="-122"/>
                <a:ea typeface="微软雅黑" panose="020B0503020204020204" pitchFamily="34" charset="-122"/>
              </a:rPr>
              <a:t>爽直</a:t>
            </a:r>
            <a:r>
              <a:rPr lang="zh-CN" altLang="en-US" sz="2000" dirty="0">
                <a:latin typeface="微软雅黑" panose="020B0503020204020204" pitchFamily="34" charset="-122"/>
                <a:ea typeface="微软雅黑" panose="020B0503020204020204" pitchFamily="34" charset="-122"/>
              </a:rPr>
              <a:t>干脆，不兜圈子</a:t>
            </a:r>
          </a:p>
          <a:p>
            <a:pPr lvl="1">
              <a:lnSpc>
                <a:spcPct val="150000"/>
              </a:lnSpc>
              <a:buClr>
                <a:schemeClr val="tx1"/>
              </a:buClr>
              <a:buFont typeface="Wingdings" panose="05000000000000000000" pitchFamily="2" charset="2"/>
              <a:buChar char="l"/>
            </a:pPr>
            <a:r>
              <a:rPr lang="zh-CN" altLang="en-US" sz="2000" dirty="0" smtClean="0">
                <a:latin typeface="微软雅黑" panose="020B0503020204020204" pitchFamily="34" charset="-122"/>
                <a:ea typeface="微软雅黑" panose="020B0503020204020204" pitchFamily="34" charset="-122"/>
              </a:rPr>
              <a:t>重视</a:t>
            </a:r>
            <a:r>
              <a:rPr lang="zh-CN" altLang="en-US" sz="2000" dirty="0">
                <a:latin typeface="微软雅黑" panose="020B0503020204020204" pitchFamily="34" charset="-122"/>
                <a:ea typeface="微软雅黑" panose="020B0503020204020204" pitchFamily="34" charset="-122"/>
              </a:rPr>
              <a:t>效率，速战速决</a:t>
            </a:r>
          </a:p>
          <a:p>
            <a:pPr lvl="1">
              <a:lnSpc>
                <a:spcPct val="150000"/>
              </a:lnSpc>
              <a:buClr>
                <a:schemeClr val="tx1"/>
              </a:buClr>
              <a:buFont typeface="Wingdings" panose="05000000000000000000" pitchFamily="2" charset="2"/>
              <a:buChar char="l"/>
            </a:pPr>
            <a:r>
              <a:rPr lang="zh-CN" altLang="en-US" sz="2000" dirty="0" smtClean="0">
                <a:latin typeface="微软雅黑" panose="020B0503020204020204" pitchFamily="34" charset="-122"/>
                <a:ea typeface="微软雅黑" panose="020B0503020204020204" pitchFamily="34" charset="-122"/>
              </a:rPr>
              <a:t>崇尚能力，追求</a:t>
            </a:r>
            <a:r>
              <a:rPr lang="zh-CN" altLang="en-US" sz="2000" dirty="0">
                <a:latin typeface="微软雅黑" panose="020B0503020204020204" pitchFamily="34" charset="-122"/>
                <a:ea typeface="微软雅黑" panose="020B0503020204020204" pitchFamily="34" charset="-122"/>
              </a:rPr>
              <a:t>实利</a:t>
            </a:r>
          </a:p>
          <a:p>
            <a:pPr lvl="1">
              <a:lnSpc>
                <a:spcPct val="150000"/>
              </a:lnSpc>
              <a:buClr>
                <a:schemeClr val="tx1"/>
              </a:buClr>
              <a:buFont typeface="Wingdings" panose="05000000000000000000" pitchFamily="2" charset="2"/>
              <a:buChar char="l"/>
            </a:pPr>
            <a:r>
              <a:rPr lang="zh-CN" altLang="en-US" sz="2000" dirty="0" smtClean="0">
                <a:latin typeface="微软雅黑" panose="020B0503020204020204" pitchFamily="34" charset="-122"/>
                <a:ea typeface="微软雅黑" panose="020B0503020204020204" pitchFamily="34" charset="-122"/>
              </a:rPr>
              <a:t>重视</a:t>
            </a:r>
            <a:r>
              <a:rPr lang="zh-CN" altLang="en-US" sz="2000" dirty="0">
                <a:latin typeface="微软雅黑" panose="020B0503020204020204" pitchFamily="34" charset="-122"/>
                <a:ea typeface="微软雅黑" panose="020B0503020204020204" pitchFamily="34" charset="-122"/>
              </a:rPr>
              <a:t>契约</a:t>
            </a:r>
            <a:r>
              <a:rPr lang="zh-CN" altLang="en-US" sz="2000" dirty="0" smtClean="0">
                <a:latin typeface="微软雅黑" panose="020B0503020204020204" pitchFamily="34" charset="-122"/>
                <a:ea typeface="微软雅黑" panose="020B0503020204020204" pitchFamily="34" charset="-122"/>
              </a:rPr>
              <a:t>，强调细节</a:t>
            </a:r>
            <a:endParaRPr lang="zh-CN" altLang="en-US" sz="2000" dirty="0">
              <a:latin typeface="微软雅黑" panose="020B0503020204020204" pitchFamily="34" charset="-122"/>
              <a:ea typeface="微软雅黑" panose="020B0503020204020204" pitchFamily="34" charset="-122"/>
            </a:endParaRPr>
          </a:p>
        </p:txBody>
      </p:sp>
      <p:grpSp>
        <p:nvGrpSpPr>
          <p:cNvPr id="253032" name="Group 104"/>
          <p:cNvGrpSpPr>
            <a:grpSpLocks/>
          </p:cNvGrpSpPr>
          <p:nvPr/>
        </p:nvGrpSpPr>
        <p:grpSpPr bwMode="auto">
          <a:xfrm>
            <a:off x="6143858" y="2378494"/>
            <a:ext cx="2436813" cy="1463675"/>
            <a:chOff x="2334" y="544"/>
            <a:chExt cx="2854" cy="1715"/>
          </a:xfrm>
        </p:grpSpPr>
        <p:sp>
          <p:nvSpPr>
            <p:cNvPr id="253033" name="Freeform 105"/>
            <p:cNvSpPr>
              <a:spLocks/>
            </p:cNvSpPr>
            <p:nvPr/>
          </p:nvSpPr>
          <p:spPr bwMode="auto">
            <a:xfrm>
              <a:off x="2471" y="544"/>
              <a:ext cx="365" cy="259"/>
            </a:xfrm>
            <a:custGeom>
              <a:avLst/>
              <a:gdLst>
                <a:gd name="T0" fmla="*/ 26 w 730"/>
                <a:gd name="T1" fmla="*/ 112 h 517"/>
                <a:gd name="T2" fmla="*/ 17 w 730"/>
                <a:gd name="T3" fmla="*/ 255 h 517"/>
                <a:gd name="T4" fmla="*/ 34 w 730"/>
                <a:gd name="T5" fmla="*/ 255 h 517"/>
                <a:gd name="T6" fmla="*/ 24 w 730"/>
                <a:gd name="T7" fmla="*/ 285 h 517"/>
                <a:gd name="T8" fmla="*/ 11 w 730"/>
                <a:gd name="T9" fmla="*/ 268 h 517"/>
                <a:gd name="T10" fmla="*/ 0 w 730"/>
                <a:gd name="T11" fmla="*/ 304 h 517"/>
                <a:gd name="T12" fmla="*/ 51 w 730"/>
                <a:gd name="T13" fmla="*/ 333 h 517"/>
                <a:gd name="T14" fmla="*/ 53 w 730"/>
                <a:gd name="T15" fmla="*/ 346 h 517"/>
                <a:gd name="T16" fmla="*/ 66 w 730"/>
                <a:gd name="T17" fmla="*/ 348 h 517"/>
                <a:gd name="T18" fmla="*/ 133 w 730"/>
                <a:gd name="T19" fmla="*/ 452 h 517"/>
                <a:gd name="T20" fmla="*/ 207 w 730"/>
                <a:gd name="T21" fmla="*/ 449 h 517"/>
                <a:gd name="T22" fmla="*/ 262 w 730"/>
                <a:gd name="T23" fmla="*/ 473 h 517"/>
                <a:gd name="T24" fmla="*/ 289 w 730"/>
                <a:gd name="T25" fmla="*/ 469 h 517"/>
                <a:gd name="T26" fmla="*/ 456 w 730"/>
                <a:gd name="T27" fmla="*/ 473 h 517"/>
                <a:gd name="T28" fmla="*/ 646 w 730"/>
                <a:gd name="T29" fmla="*/ 517 h 517"/>
                <a:gd name="T30" fmla="*/ 650 w 730"/>
                <a:gd name="T31" fmla="*/ 460 h 517"/>
                <a:gd name="T32" fmla="*/ 730 w 730"/>
                <a:gd name="T33" fmla="*/ 129 h 517"/>
                <a:gd name="T34" fmla="*/ 224 w 730"/>
                <a:gd name="T35" fmla="*/ 0 h 517"/>
                <a:gd name="T36" fmla="*/ 228 w 730"/>
                <a:gd name="T37" fmla="*/ 97 h 517"/>
                <a:gd name="T38" fmla="*/ 203 w 730"/>
                <a:gd name="T39" fmla="*/ 177 h 517"/>
                <a:gd name="T40" fmla="*/ 199 w 730"/>
                <a:gd name="T41" fmla="*/ 219 h 517"/>
                <a:gd name="T42" fmla="*/ 146 w 730"/>
                <a:gd name="T43" fmla="*/ 234 h 517"/>
                <a:gd name="T44" fmla="*/ 142 w 730"/>
                <a:gd name="T45" fmla="*/ 213 h 517"/>
                <a:gd name="T46" fmla="*/ 186 w 730"/>
                <a:gd name="T47" fmla="*/ 186 h 517"/>
                <a:gd name="T48" fmla="*/ 182 w 730"/>
                <a:gd name="T49" fmla="*/ 165 h 517"/>
                <a:gd name="T50" fmla="*/ 144 w 730"/>
                <a:gd name="T51" fmla="*/ 169 h 517"/>
                <a:gd name="T52" fmla="*/ 173 w 730"/>
                <a:gd name="T53" fmla="*/ 144 h 517"/>
                <a:gd name="T54" fmla="*/ 194 w 730"/>
                <a:gd name="T55" fmla="*/ 127 h 517"/>
                <a:gd name="T56" fmla="*/ 30 w 730"/>
                <a:gd name="T57" fmla="*/ 25 h 517"/>
                <a:gd name="T58" fmla="*/ 17 w 730"/>
                <a:gd name="T59" fmla="*/ 53 h 517"/>
                <a:gd name="T60" fmla="*/ 26 w 730"/>
                <a:gd name="T61" fmla="*/ 112 h 517"/>
                <a:gd name="T62" fmla="*/ 26 w 730"/>
                <a:gd name="T63" fmla="*/ 112 h 5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30" h="517">
                  <a:moveTo>
                    <a:pt x="26" y="112"/>
                  </a:moveTo>
                  <a:lnTo>
                    <a:pt x="17" y="255"/>
                  </a:lnTo>
                  <a:lnTo>
                    <a:pt x="34" y="255"/>
                  </a:lnTo>
                  <a:lnTo>
                    <a:pt x="24" y="285"/>
                  </a:lnTo>
                  <a:lnTo>
                    <a:pt x="11" y="268"/>
                  </a:lnTo>
                  <a:lnTo>
                    <a:pt x="0" y="304"/>
                  </a:lnTo>
                  <a:lnTo>
                    <a:pt x="51" y="333"/>
                  </a:lnTo>
                  <a:lnTo>
                    <a:pt x="53" y="346"/>
                  </a:lnTo>
                  <a:lnTo>
                    <a:pt x="66" y="348"/>
                  </a:lnTo>
                  <a:lnTo>
                    <a:pt x="133" y="452"/>
                  </a:lnTo>
                  <a:lnTo>
                    <a:pt x="207" y="449"/>
                  </a:lnTo>
                  <a:lnTo>
                    <a:pt x="262" y="473"/>
                  </a:lnTo>
                  <a:lnTo>
                    <a:pt x="289" y="469"/>
                  </a:lnTo>
                  <a:lnTo>
                    <a:pt x="456" y="473"/>
                  </a:lnTo>
                  <a:lnTo>
                    <a:pt x="646" y="517"/>
                  </a:lnTo>
                  <a:lnTo>
                    <a:pt x="650" y="460"/>
                  </a:lnTo>
                  <a:lnTo>
                    <a:pt x="730" y="129"/>
                  </a:lnTo>
                  <a:lnTo>
                    <a:pt x="224" y="0"/>
                  </a:lnTo>
                  <a:lnTo>
                    <a:pt x="228" y="97"/>
                  </a:lnTo>
                  <a:lnTo>
                    <a:pt x="203" y="177"/>
                  </a:lnTo>
                  <a:lnTo>
                    <a:pt x="199" y="219"/>
                  </a:lnTo>
                  <a:lnTo>
                    <a:pt x="146" y="234"/>
                  </a:lnTo>
                  <a:lnTo>
                    <a:pt x="142" y="213"/>
                  </a:lnTo>
                  <a:lnTo>
                    <a:pt x="186" y="186"/>
                  </a:lnTo>
                  <a:lnTo>
                    <a:pt x="182" y="165"/>
                  </a:lnTo>
                  <a:lnTo>
                    <a:pt x="144" y="169"/>
                  </a:lnTo>
                  <a:lnTo>
                    <a:pt x="173" y="144"/>
                  </a:lnTo>
                  <a:lnTo>
                    <a:pt x="194" y="127"/>
                  </a:lnTo>
                  <a:lnTo>
                    <a:pt x="30" y="25"/>
                  </a:lnTo>
                  <a:lnTo>
                    <a:pt x="17" y="53"/>
                  </a:lnTo>
                  <a:lnTo>
                    <a:pt x="26" y="112"/>
                  </a:lnTo>
                  <a:lnTo>
                    <a:pt x="26" y="112"/>
                  </a:lnTo>
                  <a:close/>
                </a:path>
              </a:pathLst>
            </a:custGeom>
            <a:solidFill>
              <a:srgbClr val="D0D0D0"/>
            </a:solidFill>
            <a:ln w="9525">
              <a:solidFill>
                <a:srgbClr val="90909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3034" name="Freeform 106"/>
            <p:cNvSpPr>
              <a:spLocks/>
            </p:cNvSpPr>
            <p:nvPr/>
          </p:nvSpPr>
          <p:spPr bwMode="auto">
            <a:xfrm>
              <a:off x="2808" y="1093"/>
              <a:ext cx="309" cy="377"/>
            </a:xfrm>
            <a:custGeom>
              <a:avLst/>
              <a:gdLst>
                <a:gd name="T0" fmla="*/ 135 w 618"/>
                <a:gd name="T1" fmla="*/ 0 h 752"/>
                <a:gd name="T2" fmla="*/ 433 w 618"/>
                <a:gd name="T3" fmla="*/ 55 h 752"/>
                <a:gd name="T4" fmla="*/ 410 w 618"/>
                <a:gd name="T5" fmla="*/ 186 h 752"/>
                <a:gd name="T6" fmla="*/ 618 w 618"/>
                <a:gd name="T7" fmla="*/ 218 h 752"/>
                <a:gd name="T8" fmla="*/ 538 w 618"/>
                <a:gd name="T9" fmla="*/ 752 h 752"/>
                <a:gd name="T10" fmla="*/ 0 w 618"/>
                <a:gd name="T11" fmla="*/ 663 h 752"/>
                <a:gd name="T12" fmla="*/ 135 w 618"/>
                <a:gd name="T13" fmla="*/ 0 h 752"/>
                <a:gd name="T14" fmla="*/ 135 w 618"/>
                <a:gd name="T15" fmla="*/ 0 h 7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8" h="752">
                  <a:moveTo>
                    <a:pt x="135" y="0"/>
                  </a:moveTo>
                  <a:lnTo>
                    <a:pt x="433" y="55"/>
                  </a:lnTo>
                  <a:lnTo>
                    <a:pt x="410" y="186"/>
                  </a:lnTo>
                  <a:lnTo>
                    <a:pt x="618" y="218"/>
                  </a:lnTo>
                  <a:lnTo>
                    <a:pt x="538" y="752"/>
                  </a:lnTo>
                  <a:lnTo>
                    <a:pt x="0" y="663"/>
                  </a:lnTo>
                  <a:lnTo>
                    <a:pt x="135" y="0"/>
                  </a:lnTo>
                  <a:lnTo>
                    <a:pt x="135" y="0"/>
                  </a:lnTo>
                  <a:close/>
                </a:path>
              </a:pathLst>
            </a:custGeom>
            <a:solidFill>
              <a:srgbClr val="D0D0D0"/>
            </a:solidFill>
            <a:ln w="9525">
              <a:solidFill>
                <a:srgbClr val="90909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3035" name="Freeform 107"/>
            <p:cNvSpPr>
              <a:spLocks/>
            </p:cNvSpPr>
            <p:nvPr/>
          </p:nvSpPr>
          <p:spPr bwMode="auto">
            <a:xfrm>
              <a:off x="2375" y="702"/>
              <a:ext cx="435" cy="360"/>
            </a:xfrm>
            <a:custGeom>
              <a:avLst/>
              <a:gdLst>
                <a:gd name="T0" fmla="*/ 0 w 871"/>
                <a:gd name="T1" fmla="*/ 537 h 720"/>
                <a:gd name="T2" fmla="*/ 38 w 871"/>
                <a:gd name="T3" fmla="*/ 355 h 720"/>
                <a:gd name="T4" fmla="*/ 82 w 871"/>
                <a:gd name="T5" fmla="*/ 302 h 720"/>
                <a:gd name="T6" fmla="*/ 188 w 871"/>
                <a:gd name="T7" fmla="*/ 0 h 720"/>
                <a:gd name="T8" fmla="*/ 243 w 871"/>
                <a:gd name="T9" fmla="*/ 15 h 720"/>
                <a:gd name="T10" fmla="*/ 245 w 871"/>
                <a:gd name="T11" fmla="*/ 28 h 720"/>
                <a:gd name="T12" fmla="*/ 258 w 871"/>
                <a:gd name="T13" fmla="*/ 30 h 720"/>
                <a:gd name="T14" fmla="*/ 325 w 871"/>
                <a:gd name="T15" fmla="*/ 134 h 720"/>
                <a:gd name="T16" fmla="*/ 399 w 871"/>
                <a:gd name="T17" fmla="*/ 133 h 720"/>
                <a:gd name="T18" fmla="*/ 454 w 871"/>
                <a:gd name="T19" fmla="*/ 157 h 720"/>
                <a:gd name="T20" fmla="*/ 481 w 871"/>
                <a:gd name="T21" fmla="*/ 152 h 720"/>
                <a:gd name="T22" fmla="*/ 648 w 871"/>
                <a:gd name="T23" fmla="*/ 157 h 720"/>
                <a:gd name="T24" fmla="*/ 838 w 871"/>
                <a:gd name="T25" fmla="*/ 199 h 720"/>
                <a:gd name="T26" fmla="*/ 848 w 871"/>
                <a:gd name="T27" fmla="*/ 224 h 720"/>
                <a:gd name="T28" fmla="*/ 871 w 871"/>
                <a:gd name="T29" fmla="*/ 256 h 720"/>
                <a:gd name="T30" fmla="*/ 806 w 871"/>
                <a:gd name="T31" fmla="*/ 353 h 720"/>
                <a:gd name="T32" fmla="*/ 766 w 871"/>
                <a:gd name="T33" fmla="*/ 389 h 720"/>
                <a:gd name="T34" fmla="*/ 760 w 871"/>
                <a:gd name="T35" fmla="*/ 416 h 720"/>
                <a:gd name="T36" fmla="*/ 783 w 871"/>
                <a:gd name="T37" fmla="*/ 444 h 720"/>
                <a:gd name="T38" fmla="*/ 756 w 871"/>
                <a:gd name="T39" fmla="*/ 503 h 720"/>
                <a:gd name="T40" fmla="*/ 703 w 871"/>
                <a:gd name="T41" fmla="*/ 720 h 720"/>
                <a:gd name="T42" fmla="*/ 410 w 871"/>
                <a:gd name="T43" fmla="*/ 650 h 720"/>
                <a:gd name="T44" fmla="*/ 0 w 871"/>
                <a:gd name="T45" fmla="*/ 537 h 720"/>
                <a:gd name="T46" fmla="*/ 0 w 871"/>
                <a:gd name="T47" fmla="*/ 537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71" h="720">
                  <a:moveTo>
                    <a:pt x="0" y="537"/>
                  </a:moveTo>
                  <a:lnTo>
                    <a:pt x="38" y="355"/>
                  </a:lnTo>
                  <a:lnTo>
                    <a:pt x="82" y="302"/>
                  </a:lnTo>
                  <a:lnTo>
                    <a:pt x="188" y="0"/>
                  </a:lnTo>
                  <a:lnTo>
                    <a:pt x="243" y="15"/>
                  </a:lnTo>
                  <a:lnTo>
                    <a:pt x="245" y="28"/>
                  </a:lnTo>
                  <a:lnTo>
                    <a:pt x="258" y="30"/>
                  </a:lnTo>
                  <a:lnTo>
                    <a:pt x="325" y="134"/>
                  </a:lnTo>
                  <a:lnTo>
                    <a:pt x="399" y="133"/>
                  </a:lnTo>
                  <a:lnTo>
                    <a:pt x="454" y="157"/>
                  </a:lnTo>
                  <a:lnTo>
                    <a:pt x="481" y="152"/>
                  </a:lnTo>
                  <a:lnTo>
                    <a:pt x="648" y="157"/>
                  </a:lnTo>
                  <a:lnTo>
                    <a:pt x="838" y="199"/>
                  </a:lnTo>
                  <a:lnTo>
                    <a:pt x="848" y="224"/>
                  </a:lnTo>
                  <a:lnTo>
                    <a:pt x="871" y="256"/>
                  </a:lnTo>
                  <a:lnTo>
                    <a:pt x="806" y="353"/>
                  </a:lnTo>
                  <a:lnTo>
                    <a:pt x="766" y="389"/>
                  </a:lnTo>
                  <a:lnTo>
                    <a:pt x="760" y="416"/>
                  </a:lnTo>
                  <a:lnTo>
                    <a:pt x="783" y="444"/>
                  </a:lnTo>
                  <a:lnTo>
                    <a:pt x="756" y="503"/>
                  </a:lnTo>
                  <a:lnTo>
                    <a:pt x="703" y="720"/>
                  </a:lnTo>
                  <a:lnTo>
                    <a:pt x="410" y="650"/>
                  </a:lnTo>
                  <a:lnTo>
                    <a:pt x="0" y="537"/>
                  </a:lnTo>
                  <a:lnTo>
                    <a:pt x="0" y="537"/>
                  </a:lnTo>
                  <a:close/>
                </a:path>
              </a:pathLst>
            </a:custGeom>
            <a:solidFill>
              <a:srgbClr val="D0D0D0"/>
            </a:solidFill>
            <a:ln w="9525">
              <a:solidFill>
                <a:srgbClr val="90909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3036" name="Freeform 108"/>
            <p:cNvSpPr>
              <a:spLocks/>
            </p:cNvSpPr>
            <p:nvPr/>
          </p:nvSpPr>
          <p:spPr bwMode="auto">
            <a:xfrm>
              <a:off x="2334" y="971"/>
              <a:ext cx="433" cy="721"/>
            </a:xfrm>
            <a:custGeom>
              <a:avLst/>
              <a:gdLst>
                <a:gd name="T0" fmla="*/ 29 w 865"/>
                <a:gd name="T1" fmla="*/ 293 h 1443"/>
                <a:gd name="T2" fmla="*/ 4 w 865"/>
                <a:gd name="T3" fmla="*/ 405 h 1443"/>
                <a:gd name="T4" fmla="*/ 87 w 865"/>
                <a:gd name="T5" fmla="*/ 586 h 1443"/>
                <a:gd name="T6" fmla="*/ 103 w 865"/>
                <a:gd name="T7" fmla="*/ 574 h 1443"/>
                <a:gd name="T8" fmla="*/ 129 w 865"/>
                <a:gd name="T9" fmla="*/ 650 h 1443"/>
                <a:gd name="T10" fmla="*/ 87 w 865"/>
                <a:gd name="T11" fmla="*/ 597 h 1443"/>
                <a:gd name="T12" fmla="*/ 78 w 865"/>
                <a:gd name="T13" fmla="*/ 681 h 1443"/>
                <a:gd name="T14" fmla="*/ 125 w 865"/>
                <a:gd name="T15" fmla="*/ 732 h 1443"/>
                <a:gd name="T16" fmla="*/ 93 w 865"/>
                <a:gd name="T17" fmla="*/ 803 h 1443"/>
                <a:gd name="T18" fmla="*/ 184 w 865"/>
                <a:gd name="T19" fmla="*/ 994 h 1443"/>
                <a:gd name="T20" fmla="*/ 164 w 865"/>
                <a:gd name="T21" fmla="*/ 1065 h 1443"/>
                <a:gd name="T22" fmla="*/ 283 w 865"/>
                <a:gd name="T23" fmla="*/ 1120 h 1443"/>
                <a:gd name="T24" fmla="*/ 327 w 865"/>
                <a:gd name="T25" fmla="*/ 1177 h 1443"/>
                <a:gd name="T26" fmla="*/ 378 w 865"/>
                <a:gd name="T27" fmla="*/ 1196 h 1443"/>
                <a:gd name="T28" fmla="*/ 378 w 865"/>
                <a:gd name="T29" fmla="*/ 1230 h 1443"/>
                <a:gd name="T30" fmla="*/ 411 w 865"/>
                <a:gd name="T31" fmla="*/ 1238 h 1443"/>
                <a:gd name="T32" fmla="*/ 481 w 865"/>
                <a:gd name="T33" fmla="*/ 1348 h 1443"/>
                <a:gd name="T34" fmla="*/ 481 w 865"/>
                <a:gd name="T35" fmla="*/ 1426 h 1443"/>
                <a:gd name="T36" fmla="*/ 789 w 865"/>
                <a:gd name="T37" fmla="*/ 1443 h 1443"/>
                <a:gd name="T38" fmla="*/ 770 w 865"/>
                <a:gd name="T39" fmla="*/ 1413 h 1443"/>
                <a:gd name="T40" fmla="*/ 779 w 865"/>
                <a:gd name="T41" fmla="*/ 1365 h 1443"/>
                <a:gd name="T42" fmla="*/ 829 w 865"/>
                <a:gd name="T43" fmla="*/ 1287 h 1443"/>
                <a:gd name="T44" fmla="*/ 865 w 865"/>
                <a:gd name="T45" fmla="*/ 1264 h 1443"/>
                <a:gd name="T46" fmla="*/ 844 w 865"/>
                <a:gd name="T47" fmla="*/ 1236 h 1443"/>
                <a:gd name="T48" fmla="*/ 831 w 865"/>
                <a:gd name="T49" fmla="*/ 1160 h 1443"/>
                <a:gd name="T50" fmla="*/ 388 w 865"/>
                <a:gd name="T51" fmla="*/ 497 h 1443"/>
                <a:gd name="T52" fmla="*/ 492 w 865"/>
                <a:gd name="T53" fmla="*/ 113 h 1443"/>
                <a:gd name="T54" fmla="*/ 82 w 865"/>
                <a:gd name="T55" fmla="*/ 0 h 1443"/>
                <a:gd name="T56" fmla="*/ 70 w 865"/>
                <a:gd name="T57" fmla="*/ 23 h 1443"/>
                <a:gd name="T58" fmla="*/ 0 w 865"/>
                <a:gd name="T59" fmla="*/ 192 h 1443"/>
                <a:gd name="T60" fmla="*/ 29 w 865"/>
                <a:gd name="T61" fmla="*/ 293 h 1443"/>
                <a:gd name="T62" fmla="*/ 29 w 865"/>
                <a:gd name="T63" fmla="*/ 293 h 1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65" h="1443">
                  <a:moveTo>
                    <a:pt x="29" y="293"/>
                  </a:moveTo>
                  <a:lnTo>
                    <a:pt x="4" y="405"/>
                  </a:lnTo>
                  <a:lnTo>
                    <a:pt x="87" y="586"/>
                  </a:lnTo>
                  <a:lnTo>
                    <a:pt x="103" y="574"/>
                  </a:lnTo>
                  <a:lnTo>
                    <a:pt x="129" y="650"/>
                  </a:lnTo>
                  <a:lnTo>
                    <a:pt x="87" y="597"/>
                  </a:lnTo>
                  <a:lnTo>
                    <a:pt x="78" y="681"/>
                  </a:lnTo>
                  <a:lnTo>
                    <a:pt x="125" y="732"/>
                  </a:lnTo>
                  <a:lnTo>
                    <a:pt x="93" y="803"/>
                  </a:lnTo>
                  <a:lnTo>
                    <a:pt x="184" y="994"/>
                  </a:lnTo>
                  <a:lnTo>
                    <a:pt x="164" y="1065"/>
                  </a:lnTo>
                  <a:lnTo>
                    <a:pt x="283" y="1120"/>
                  </a:lnTo>
                  <a:lnTo>
                    <a:pt x="327" y="1177"/>
                  </a:lnTo>
                  <a:lnTo>
                    <a:pt x="378" y="1196"/>
                  </a:lnTo>
                  <a:lnTo>
                    <a:pt x="378" y="1230"/>
                  </a:lnTo>
                  <a:lnTo>
                    <a:pt x="411" y="1238"/>
                  </a:lnTo>
                  <a:lnTo>
                    <a:pt x="481" y="1348"/>
                  </a:lnTo>
                  <a:lnTo>
                    <a:pt x="481" y="1426"/>
                  </a:lnTo>
                  <a:lnTo>
                    <a:pt x="789" y="1443"/>
                  </a:lnTo>
                  <a:lnTo>
                    <a:pt x="770" y="1413"/>
                  </a:lnTo>
                  <a:lnTo>
                    <a:pt x="779" y="1365"/>
                  </a:lnTo>
                  <a:lnTo>
                    <a:pt x="829" y="1287"/>
                  </a:lnTo>
                  <a:lnTo>
                    <a:pt x="865" y="1264"/>
                  </a:lnTo>
                  <a:lnTo>
                    <a:pt x="844" y="1236"/>
                  </a:lnTo>
                  <a:lnTo>
                    <a:pt x="831" y="1160"/>
                  </a:lnTo>
                  <a:lnTo>
                    <a:pt x="388" y="497"/>
                  </a:lnTo>
                  <a:lnTo>
                    <a:pt x="492" y="113"/>
                  </a:lnTo>
                  <a:lnTo>
                    <a:pt x="82" y="0"/>
                  </a:lnTo>
                  <a:lnTo>
                    <a:pt x="70" y="23"/>
                  </a:lnTo>
                  <a:lnTo>
                    <a:pt x="0" y="192"/>
                  </a:lnTo>
                  <a:lnTo>
                    <a:pt x="29" y="293"/>
                  </a:lnTo>
                  <a:lnTo>
                    <a:pt x="29" y="293"/>
                  </a:lnTo>
                  <a:close/>
                </a:path>
              </a:pathLst>
            </a:custGeom>
            <a:solidFill>
              <a:srgbClr val="D0D0D0"/>
            </a:solidFill>
            <a:ln w="9525">
              <a:solidFill>
                <a:srgbClr val="90909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3037" name="Freeform 109"/>
            <p:cNvSpPr>
              <a:spLocks/>
            </p:cNvSpPr>
            <p:nvPr/>
          </p:nvSpPr>
          <p:spPr bwMode="auto">
            <a:xfrm>
              <a:off x="2528" y="1027"/>
              <a:ext cx="348" cy="523"/>
            </a:xfrm>
            <a:custGeom>
              <a:avLst/>
              <a:gdLst>
                <a:gd name="T0" fmla="*/ 0 w 696"/>
                <a:gd name="T1" fmla="*/ 384 h 1047"/>
                <a:gd name="T2" fmla="*/ 443 w 696"/>
                <a:gd name="T3" fmla="*/ 1047 h 1047"/>
                <a:gd name="T4" fmla="*/ 458 w 696"/>
                <a:gd name="T5" fmla="*/ 904 h 1047"/>
                <a:gd name="T6" fmla="*/ 483 w 696"/>
                <a:gd name="T7" fmla="*/ 897 h 1047"/>
                <a:gd name="T8" fmla="*/ 525 w 696"/>
                <a:gd name="T9" fmla="*/ 921 h 1047"/>
                <a:gd name="T10" fmla="*/ 561 w 696"/>
                <a:gd name="T11" fmla="*/ 796 h 1047"/>
                <a:gd name="T12" fmla="*/ 696 w 696"/>
                <a:gd name="T13" fmla="*/ 133 h 1047"/>
                <a:gd name="T14" fmla="*/ 397 w 696"/>
                <a:gd name="T15" fmla="*/ 70 h 1047"/>
                <a:gd name="T16" fmla="*/ 104 w 696"/>
                <a:gd name="T17" fmla="*/ 0 h 1047"/>
                <a:gd name="T18" fmla="*/ 0 w 696"/>
                <a:gd name="T19" fmla="*/ 384 h 1047"/>
                <a:gd name="T20" fmla="*/ 0 w 696"/>
                <a:gd name="T21" fmla="*/ 384 h 10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1047">
                  <a:moveTo>
                    <a:pt x="0" y="384"/>
                  </a:moveTo>
                  <a:lnTo>
                    <a:pt x="443" y="1047"/>
                  </a:lnTo>
                  <a:lnTo>
                    <a:pt x="458" y="904"/>
                  </a:lnTo>
                  <a:lnTo>
                    <a:pt x="483" y="897"/>
                  </a:lnTo>
                  <a:lnTo>
                    <a:pt x="525" y="921"/>
                  </a:lnTo>
                  <a:lnTo>
                    <a:pt x="561" y="796"/>
                  </a:lnTo>
                  <a:lnTo>
                    <a:pt x="696" y="133"/>
                  </a:lnTo>
                  <a:lnTo>
                    <a:pt x="397" y="70"/>
                  </a:lnTo>
                  <a:lnTo>
                    <a:pt x="104" y="0"/>
                  </a:lnTo>
                  <a:lnTo>
                    <a:pt x="0" y="384"/>
                  </a:lnTo>
                  <a:lnTo>
                    <a:pt x="0" y="384"/>
                  </a:lnTo>
                  <a:close/>
                </a:path>
              </a:pathLst>
            </a:custGeom>
            <a:solidFill>
              <a:srgbClr val="D0D0D0"/>
            </a:solidFill>
            <a:ln w="9525">
              <a:solidFill>
                <a:srgbClr val="90909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3038" name="Freeform 110"/>
            <p:cNvSpPr>
              <a:spLocks/>
            </p:cNvSpPr>
            <p:nvPr/>
          </p:nvSpPr>
          <p:spPr bwMode="auto">
            <a:xfrm>
              <a:off x="2727" y="608"/>
              <a:ext cx="327" cy="513"/>
            </a:xfrm>
            <a:custGeom>
              <a:avLst/>
              <a:gdLst>
                <a:gd name="T0" fmla="*/ 0 w 654"/>
                <a:gd name="T1" fmla="*/ 909 h 1027"/>
                <a:gd name="T2" fmla="*/ 53 w 654"/>
                <a:gd name="T3" fmla="*/ 692 h 1027"/>
                <a:gd name="T4" fmla="*/ 80 w 654"/>
                <a:gd name="T5" fmla="*/ 633 h 1027"/>
                <a:gd name="T6" fmla="*/ 57 w 654"/>
                <a:gd name="T7" fmla="*/ 605 h 1027"/>
                <a:gd name="T8" fmla="*/ 63 w 654"/>
                <a:gd name="T9" fmla="*/ 578 h 1027"/>
                <a:gd name="T10" fmla="*/ 103 w 654"/>
                <a:gd name="T11" fmla="*/ 542 h 1027"/>
                <a:gd name="T12" fmla="*/ 168 w 654"/>
                <a:gd name="T13" fmla="*/ 445 h 1027"/>
                <a:gd name="T14" fmla="*/ 145 w 654"/>
                <a:gd name="T15" fmla="*/ 413 h 1027"/>
                <a:gd name="T16" fmla="*/ 135 w 654"/>
                <a:gd name="T17" fmla="*/ 388 h 1027"/>
                <a:gd name="T18" fmla="*/ 139 w 654"/>
                <a:gd name="T19" fmla="*/ 333 h 1027"/>
                <a:gd name="T20" fmla="*/ 219 w 654"/>
                <a:gd name="T21" fmla="*/ 0 h 1027"/>
                <a:gd name="T22" fmla="*/ 304 w 654"/>
                <a:gd name="T23" fmla="*/ 19 h 1027"/>
                <a:gd name="T24" fmla="*/ 276 w 654"/>
                <a:gd name="T25" fmla="*/ 149 h 1027"/>
                <a:gd name="T26" fmla="*/ 295 w 654"/>
                <a:gd name="T27" fmla="*/ 194 h 1027"/>
                <a:gd name="T28" fmla="*/ 297 w 654"/>
                <a:gd name="T29" fmla="*/ 223 h 1027"/>
                <a:gd name="T30" fmla="*/ 287 w 654"/>
                <a:gd name="T31" fmla="*/ 228 h 1027"/>
                <a:gd name="T32" fmla="*/ 320 w 654"/>
                <a:gd name="T33" fmla="*/ 259 h 1027"/>
                <a:gd name="T34" fmla="*/ 354 w 654"/>
                <a:gd name="T35" fmla="*/ 342 h 1027"/>
                <a:gd name="T36" fmla="*/ 365 w 654"/>
                <a:gd name="T37" fmla="*/ 417 h 1027"/>
                <a:gd name="T38" fmla="*/ 371 w 654"/>
                <a:gd name="T39" fmla="*/ 457 h 1027"/>
                <a:gd name="T40" fmla="*/ 346 w 654"/>
                <a:gd name="T41" fmla="*/ 495 h 1027"/>
                <a:gd name="T42" fmla="*/ 363 w 654"/>
                <a:gd name="T43" fmla="*/ 512 h 1027"/>
                <a:gd name="T44" fmla="*/ 409 w 654"/>
                <a:gd name="T45" fmla="*/ 487 h 1027"/>
                <a:gd name="T46" fmla="*/ 439 w 654"/>
                <a:gd name="T47" fmla="*/ 618 h 1027"/>
                <a:gd name="T48" fmla="*/ 460 w 654"/>
                <a:gd name="T49" fmla="*/ 626 h 1027"/>
                <a:gd name="T50" fmla="*/ 464 w 654"/>
                <a:gd name="T51" fmla="*/ 664 h 1027"/>
                <a:gd name="T52" fmla="*/ 523 w 654"/>
                <a:gd name="T53" fmla="*/ 679 h 1027"/>
                <a:gd name="T54" fmla="*/ 616 w 654"/>
                <a:gd name="T55" fmla="*/ 679 h 1027"/>
                <a:gd name="T56" fmla="*/ 654 w 654"/>
                <a:gd name="T57" fmla="*/ 696 h 1027"/>
                <a:gd name="T58" fmla="*/ 599 w 654"/>
                <a:gd name="T59" fmla="*/ 1027 h 1027"/>
                <a:gd name="T60" fmla="*/ 299 w 654"/>
                <a:gd name="T61" fmla="*/ 972 h 1027"/>
                <a:gd name="T62" fmla="*/ 0 w 654"/>
                <a:gd name="T63" fmla="*/ 909 h 1027"/>
                <a:gd name="T64" fmla="*/ 0 w 654"/>
                <a:gd name="T65" fmla="*/ 909 h 10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54" h="1027">
                  <a:moveTo>
                    <a:pt x="0" y="909"/>
                  </a:moveTo>
                  <a:lnTo>
                    <a:pt x="53" y="692"/>
                  </a:lnTo>
                  <a:lnTo>
                    <a:pt x="80" y="633"/>
                  </a:lnTo>
                  <a:lnTo>
                    <a:pt x="57" y="605"/>
                  </a:lnTo>
                  <a:lnTo>
                    <a:pt x="63" y="578"/>
                  </a:lnTo>
                  <a:lnTo>
                    <a:pt x="103" y="542"/>
                  </a:lnTo>
                  <a:lnTo>
                    <a:pt x="168" y="445"/>
                  </a:lnTo>
                  <a:lnTo>
                    <a:pt x="145" y="413"/>
                  </a:lnTo>
                  <a:lnTo>
                    <a:pt x="135" y="388"/>
                  </a:lnTo>
                  <a:lnTo>
                    <a:pt x="139" y="333"/>
                  </a:lnTo>
                  <a:lnTo>
                    <a:pt x="219" y="0"/>
                  </a:lnTo>
                  <a:lnTo>
                    <a:pt x="304" y="19"/>
                  </a:lnTo>
                  <a:lnTo>
                    <a:pt x="276" y="149"/>
                  </a:lnTo>
                  <a:lnTo>
                    <a:pt x="295" y="194"/>
                  </a:lnTo>
                  <a:lnTo>
                    <a:pt x="297" y="223"/>
                  </a:lnTo>
                  <a:lnTo>
                    <a:pt x="287" y="228"/>
                  </a:lnTo>
                  <a:lnTo>
                    <a:pt x="320" y="259"/>
                  </a:lnTo>
                  <a:lnTo>
                    <a:pt x="354" y="342"/>
                  </a:lnTo>
                  <a:lnTo>
                    <a:pt x="365" y="417"/>
                  </a:lnTo>
                  <a:lnTo>
                    <a:pt x="371" y="457"/>
                  </a:lnTo>
                  <a:lnTo>
                    <a:pt x="346" y="495"/>
                  </a:lnTo>
                  <a:lnTo>
                    <a:pt x="363" y="512"/>
                  </a:lnTo>
                  <a:lnTo>
                    <a:pt x="409" y="487"/>
                  </a:lnTo>
                  <a:lnTo>
                    <a:pt x="439" y="618"/>
                  </a:lnTo>
                  <a:lnTo>
                    <a:pt x="460" y="626"/>
                  </a:lnTo>
                  <a:lnTo>
                    <a:pt x="464" y="664"/>
                  </a:lnTo>
                  <a:lnTo>
                    <a:pt x="523" y="679"/>
                  </a:lnTo>
                  <a:lnTo>
                    <a:pt x="616" y="679"/>
                  </a:lnTo>
                  <a:lnTo>
                    <a:pt x="654" y="696"/>
                  </a:lnTo>
                  <a:lnTo>
                    <a:pt x="599" y="1027"/>
                  </a:lnTo>
                  <a:lnTo>
                    <a:pt x="299" y="972"/>
                  </a:lnTo>
                  <a:lnTo>
                    <a:pt x="0" y="909"/>
                  </a:lnTo>
                  <a:lnTo>
                    <a:pt x="0" y="909"/>
                  </a:lnTo>
                  <a:close/>
                </a:path>
              </a:pathLst>
            </a:custGeom>
            <a:solidFill>
              <a:srgbClr val="D0D0D0"/>
            </a:solidFill>
            <a:ln w="9525">
              <a:solidFill>
                <a:srgbClr val="90909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3039" name="Freeform 111"/>
            <p:cNvSpPr>
              <a:spLocks/>
            </p:cNvSpPr>
            <p:nvPr/>
          </p:nvSpPr>
          <p:spPr bwMode="auto">
            <a:xfrm>
              <a:off x="2864" y="617"/>
              <a:ext cx="559" cy="346"/>
            </a:xfrm>
            <a:custGeom>
              <a:avLst/>
              <a:gdLst>
                <a:gd name="T0" fmla="*/ 19 w 1118"/>
                <a:gd name="T1" fmla="*/ 175 h 692"/>
                <a:gd name="T2" fmla="*/ 21 w 1118"/>
                <a:gd name="T3" fmla="*/ 204 h 692"/>
                <a:gd name="T4" fmla="*/ 11 w 1118"/>
                <a:gd name="T5" fmla="*/ 209 h 692"/>
                <a:gd name="T6" fmla="*/ 44 w 1118"/>
                <a:gd name="T7" fmla="*/ 240 h 692"/>
                <a:gd name="T8" fmla="*/ 78 w 1118"/>
                <a:gd name="T9" fmla="*/ 323 h 692"/>
                <a:gd name="T10" fmla="*/ 89 w 1118"/>
                <a:gd name="T11" fmla="*/ 398 h 692"/>
                <a:gd name="T12" fmla="*/ 95 w 1118"/>
                <a:gd name="T13" fmla="*/ 438 h 692"/>
                <a:gd name="T14" fmla="*/ 70 w 1118"/>
                <a:gd name="T15" fmla="*/ 476 h 692"/>
                <a:gd name="T16" fmla="*/ 87 w 1118"/>
                <a:gd name="T17" fmla="*/ 493 h 692"/>
                <a:gd name="T18" fmla="*/ 133 w 1118"/>
                <a:gd name="T19" fmla="*/ 468 h 692"/>
                <a:gd name="T20" fmla="*/ 163 w 1118"/>
                <a:gd name="T21" fmla="*/ 599 h 692"/>
                <a:gd name="T22" fmla="*/ 184 w 1118"/>
                <a:gd name="T23" fmla="*/ 607 h 692"/>
                <a:gd name="T24" fmla="*/ 188 w 1118"/>
                <a:gd name="T25" fmla="*/ 645 h 692"/>
                <a:gd name="T26" fmla="*/ 205 w 1118"/>
                <a:gd name="T27" fmla="*/ 662 h 692"/>
                <a:gd name="T28" fmla="*/ 247 w 1118"/>
                <a:gd name="T29" fmla="*/ 660 h 692"/>
                <a:gd name="T30" fmla="*/ 340 w 1118"/>
                <a:gd name="T31" fmla="*/ 660 h 692"/>
                <a:gd name="T32" fmla="*/ 378 w 1118"/>
                <a:gd name="T33" fmla="*/ 677 h 692"/>
                <a:gd name="T34" fmla="*/ 390 w 1118"/>
                <a:gd name="T35" fmla="*/ 609 h 692"/>
                <a:gd name="T36" fmla="*/ 694 w 1118"/>
                <a:gd name="T37" fmla="*/ 654 h 692"/>
                <a:gd name="T38" fmla="*/ 1068 w 1118"/>
                <a:gd name="T39" fmla="*/ 692 h 692"/>
                <a:gd name="T40" fmla="*/ 1080 w 1118"/>
                <a:gd name="T41" fmla="*/ 567 h 692"/>
                <a:gd name="T42" fmla="*/ 1118 w 1118"/>
                <a:gd name="T43" fmla="*/ 162 h 692"/>
                <a:gd name="T44" fmla="*/ 622 w 1118"/>
                <a:gd name="T45" fmla="*/ 105 h 692"/>
                <a:gd name="T46" fmla="*/ 376 w 1118"/>
                <a:gd name="T47" fmla="*/ 67 h 692"/>
                <a:gd name="T48" fmla="*/ 28 w 1118"/>
                <a:gd name="T49" fmla="*/ 0 h 692"/>
                <a:gd name="T50" fmla="*/ 0 w 1118"/>
                <a:gd name="T51" fmla="*/ 130 h 692"/>
                <a:gd name="T52" fmla="*/ 19 w 1118"/>
                <a:gd name="T53" fmla="*/ 175 h 692"/>
                <a:gd name="T54" fmla="*/ 19 w 1118"/>
                <a:gd name="T55" fmla="*/ 175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18" h="692">
                  <a:moveTo>
                    <a:pt x="19" y="175"/>
                  </a:moveTo>
                  <a:lnTo>
                    <a:pt x="21" y="204"/>
                  </a:lnTo>
                  <a:lnTo>
                    <a:pt x="11" y="209"/>
                  </a:lnTo>
                  <a:lnTo>
                    <a:pt x="44" y="240"/>
                  </a:lnTo>
                  <a:lnTo>
                    <a:pt x="78" y="323"/>
                  </a:lnTo>
                  <a:lnTo>
                    <a:pt x="89" y="398"/>
                  </a:lnTo>
                  <a:lnTo>
                    <a:pt x="95" y="438"/>
                  </a:lnTo>
                  <a:lnTo>
                    <a:pt x="70" y="476"/>
                  </a:lnTo>
                  <a:lnTo>
                    <a:pt x="87" y="493"/>
                  </a:lnTo>
                  <a:lnTo>
                    <a:pt x="133" y="468"/>
                  </a:lnTo>
                  <a:lnTo>
                    <a:pt x="163" y="599"/>
                  </a:lnTo>
                  <a:lnTo>
                    <a:pt x="184" y="607"/>
                  </a:lnTo>
                  <a:lnTo>
                    <a:pt x="188" y="645"/>
                  </a:lnTo>
                  <a:lnTo>
                    <a:pt x="205" y="662"/>
                  </a:lnTo>
                  <a:lnTo>
                    <a:pt x="247" y="660"/>
                  </a:lnTo>
                  <a:lnTo>
                    <a:pt x="340" y="660"/>
                  </a:lnTo>
                  <a:lnTo>
                    <a:pt x="378" y="677"/>
                  </a:lnTo>
                  <a:lnTo>
                    <a:pt x="390" y="609"/>
                  </a:lnTo>
                  <a:lnTo>
                    <a:pt x="694" y="654"/>
                  </a:lnTo>
                  <a:lnTo>
                    <a:pt x="1068" y="692"/>
                  </a:lnTo>
                  <a:lnTo>
                    <a:pt x="1080" y="567"/>
                  </a:lnTo>
                  <a:lnTo>
                    <a:pt x="1118" y="162"/>
                  </a:lnTo>
                  <a:lnTo>
                    <a:pt x="622" y="105"/>
                  </a:lnTo>
                  <a:lnTo>
                    <a:pt x="376" y="67"/>
                  </a:lnTo>
                  <a:lnTo>
                    <a:pt x="28" y="0"/>
                  </a:lnTo>
                  <a:lnTo>
                    <a:pt x="0" y="130"/>
                  </a:lnTo>
                  <a:lnTo>
                    <a:pt x="19" y="175"/>
                  </a:lnTo>
                  <a:lnTo>
                    <a:pt x="19" y="175"/>
                  </a:lnTo>
                  <a:close/>
                </a:path>
              </a:pathLst>
            </a:custGeom>
            <a:solidFill>
              <a:srgbClr val="D0D0D0"/>
            </a:solidFill>
            <a:ln w="9525">
              <a:solidFill>
                <a:srgbClr val="90909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3040" name="Freeform 112"/>
            <p:cNvSpPr>
              <a:spLocks/>
            </p:cNvSpPr>
            <p:nvPr/>
          </p:nvSpPr>
          <p:spPr bwMode="auto">
            <a:xfrm>
              <a:off x="2705" y="1425"/>
              <a:ext cx="372" cy="420"/>
            </a:xfrm>
            <a:custGeom>
              <a:avLst/>
              <a:gdLst>
                <a:gd name="T0" fmla="*/ 48 w 746"/>
                <a:gd name="T1" fmla="*/ 534 h 840"/>
                <a:gd name="T2" fmla="*/ 29 w 746"/>
                <a:gd name="T3" fmla="*/ 504 h 840"/>
                <a:gd name="T4" fmla="*/ 38 w 746"/>
                <a:gd name="T5" fmla="*/ 456 h 840"/>
                <a:gd name="T6" fmla="*/ 88 w 746"/>
                <a:gd name="T7" fmla="*/ 378 h 840"/>
                <a:gd name="T8" fmla="*/ 124 w 746"/>
                <a:gd name="T9" fmla="*/ 355 h 840"/>
                <a:gd name="T10" fmla="*/ 103 w 746"/>
                <a:gd name="T11" fmla="*/ 327 h 840"/>
                <a:gd name="T12" fmla="*/ 90 w 746"/>
                <a:gd name="T13" fmla="*/ 251 h 840"/>
                <a:gd name="T14" fmla="*/ 105 w 746"/>
                <a:gd name="T15" fmla="*/ 108 h 840"/>
                <a:gd name="T16" fmla="*/ 130 w 746"/>
                <a:gd name="T17" fmla="*/ 101 h 840"/>
                <a:gd name="T18" fmla="*/ 172 w 746"/>
                <a:gd name="T19" fmla="*/ 125 h 840"/>
                <a:gd name="T20" fmla="*/ 208 w 746"/>
                <a:gd name="T21" fmla="*/ 0 h 840"/>
                <a:gd name="T22" fmla="*/ 746 w 746"/>
                <a:gd name="T23" fmla="*/ 89 h 840"/>
                <a:gd name="T24" fmla="*/ 634 w 746"/>
                <a:gd name="T25" fmla="*/ 840 h 840"/>
                <a:gd name="T26" fmla="*/ 468 w 746"/>
                <a:gd name="T27" fmla="*/ 817 h 840"/>
                <a:gd name="T28" fmla="*/ 366 w 746"/>
                <a:gd name="T29" fmla="*/ 789 h 840"/>
                <a:gd name="T30" fmla="*/ 154 w 746"/>
                <a:gd name="T31" fmla="*/ 705 h 840"/>
                <a:gd name="T32" fmla="*/ 0 w 746"/>
                <a:gd name="T33" fmla="*/ 576 h 840"/>
                <a:gd name="T34" fmla="*/ 48 w 746"/>
                <a:gd name="T35" fmla="*/ 534 h 840"/>
                <a:gd name="T36" fmla="*/ 48 w 746"/>
                <a:gd name="T37" fmla="*/ 534 h 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46" h="840">
                  <a:moveTo>
                    <a:pt x="48" y="534"/>
                  </a:moveTo>
                  <a:lnTo>
                    <a:pt x="29" y="504"/>
                  </a:lnTo>
                  <a:lnTo>
                    <a:pt x="38" y="456"/>
                  </a:lnTo>
                  <a:lnTo>
                    <a:pt x="88" y="378"/>
                  </a:lnTo>
                  <a:lnTo>
                    <a:pt x="124" y="355"/>
                  </a:lnTo>
                  <a:lnTo>
                    <a:pt x="103" y="327"/>
                  </a:lnTo>
                  <a:lnTo>
                    <a:pt x="90" y="251"/>
                  </a:lnTo>
                  <a:lnTo>
                    <a:pt x="105" y="108"/>
                  </a:lnTo>
                  <a:lnTo>
                    <a:pt x="130" y="101"/>
                  </a:lnTo>
                  <a:lnTo>
                    <a:pt x="172" y="125"/>
                  </a:lnTo>
                  <a:lnTo>
                    <a:pt x="208" y="0"/>
                  </a:lnTo>
                  <a:lnTo>
                    <a:pt x="746" y="89"/>
                  </a:lnTo>
                  <a:lnTo>
                    <a:pt x="634" y="840"/>
                  </a:lnTo>
                  <a:lnTo>
                    <a:pt x="468" y="817"/>
                  </a:lnTo>
                  <a:lnTo>
                    <a:pt x="366" y="789"/>
                  </a:lnTo>
                  <a:lnTo>
                    <a:pt x="154" y="705"/>
                  </a:lnTo>
                  <a:lnTo>
                    <a:pt x="0" y="576"/>
                  </a:lnTo>
                  <a:lnTo>
                    <a:pt x="48" y="534"/>
                  </a:lnTo>
                  <a:lnTo>
                    <a:pt x="48" y="534"/>
                  </a:lnTo>
                  <a:close/>
                </a:path>
              </a:pathLst>
            </a:custGeom>
            <a:solidFill>
              <a:srgbClr val="D0D0D0"/>
            </a:solidFill>
            <a:ln w="9525">
              <a:solidFill>
                <a:srgbClr val="90909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3041" name="Freeform 113"/>
            <p:cNvSpPr>
              <a:spLocks/>
            </p:cNvSpPr>
            <p:nvPr/>
          </p:nvSpPr>
          <p:spPr bwMode="auto">
            <a:xfrm>
              <a:off x="3014" y="921"/>
              <a:ext cx="385" cy="310"/>
            </a:xfrm>
            <a:custGeom>
              <a:avLst/>
              <a:gdLst>
                <a:gd name="T0" fmla="*/ 0 w 770"/>
                <a:gd name="T1" fmla="*/ 530 h 619"/>
                <a:gd name="T2" fmla="*/ 92 w 770"/>
                <a:gd name="T3" fmla="*/ 0 h 619"/>
                <a:gd name="T4" fmla="*/ 396 w 770"/>
                <a:gd name="T5" fmla="*/ 45 h 619"/>
                <a:gd name="T6" fmla="*/ 770 w 770"/>
                <a:gd name="T7" fmla="*/ 83 h 619"/>
                <a:gd name="T8" fmla="*/ 744 w 770"/>
                <a:gd name="T9" fmla="*/ 351 h 619"/>
                <a:gd name="T10" fmla="*/ 719 w 770"/>
                <a:gd name="T11" fmla="*/ 619 h 619"/>
                <a:gd name="T12" fmla="*/ 208 w 770"/>
                <a:gd name="T13" fmla="*/ 562 h 619"/>
                <a:gd name="T14" fmla="*/ 0 w 770"/>
                <a:gd name="T15" fmla="*/ 530 h 619"/>
                <a:gd name="T16" fmla="*/ 0 w 770"/>
                <a:gd name="T17" fmla="*/ 530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0" h="619">
                  <a:moveTo>
                    <a:pt x="0" y="530"/>
                  </a:moveTo>
                  <a:lnTo>
                    <a:pt x="92" y="0"/>
                  </a:lnTo>
                  <a:lnTo>
                    <a:pt x="396" y="45"/>
                  </a:lnTo>
                  <a:lnTo>
                    <a:pt x="770" y="83"/>
                  </a:lnTo>
                  <a:lnTo>
                    <a:pt x="744" y="351"/>
                  </a:lnTo>
                  <a:lnTo>
                    <a:pt x="719" y="619"/>
                  </a:lnTo>
                  <a:lnTo>
                    <a:pt x="208" y="562"/>
                  </a:lnTo>
                  <a:lnTo>
                    <a:pt x="0" y="530"/>
                  </a:lnTo>
                  <a:lnTo>
                    <a:pt x="0" y="530"/>
                  </a:lnTo>
                  <a:close/>
                </a:path>
              </a:pathLst>
            </a:custGeom>
            <a:solidFill>
              <a:srgbClr val="D0D0D0"/>
            </a:solidFill>
            <a:ln w="9525">
              <a:solidFill>
                <a:srgbClr val="90909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3042" name="Freeform 114"/>
            <p:cNvSpPr>
              <a:spLocks/>
            </p:cNvSpPr>
            <p:nvPr/>
          </p:nvSpPr>
          <p:spPr bwMode="auto">
            <a:xfrm>
              <a:off x="3077" y="1203"/>
              <a:ext cx="399" cy="306"/>
            </a:xfrm>
            <a:custGeom>
              <a:avLst/>
              <a:gdLst>
                <a:gd name="T0" fmla="*/ 80 w 796"/>
                <a:gd name="T1" fmla="*/ 0 h 612"/>
                <a:gd name="T2" fmla="*/ 591 w 796"/>
                <a:gd name="T3" fmla="*/ 57 h 612"/>
                <a:gd name="T4" fmla="*/ 796 w 796"/>
                <a:gd name="T5" fmla="*/ 74 h 612"/>
                <a:gd name="T6" fmla="*/ 789 w 796"/>
                <a:gd name="T7" fmla="*/ 207 h 612"/>
                <a:gd name="T8" fmla="*/ 760 w 796"/>
                <a:gd name="T9" fmla="*/ 612 h 612"/>
                <a:gd name="T10" fmla="*/ 656 w 796"/>
                <a:gd name="T11" fmla="*/ 605 h 612"/>
                <a:gd name="T12" fmla="*/ 331 w 796"/>
                <a:gd name="T13" fmla="*/ 576 h 612"/>
                <a:gd name="T14" fmla="*/ 0 w 796"/>
                <a:gd name="T15" fmla="*/ 534 h 612"/>
                <a:gd name="T16" fmla="*/ 80 w 796"/>
                <a:gd name="T17" fmla="*/ 0 h 612"/>
                <a:gd name="T18" fmla="*/ 80 w 796"/>
                <a:gd name="T19" fmla="*/ 0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96" h="612">
                  <a:moveTo>
                    <a:pt x="80" y="0"/>
                  </a:moveTo>
                  <a:lnTo>
                    <a:pt x="591" y="57"/>
                  </a:lnTo>
                  <a:lnTo>
                    <a:pt x="796" y="74"/>
                  </a:lnTo>
                  <a:lnTo>
                    <a:pt x="789" y="207"/>
                  </a:lnTo>
                  <a:lnTo>
                    <a:pt x="760" y="612"/>
                  </a:lnTo>
                  <a:lnTo>
                    <a:pt x="656" y="605"/>
                  </a:lnTo>
                  <a:lnTo>
                    <a:pt x="331" y="576"/>
                  </a:lnTo>
                  <a:lnTo>
                    <a:pt x="0" y="534"/>
                  </a:lnTo>
                  <a:lnTo>
                    <a:pt x="80" y="0"/>
                  </a:lnTo>
                  <a:lnTo>
                    <a:pt x="80" y="0"/>
                  </a:lnTo>
                  <a:close/>
                </a:path>
              </a:pathLst>
            </a:custGeom>
            <a:solidFill>
              <a:srgbClr val="D0D0D0"/>
            </a:solidFill>
            <a:ln w="9525">
              <a:solidFill>
                <a:srgbClr val="90909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3043" name="Freeform 115"/>
            <p:cNvSpPr>
              <a:spLocks/>
            </p:cNvSpPr>
            <p:nvPr/>
          </p:nvSpPr>
          <p:spPr bwMode="auto">
            <a:xfrm>
              <a:off x="3021" y="1470"/>
              <a:ext cx="384" cy="382"/>
            </a:xfrm>
            <a:custGeom>
              <a:avLst/>
              <a:gdLst>
                <a:gd name="T0" fmla="*/ 97 w 768"/>
                <a:gd name="T1" fmla="*/ 764 h 764"/>
                <a:gd name="T2" fmla="*/ 106 w 768"/>
                <a:gd name="T3" fmla="*/ 707 h 764"/>
                <a:gd name="T4" fmla="*/ 298 w 768"/>
                <a:gd name="T5" fmla="*/ 732 h 764"/>
                <a:gd name="T6" fmla="*/ 290 w 768"/>
                <a:gd name="T7" fmla="*/ 704 h 764"/>
                <a:gd name="T8" fmla="*/ 705 w 768"/>
                <a:gd name="T9" fmla="*/ 742 h 764"/>
                <a:gd name="T10" fmla="*/ 768 w 768"/>
                <a:gd name="T11" fmla="*/ 71 h 764"/>
                <a:gd name="T12" fmla="*/ 443 w 768"/>
                <a:gd name="T13" fmla="*/ 42 h 764"/>
                <a:gd name="T14" fmla="*/ 112 w 768"/>
                <a:gd name="T15" fmla="*/ 0 h 764"/>
                <a:gd name="T16" fmla="*/ 0 w 768"/>
                <a:gd name="T17" fmla="*/ 751 h 764"/>
                <a:gd name="T18" fmla="*/ 97 w 768"/>
                <a:gd name="T19" fmla="*/ 764 h 764"/>
                <a:gd name="T20" fmla="*/ 97 w 768"/>
                <a:gd name="T21" fmla="*/ 764 h 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68" h="764">
                  <a:moveTo>
                    <a:pt x="97" y="764"/>
                  </a:moveTo>
                  <a:lnTo>
                    <a:pt x="106" y="707"/>
                  </a:lnTo>
                  <a:lnTo>
                    <a:pt x="298" y="732"/>
                  </a:lnTo>
                  <a:lnTo>
                    <a:pt x="290" y="704"/>
                  </a:lnTo>
                  <a:lnTo>
                    <a:pt x="705" y="742"/>
                  </a:lnTo>
                  <a:lnTo>
                    <a:pt x="768" y="71"/>
                  </a:lnTo>
                  <a:lnTo>
                    <a:pt x="443" y="42"/>
                  </a:lnTo>
                  <a:lnTo>
                    <a:pt x="112" y="0"/>
                  </a:lnTo>
                  <a:lnTo>
                    <a:pt x="0" y="751"/>
                  </a:lnTo>
                  <a:lnTo>
                    <a:pt x="97" y="764"/>
                  </a:lnTo>
                  <a:lnTo>
                    <a:pt x="97" y="764"/>
                  </a:lnTo>
                  <a:close/>
                </a:path>
              </a:pathLst>
            </a:custGeom>
            <a:solidFill>
              <a:srgbClr val="D0D0D0"/>
            </a:solidFill>
            <a:ln w="9525">
              <a:solidFill>
                <a:srgbClr val="90909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3044" name="Freeform 116"/>
            <p:cNvSpPr>
              <a:spLocks/>
            </p:cNvSpPr>
            <p:nvPr/>
          </p:nvSpPr>
          <p:spPr bwMode="auto">
            <a:xfrm>
              <a:off x="3167" y="1540"/>
              <a:ext cx="763" cy="719"/>
            </a:xfrm>
            <a:custGeom>
              <a:avLst/>
              <a:gdLst>
                <a:gd name="T0" fmla="*/ 0 w 1527"/>
                <a:gd name="T1" fmla="*/ 563 h 1439"/>
                <a:gd name="T2" fmla="*/ 415 w 1527"/>
                <a:gd name="T3" fmla="*/ 601 h 1439"/>
                <a:gd name="T4" fmla="*/ 472 w 1527"/>
                <a:gd name="T5" fmla="*/ 0 h 1439"/>
                <a:gd name="T6" fmla="*/ 803 w 1527"/>
                <a:gd name="T7" fmla="*/ 19 h 1439"/>
                <a:gd name="T8" fmla="*/ 791 w 1527"/>
                <a:gd name="T9" fmla="*/ 277 h 1439"/>
                <a:gd name="T10" fmla="*/ 824 w 1527"/>
                <a:gd name="T11" fmla="*/ 304 h 1439"/>
                <a:gd name="T12" fmla="*/ 854 w 1527"/>
                <a:gd name="T13" fmla="*/ 304 h 1439"/>
                <a:gd name="T14" fmla="*/ 879 w 1527"/>
                <a:gd name="T15" fmla="*/ 329 h 1439"/>
                <a:gd name="T16" fmla="*/ 928 w 1527"/>
                <a:gd name="T17" fmla="*/ 340 h 1439"/>
                <a:gd name="T18" fmla="*/ 1029 w 1527"/>
                <a:gd name="T19" fmla="*/ 384 h 1439"/>
                <a:gd name="T20" fmla="*/ 1046 w 1527"/>
                <a:gd name="T21" fmla="*/ 365 h 1439"/>
                <a:gd name="T22" fmla="*/ 1111 w 1527"/>
                <a:gd name="T23" fmla="*/ 403 h 1439"/>
                <a:gd name="T24" fmla="*/ 1196 w 1527"/>
                <a:gd name="T25" fmla="*/ 401 h 1439"/>
                <a:gd name="T26" fmla="*/ 1255 w 1527"/>
                <a:gd name="T27" fmla="*/ 384 h 1439"/>
                <a:gd name="T28" fmla="*/ 1337 w 1527"/>
                <a:gd name="T29" fmla="*/ 369 h 1439"/>
                <a:gd name="T30" fmla="*/ 1411 w 1527"/>
                <a:gd name="T31" fmla="*/ 409 h 1439"/>
                <a:gd name="T32" fmla="*/ 1423 w 1527"/>
                <a:gd name="T33" fmla="*/ 422 h 1439"/>
                <a:gd name="T34" fmla="*/ 1463 w 1527"/>
                <a:gd name="T35" fmla="*/ 422 h 1439"/>
                <a:gd name="T36" fmla="*/ 1470 w 1527"/>
                <a:gd name="T37" fmla="*/ 635 h 1439"/>
                <a:gd name="T38" fmla="*/ 1527 w 1527"/>
                <a:gd name="T39" fmla="*/ 739 h 1439"/>
                <a:gd name="T40" fmla="*/ 1506 w 1527"/>
                <a:gd name="T41" fmla="*/ 821 h 1439"/>
                <a:gd name="T42" fmla="*/ 1510 w 1527"/>
                <a:gd name="T43" fmla="*/ 889 h 1439"/>
                <a:gd name="T44" fmla="*/ 1485 w 1527"/>
                <a:gd name="T45" fmla="*/ 924 h 1439"/>
                <a:gd name="T46" fmla="*/ 1495 w 1527"/>
                <a:gd name="T47" fmla="*/ 935 h 1439"/>
                <a:gd name="T48" fmla="*/ 1432 w 1527"/>
                <a:gd name="T49" fmla="*/ 954 h 1439"/>
                <a:gd name="T50" fmla="*/ 1383 w 1527"/>
                <a:gd name="T51" fmla="*/ 960 h 1439"/>
                <a:gd name="T52" fmla="*/ 1392 w 1527"/>
                <a:gd name="T53" fmla="*/ 924 h 1439"/>
                <a:gd name="T54" fmla="*/ 1366 w 1527"/>
                <a:gd name="T55" fmla="*/ 945 h 1439"/>
                <a:gd name="T56" fmla="*/ 1367 w 1527"/>
                <a:gd name="T57" fmla="*/ 986 h 1439"/>
                <a:gd name="T58" fmla="*/ 1333 w 1527"/>
                <a:gd name="T59" fmla="*/ 1030 h 1439"/>
                <a:gd name="T60" fmla="*/ 1153 w 1527"/>
                <a:gd name="T61" fmla="*/ 1121 h 1439"/>
                <a:gd name="T62" fmla="*/ 1096 w 1527"/>
                <a:gd name="T63" fmla="*/ 1180 h 1439"/>
                <a:gd name="T64" fmla="*/ 1042 w 1527"/>
                <a:gd name="T65" fmla="*/ 1308 h 1439"/>
                <a:gd name="T66" fmla="*/ 1086 w 1527"/>
                <a:gd name="T67" fmla="*/ 1439 h 1439"/>
                <a:gd name="T68" fmla="*/ 1044 w 1527"/>
                <a:gd name="T69" fmla="*/ 1439 h 1439"/>
                <a:gd name="T70" fmla="*/ 848 w 1527"/>
                <a:gd name="T71" fmla="*/ 1370 h 1439"/>
                <a:gd name="T72" fmla="*/ 827 w 1527"/>
                <a:gd name="T73" fmla="*/ 1313 h 1439"/>
                <a:gd name="T74" fmla="*/ 807 w 1527"/>
                <a:gd name="T75" fmla="*/ 1289 h 1439"/>
                <a:gd name="T76" fmla="*/ 801 w 1527"/>
                <a:gd name="T77" fmla="*/ 1213 h 1439"/>
                <a:gd name="T78" fmla="*/ 763 w 1527"/>
                <a:gd name="T79" fmla="*/ 1186 h 1439"/>
                <a:gd name="T80" fmla="*/ 658 w 1527"/>
                <a:gd name="T81" fmla="*/ 984 h 1439"/>
                <a:gd name="T82" fmla="*/ 607 w 1527"/>
                <a:gd name="T83" fmla="*/ 946 h 1439"/>
                <a:gd name="T84" fmla="*/ 592 w 1527"/>
                <a:gd name="T85" fmla="*/ 914 h 1439"/>
                <a:gd name="T86" fmla="*/ 438 w 1527"/>
                <a:gd name="T87" fmla="*/ 907 h 1439"/>
                <a:gd name="T88" fmla="*/ 356 w 1527"/>
                <a:gd name="T89" fmla="*/ 1002 h 1439"/>
                <a:gd name="T90" fmla="*/ 217 w 1527"/>
                <a:gd name="T91" fmla="*/ 903 h 1439"/>
                <a:gd name="T92" fmla="*/ 175 w 1527"/>
                <a:gd name="T93" fmla="*/ 766 h 1439"/>
                <a:gd name="T94" fmla="*/ 42 w 1527"/>
                <a:gd name="T95" fmla="*/ 639 h 1439"/>
                <a:gd name="T96" fmla="*/ 27 w 1527"/>
                <a:gd name="T97" fmla="*/ 597 h 1439"/>
                <a:gd name="T98" fmla="*/ 8 w 1527"/>
                <a:gd name="T99" fmla="*/ 591 h 1439"/>
                <a:gd name="T100" fmla="*/ 0 w 1527"/>
                <a:gd name="T101" fmla="*/ 563 h 1439"/>
                <a:gd name="T102" fmla="*/ 0 w 1527"/>
                <a:gd name="T103" fmla="*/ 563 h 1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27" h="1439">
                  <a:moveTo>
                    <a:pt x="0" y="563"/>
                  </a:moveTo>
                  <a:lnTo>
                    <a:pt x="415" y="601"/>
                  </a:lnTo>
                  <a:lnTo>
                    <a:pt x="472" y="0"/>
                  </a:lnTo>
                  <a:lnTo>
                    <a:pt x="803" y="19"/>
                  </a:lnTo>
                  <a:lnTo>
                    <a:pt x="791" y="277"/>
                  </a:lnTo>
                  <a:lnTo>
                    <a:pt x="824" y="304"/>
                  </a:lnTo>
                  <a:lnTo>
                    <a:pt x="854" y="304"/>
                  </a:lnTo>
                  <a:lnTo>
                    <a:pt x="879" y="329"/>
                  </a:lnTo>
                  <a:lnTo>
                    <a:pt x="928" y="340"/>
                  </a:lnTo>
                  <a:lnTo>
                    <a:pt x="1029" y="384"/>
                  </a:lnTo>
                  <a:lnTo>
                    <a:pt x="1046" y="365"/>
                  </a:lnTo>
                  <a:lnTo>
                    <a:pt x="1111" y="403"/>
                  </a:lnTo>
                  <a:lnTo>
                    <a:pt x="1196" y="401"/>
                  </a:lnTo>
                  <a:lnTo>
                    <a:pt x="1255" y="384"/>
                  </a:lnTo>
                  <a:lnTo>
                    <a:pt x="1337" y="369"/>
                  </a:lnTo>
                  <a:lnTo>
                    <a:pt x="1411" y="409"/>
                  </a:lnTo>
                  <a:lnTo>
                    <a:pt x="1423" y="422"/>
                  </a:lnTo>
                  <a:lnTo>
                    <a:pt x="1463" y="422"/>
                  </a:lnTo>
                  <a:lnTo>
                    <a:pt x="1470" y="635"/>
                  </a:lnTo>
                  <a:lnTo>
                    <a:pt x="1527" y="739"/>
                  </a:lnTo>
                  <a:lnTo>
                    <a:pt x="1506" y="821"/>
                  </a:lnTo>
                  <a:lnTo>
                    <a:pt x="1510" y="889"/>
                  </a:lnTo>
                  <a:lnTo>
                    <a:pt x="1485" y="924"/>
                  </a:lnTo>
                  <a:lnTo>
                    <a:pt x="1495" y="935"/>
                  </a:lnTo>
                  <a:lnTo>
                    <a:pt x="1432" y="954"/>
                  </a:lnTo>
                  <a:lnTo>
                    <a:pt x="1383" y="960"/>
                  </a:lnTo>
                  <a:lnTo>
                    <a:pt x="1392" y="924"/>
                  </a:lnTo>
                  <a:lnTo>
                    <a:pt x="1366" y="945"/>
                  </a:lnTo>
                  <a:lnTo>
                    <a:pt x="1367" y="986"/>
                  </a:lnTo>
                  <a:lnTo>
                    <a:pt x="1333" y="1030"/>
                  </a:lnTo>
                  <a:lnTo>
                    <a:pt x="1153" y="1121"/>
                  </a:lnTo>
                  <a:lnTo>
                    <a:pt x="1096" y="1180"/>
                  </a:lnTo>
                  <a:lnTo>
                    <a:pt x="1042" y="1308"/>
                  </a:lnTo>
                  <a:lnTo>
                    <a:pt x="1086" y="1439"/>
                  </a:lnTo>
                  <a:lnTo>
                    <a:pt x="1044" y="1439"/>
                  </a:lnTo>
                  <a:lnTo>
                    <a:pt x="848" y="1370"/>
                  </a:lnTo>
                  <a:lnTo>
                    <a:pt x="827" y="1313"/>
                  </a:lnTo>
                  <a:lnTo>
                    <a:pt x="807" y="1289"/>
                  </a:lnTo>
                  <a:lnTo>
                    <a:pt x="801" y="1213"/>
                  </a:lnTo>
                  <a:lnTo>
                    <a:pt x="763" y="1186"/>
                  </a:lnTo>
                  <a:lnTo>
                    <a:pt x="658" y="984"/>
                  </a:lnTo>
                  <a:lnTo>
                    <a:pt x="607" y="946"/>
                  </a:lnTo>
                  <a:lnTo>
                    <a:pt x="592" y="914"/>
                  </a:lnTo>
                  <a:lnTo>
                    <a:pt x="438" y="907"/>
                  </a:lnTo>
                  <a:lnTo>
                    <a:pt x="356" y="1002"/>
                  </a:lnTo>
                  <a:lnTo>
                    <a:pt x="217" y="903"/>
                  </a:lnTo>
                  <a:lnTo>
                    <a:pt x="175" y="766"/>
                  </a:lnTo>
                  <a:lnTo>
                    <a:pt x="42" y="639"/>
                  </a:lnTo>
                  <a:lnTo>
                    <a:pt x="27" y="597"/>
                  </a:lnTo>
                  <a:lnTo>
                    <a:pt x="8" y="591"/>
                  </a:lnTo>
                  <a:lnTo>
                    <a:pt x="0" y="563"/>
                  </a:lnTo>
                  <a:lnTo>
                    <a:pt x="0" y="563"/>
                  </a:lnTo>
                  <a:close/>
                </a:path>
              </a:pathLst>
            </a:custGeom>
            <a:solidFill>
              <a:srgbClr val="D0D0D0"/>
            </a:solidFill>
            <a:ln w="9525">
              <a:solidFill>
                <a:srgbClr val="90909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3045" name="Freeform 117"/>
            <p:cNvSpPr>
              <a:spLocks/>
            </p:cNvSpPr>
            <p:nvPr/>
          </p:nvSpPr>
          <p:spPr bwMode="auto">
            <a:xfrm>
              <a:off x="3404" y="698"/>
              <a:ext cx="360" cy="220"/>
            </a:xfrm>
            <a:custGeom>
              <a:avLst/>
              <a:gdLst>
                <a:gd name="T0" fmla="*/ 38 w 718"/>
                <a:gd name="T1" fmla="*/ 0 h 441"/>
                <a:gd name="T2" fmla="*/ 663 w 718"/>
                <a:gd name="T3" fmla="*/ 32 h 441"/>
                <a:gd name="T4" fmla="*/ 667 w 718"/>
                <a:gd name="T5" fmla="*/ 142 h 441"/>
                <a:gd name="T6" fmla="*/ 696 w 718"/>
                <a:gd name="T7" fmla="*/ 234 h 441"/>
                <a:gd name="T8" fmla="*/ 699 w 718"/>
                <a:gd name="T9" fmla="*/ 348 h 441"/>
                <a:gd name="T10" fmla="*/ 718 w 718"/>
                <a:gd name="T11" fmla="*/ 441 h 441"/>
                <a:gd name="T12" fmla="*/ 340 w 718"/>
                <a:gd name="T13" fmla="*/ 429 h 441"/>
                <a:gd name="T14" fmla="*/ 0 w 718"/>
                <a:gd name="T15" fmla="*/ 405 h 441"/>
                <a:gd name="T16" fmla="*/ 38 w 718"/>
                <a:gd name="T17" fmla="*/ 0 h 441"/>
                <a:gd name="T18" fmla="*/ 38 w 718"/>
                <a:gd name="T19" fmla="*/ 0 h 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8" h="441">
                  <a:moveTo>
                    <a:pt x="38" y="0"/>
                  </a:moveTo>
                  <a:lnTo>
                    <a:pt x="663" y="32"/>
                  </a:lnTo>
                  <a:lnTo>
                    <a:pt x="667" y="142"/>
                  </a:lnTo>
                  <a:lnTo>
                    <a:pt x="696" y="234"/>
                  </a:lnTo>
                  <a:lnTo>
                    <a:pt x="699" y="348"/>
                  </a:lnTo>
                  <a:lnTo>
                    <a:pt x="718" y="441"/>
                  </a:lnTo>
                  <a:lnTo>
                    <a:pt x="340" y="429"/>
                  </a:lnTo>
                  <a:lnTo>
                    <a:pt x="0" y="405"/>
                  </a:lnTo>
                  <a:lnTo>
                    <a:pt x="38" y="0"/>
                  </a:lnTo>
                  <a:lnTo>
                    <a:pt x="38" y="0"/>
                  </a:lnTo>
                  <a:close/>
                </a:path>
              </a:pathLst>
            </a:custGeom>
            <a:solidFill>
              <a:srgbClr val="D0D0D0"/>
            </a:solidFill>
            <a:ln w="9525">
              <a:solidFill>
                <a:srgbClr val="90909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3046" name="Freeform 118"/>
            <p:cNvSpPr>
              <a:spLocks/>
            </p:cNvSpPr>
            <p:nvPr/>
          </p:nvSpPr>
          <p:spPr bwMode="auto">
            <a:xfrm>
              <a:off x="3385" y="900"/>
              <a:ext cx="384" cy="251"/>
            </a:xfrm>
            <a:custGeom>
              <a:avLst/>
              <a:gdLst>
                <a:gd name="T0" fmla="*/ 38 w 768"/>
                <a:gd name="T1" fmla="*/ 0 h 502"/>
                <a:gd name="T2" fmla="*/ 378 w 768"/>
                <a:gd name="T3" fmla="*/ 24 h 502"/>
                <a:gd name="T4" fmla="*/ 756 w 768"/>
                <a:gd name="T5" fmla="*/ 36 h 502"/>
                <a:gd name="T6" fmla="*/ 732 w 768"/>
                <a:gd name="T7" fmla="*/ 83 h 502"/>
                <a:gd name="T8" fmla="*/ 768 w 768"/>
                <a:gd name="T9" fmla="*/ 118 h 502"/>
                <a:gd name="T10" fmla="*/ 766 w 768"/>
                <a:gd name="T11" fmla="*/ 365 h 502"/>
                <a:gd name="T12" fmla="*/ 751 w 768"/>
                <a:gd name="T13" fmla="*/ 363 h 502"/>
                <a:gd name="T14" fmla="*/ 753 w 768"/>
                <a:gd name="T15" fmla="*/ 395 h 502"/>
                <a:gd name="T16" fmla="*/ 764 w 768"/>
                <a:gd name="T17" fmla="*/ 420 h 502"/>
                <a:gd name="T18" fmla="*/ 756 w 768"/>
                <a:gd name="T19" fmla="*/ 443 h 502"/>
                <a:gd name="T20" fmla="*/ 764 w 768"/>
                <a:gd name="T21" fmla="*/ 502 h 502"/>
                <a:gd name="T22" fmla="*/ 747 w 768"/>
                <a:gd name="T23" fmla="*/ 496 h 502"/>
                <a:gd name="T24" fmla="*/ 728 w 768"/>
                <a:gd name="T25" fmla="*/ 473 h 502"/>
                <a:gd name="T26" fmla="*/ 659 w 768"/>
                <a:gd name="T27" fmla="*/ 450 h 502"/>
                <a:gd name="T28" fmla="*/ 593 w 768"/>
                <a:gd name="T29" fmla="*/ 454 h 502"/>
                <a:gd name="T30" fmla="*/ 555 w 768"/>
                <a:gd name="T31" fmla="*/ 426 h 502"/>
                <a:gd name="T32" fmla="*/ 0 w 768"/>
                <a:gd name="T33" fmla="*/ 393 h 502"/>
                <a:gd name="T34" fmla="*/ 38 w 768"/>
                <a:gd name="T35" fmla="*/ 0 h 502"/>
                <a:gd name="T36" fmla="*/ 38 w 768"/>
                <a:gd name="T37" fmla="*/ 0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68" h="502">
                  <a:moveTo>
                    <a:pt x="38" y="0"/>
                  </a:moveTo>
                  <a:lnTo>
                    <a:pt x="378" y="24"/>
                  </a:lnTo>
                  <a:lnTo>
                    <a:pt x="756" y="36"/>
                  </a:lnTo>
                  <a:lnTo>
                    <a:pt x="732" y="83"/>
                  </a:lnTo>
                  <a:lnTo>
                    <a:pt x="768" y="118"/>
                  </a:lnTo>
                  <a:lnTo>
                    <a:pt x="766" y="365"/>
                  </a:lnTo>
                  <a:lnTo>
                    <a:pt x="751" y="363"/>
                  </a:lnTo>
                  <a:lnTo>
                    <a:pt x="753" y="395"/>
                  </a:lnTo>
                  <a:lnTo>
                    <a:pt x="764" y="420"/>
                  </a:lnTo>
                  <a:lnTo>
                    <a:pt x="756" y="443"/>
                  </a:lnTo>
                  <a:lnTo>
                    <a:pt x="764" y="502"/>
                  </a:lnTo>
                  <a:lnTo>
                    <a:pt x="747" y="496"/>
                  </a:lnTo>
                  <a:lnTo>
                    <a:pt x="728" y="473"/>
                  </a:lnTo>
                  <a:lnTo>
                    <a:pt x="659" y="450"/>
                  </a:lnTo>
                  <a:lnTo>
                    <a:pt x="593" y="454"/>
                  </a:lnTo>
                  <a:lnTo>
                    <a:pt x="555" y="426"/>
                  </a:lnTo>
                  <a:lnTo>
                    <a:pt x="0" y="393"/>
                  </a:lnTo>
                  <a:lnTo>
                    <a:pt x="38" y="0"/>
                  </a:lnTo>
                  <a:lnTo>
                    <a:pt x="38" y="0"/>
                  </a:lnTo>
                  <a:close/>
                </a:path>
              </a:pathLst>
            </a:custGeom>
            <a:solidFill>
              <a:srgbClr val="D0D0D0"/>
            </a:solidFill>
            <a:ln w="9525">
              <a:solidFill>
                <a:srgbClr val="90909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3047" name="Freeform 119"/>
            <p:cNvSpPr>
              <a:spLocks/>
            </p:cNvSpPr>
            <p:nvPr/>
          </p:nvSpPr>
          <p:spPr bwMode="auto">
            <a:xfrm>
              <a:off x="3373" y="1097"/>
              <a:ext cx="451" cy="220"/>
            </a:xfrm>
            <a:custGeom>
              <a:avLst/>
              <a:gdLst>
                <a:gd name="T0" fmla="*/ 25 w 901"/>
                <a:gd name="T1" fmla="*/ 0 h 439"/>
                <a:gd name="T2" fmla="*/ 580 w 901"/>
                <a:gd name="T3" fmla="*/ 33 h 439"/>
                <a:gd name="T4" fmla="*/ 618 w 901"/>
                <a:gd name="T5" fmla="*/ 61 h 439"/>
                <a:gd name="T6" fmla="*/ 684 w 901"/>
                <a:gd name="T7" fmla="*/ 57 h 439"/>
                <a:gd name="T8" fmla="*/ 753 w 901"/>
                <a:gd name="T9" fmla="*/ 80 h 439"/>
                <a:gd name="T10" fmla="*/ 772 w 901"/>
                <a:gd name="T11" fmla="*/ 103 h 439"/>
                <a:gd name="T12" fmla="*/ 789 w 901"/>
                <a:gd name="T13" fmla="*/ 109 h 439"/>
                <a:gd name="T14" fmla="*/ 819 w 901"/>
                <a:gd name="T15" fmla="*/ 192 h 439"/>
                <a:gd name="T16" fmla="*/ 819 w 901"/>
                <a:gd name="T17" fmla="*/ 217 h 439"/>
                <a:gd name="T18" fmla="*/ 840 w 901"/>
                <a:gd name="T19" fmla="*/ 257 h 439"/>
                <a:gd name="T20" fmla="*/ 850 w 901"/>
                <a:gd name="T21" fmla="*/ 320 h 439"/>
                <a:gd name="T22" fmla="*/ 844 w 901"/>
                <a:gd name="T23" fmla="*/ 339 h 439"/>
                <a:gd name="T24" fmla="*/ 857 w 901"/>
                <a:gd name="T25" fmla="*/ 359 h 439"/>
                <a:gd name="T26" fmla="*/ 901 w 901"/>
                <a:gd name="T27" fmla="*/ 439 h 439"/>
                <a:gd name="T28" fmla="*/ 500 w 901"/>
                <a:gd name="T29" fmla="*/ 435 h 439"/>
                <a:gd name="T30" fmla="*/ 198 w 901"/>
                <a:gd name="T31" fmla="*/ 418 h 439"/>
                <a:gd name="T32" fmla="*/ 205 w 901"/>
                <a:gd name="T33" fmla="*/ 285 h 439"/>
                <a:gd name="T34" fmla="*/ 0 w 901"/>
                <a:gd name="T35" fmla="*/ 268 h 439"/>
                <a:gd name="T36" fmla="*/ 25 w 901"/>
                <a:gd name="T37" fmla="*/ 0 h 439"/>
                <a:gd name="T38" fmla="*/ 25 w 901"/>
                <a:gd name="T39" fmla="*/ 0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01" h="439">
                  <a:moveTo>
                    <a:pt x="25" y="0"/>
                  </a:moveTo>
                  <a:lnTo>
                    <a:pt x="580" y="33"/>
                  </a:lnTo>
                  <a:lnTo>
                    <a:pt x="618" y="61"/>
                  </a:lnTo>
                  <a:lnTo>
                    <a:pt x="684" y="57"/>
                  </a:lnTo>
                  <a:lnTo>
                    <a:pt x="753" y="80"/>
                  </a:lnTo>
                  <a:lnTo>
                    <a:pt x="772" y="103"/>
                  </a:lnTo>
                  <a:lnTo>
                    <a:pt x="789" y="109"/>
                  </a:lnTo>
                  <a:lnTo>
                    <a:pt x="819" y="192"/>
                  </a:lnTo>
                  <a:lnTo>
                    <a:pt x="819" y="217"/>
                  </a:lnTo>
                  <a:lnTo>
                    <a:pt x="840" y="257"/>
                  </a:lnTo>
                  <a:lnTo>
                    <a:pt x="850" y="320"/>
                  </a:lnTo>
                  <a:lnTo>
                    <a:pt x="844" y="339"/>
                  </a:lnTo>
                  <a:lnTo>
                    <a:pt x="857" y="359"/>
                  </a:lnTo>
                  <a:lnTo>
                    <a:pt x="901" y="439"/>
                  </a:lnTo>
                  <a:lnTo>
                    <a:pt x="500" y="435"/>
                  </a:lnTo>
                  <a:lnTo>
                    <a:pt x="198" y="418"/>
                  </a:lnTo>
                  <a:lnTo>
                    <a:pt x="205" y="285"/>
                  </a:lnTo>
                  <a:lnTo>
                    <a:pt x="0" y="268"/>
                  </a:lnTo>
                  <a:lnTo>
                    <a:pt x="25" y="0"/>
                  </a:lnTo>
                  <a:lnTo>
                    <a:pt x="25" y="0"/>
                  </a:lnTo>
                  <a:close/>
                </a:path>
              </a:pathLst>
            </a:custGeom>
            <a:solidFill>
              <a:srgbClr val="D0D0D0"/>
            </a:solidFill>
            <a:ln w="9525">
              <a:solidFill>
                <a:srgbClr val="90909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3048" name="Freeform 120"/>
            <p:cNvSpPr>
              <a:spLocks/>
            </p:cNvSpPr>
            <p:nvPr/>
          </p:nvSpPr>
          <p:spPr bwMode="auto">
            <a:xfrm>
              <a:off x="3458" y="1306"/>
              <a:ext cx="406" cy="213"/>
            </a:xfrm>
            <a:custGeom>
              <a:avLst/>
              <a:gdLst>
                <a:gd name="T0" fmla="*/ 29 w 812"/>
                <a:gd name="T1" fmla="*/ 0 h 426"/>
                <a:gd name="T2" fmla="*/ 331 w 812"/>
                <a:gd name="T3" fmla="*/ 17 h 426"/>
                <a:gd name="T4" fmla="*/ 732 w 812"/>
                <a:gd name="T5" fmla="*/ 21 h 426"/>
                <a:gd name="T6" fmla="*/ 755 w 812"/>
                <a:gd name="T7" fmla="*/ 40 h 426"/>
                <a:gd name="T8" fmla="*/ 766 w 812"/>
                <a:gd name="T9" fmla="*/ 36 h 426"/>
                <a:gd name="T10" fmla="*/ 782 w 812"/>
                <a:gd name="T11" fmla="*/ 57 h 426"/>
                <a:gd name="T12" fmla="*/ 768 w 812"/>
                <a:gd name="T13" fmla="*/ 57 h 426"/>
                <a:gd name="T14" fmla="*/ 755 w 812"/>
                <a:gd name="T15" fmla="*/ 86 h 426"/>
                <a:gd name="T16" fmla="*/ 787 w 812"/>
                <a:gd name="T17" fmla="*/ 132 h 426"/>
                <a:gd name="T18" fmla="*/ 812 w 812"/>
                <a:gd name="T19" fmla="*/ 137 h 426"/>
                <a:gd name="T20" fmla="*/ 808 w 812"/>
                <a:gd name="T21" fmla="*/ 424 h 426"/>
                <a:gd name="T22" fmla="*/ 464 w 812"/>
                <a:gd name="T23" fmla="*/ 426 h 426"/>
                <a:gd name="T24" fmla="*/ 0 w 812"/>
                <a:gd name="T25" fmla="*/ 405 h 426"/>
                <a:gd name="T26" fmla="*/ 29 w 812"/>
                <a:gd name="T27" fmla="*/ 0 h 426"/>
                <a:gd name="T28" fmla="*/ 29 w 812"/>
                <a:gd name="T29" fmla="*/ 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12" h="426">
                  <a:moveTo>
                    <a:pt x="29" y="0"/>
                  </a:moveTo>
                  <a:lnTo>
                    <a:pt x="331" y="17"/>
                  </a:lnTo>
                  <a:lnTo>
                    <a:pt x="732" y="21"/>
                  </a:lnTo>
                  <a:lnTo>
                    <a:pt x="755" y="40"/>
                  </a:lnTo>
                  <a:lnTo>
                    <a:pt x="766" y="36"/>
                  </a:lnTo>
                  <a:lnTo>
                    <a:pt x="782" y="57"/>
                  </a:lnTo>
                  <a:lnTo>
                    <a:pt x="768" y="57"/>
                  </a:lnTo>
                  <a:lnTo>
                    <a:pt x="755" y="86"/>
                  </a:lnTo>
                  <a:lnTo>
                    <a:pt x="787" y="132"/>
                  </a:lnTo>
                  <a:lnTo>
                    <a:pt x="812" y="137"/>
                  </a:lnTo>
                  <a:lnTo>
                    <a:pt x="808" y="424"/>
                  </a:lnTo>
                  <a:lnTo>
                    <a:pt x="464" y="426"/>
                  </a:lnTo>
                  <a:lnTo>
                    <a:pt x="0" y="405"/>
                  </a:lnTo>
                  <a:lnTo>
                    <a:pt x="29" y="0"/>
                  </a:lnTo>
                  <a:lnTo>
                    <a:pt x="29" y="0"/>
                  </a:lnTo>
                  <a:close/>
                </a:path>
              </a:pathLst>
            </a:custGeom>
            <a:solidFill>
              <a:srgbClr val="D0D0D0"/>
            </a:solidFill>
            <a:ln w="9525">
              <a:solidFill>
                <a:srgbClr val="90909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3049" name="Freeform 121"/>
            <p:cNvSpPr>
              <a:spLocks/>
            </p:cNvSpPr>
            <p:nvPr/>
          </p:nvSpPr>
          <p:spPr bwMode="auto">
            <a:xfrm>
              <a:off x="3402" y="1505"/>
              <a:ext cx="472" cy="239"/>
            </a:xfrm>
            <a:custGeom>
              <a:avLst/>
              <a:gdLst>
                <a:gd name="T0" fmla="*/ 6 w 943"/>
                <a:gd name="T1" fmla="*/ 0 h 479"/>
                <a:gd name="T2" fmla="*/ 110 w 943"/>
                <a:gd name="T3" fmla="*/ 7 h 479"/>
                <a:gd name="T4" fmla="*/ 574 w 943"/>
                <a:gd name="T5" fmla="*/ 28 h 479"/>
                <a:gd name="T6" fmla="*/ 918 w 943"/>
                <a:gd name="T7" fmla="*/ 26 h 479"/>
                <a:gd name="T8" fmla="*/ 922 w 943"/>
                <a:gd name="T9" fmla="*/ 97 h 479"/>
                <a:gd name="T10" fmla="*/ 943 w 943"/>
                <a:gd name="T11" fmla="*/ 247 h 479"/>
                <a:gd name="T12" fmla="*/ 939 w 943"/>
                <a:gd name="T13" fmla="*/ 479 h 479"/>
                <a:gd name="T14" fmla="*/ 865 w 943"/>
                <a:gd name="T15" fmla="*/ 439 h 479"/>
                <a:gd name="T16" fmla="*/ 783 w 943"/>
                <a:gd name="T17" fmla="*/ 454 h 479"/>
                <a:gd name="T18" fmla="*/ 724 w 943"/>
                <a:gd name="T19" fmla="*/ 471 h 479"/>
                <a:gd name="T20" fmla="*/ 639 w 943"/>
                <a:gd name="T21" fmla="*/ 473 h 479"/>
                <a:gd name="T22" fmla="*/ 574 w 943"/>
                <a:gd name="T23" fmla="*/ 435 h 479"/>
                <a:gd name="T24" fmla="*/ 557 w 943"/>
                <a:gd name="T25" fmla="*/ 454 h 479"/>
                <a:gd name="T26" fmla="*/ 456 w 943"/>
                <a:gd name="T27" fmla="*/ 410 h 479"/>
                <a:gd name="T28" fmla="*/ 407 w 943"/>
                <a:gd name="T29" fmla="*/ 399 h 479"/>
                <a:gd name="T30" fmla="*/ 382 w 943"/>
                <a:gd name="T31" fmla="*/ 376 h 479"/>
                <a:gd name="T32" fmla="*/ 352 w 943"/>
                <a:gd name="T33" fmla="*/ 374 h 479"/>
                <a:gd name="T34" fmla="*/ 319 w 943"/>
                <a:gd name="T35" fmla="*/ 347 h 479"/>
                <a:gd name="T36" fmla="*/ 331 w 943"/>
                <a:gd name="T37" fmla="*/ 89 h 479"/>
                <a:gd name="T38" fmla="*/ 0 w 943"/>
                <a:gd name="T39" fmla="*/ 70 h 479"/>
                <a:gd name="T40" fmla="*/ 6 w 943"/>
                <a:gd name="T41" fmla="*/ 0 h 479"/>
                <a:gd name="T42" fmla="*/ 6 w 943"/>
                <a:gd name="T43" fmla="*/ 0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43" h="479">
                  <a:moveTo>
                    <a:pt x="6" y="0"/>
                  </a:moveTo>
                  <a:lnTo>
                    <a:pt x="110" y="7"/>
                  </a:lnTo>
                  <a:lnTo>
                    <a:pt x="574" y="28"/>
                  </a:lnTo>
                  <a:lnTo>
                    <a:pt x="918" y="26"/>
                  </a:lnTo>
                  <a:lnTo>
                    <a:pt x="922" y="97"/>
                  </a:lnTo>
                  <a:lnTo>
                    <a:pt x="943" y="247"/>
                  </a:lnTo>
                  <a:lnTo>
                    <a:pt x="939" y="479"/>
                  </a:lnTo>
                  <a:lnTo>
                    <a:pt x="865" y="439"/>
                  </a:lnTo>
                  <a:lnTo>
                    <a:pt x="783" y="454"/>
                  </a:lnTo>
                  <a:lnTo>
                    <a:pt x="724" y="471"/>
                  </a:lnTo>
                  <a:lnTo>
                    <a:pt x="639" y="473"/>
                  </a:lnTo>
                  <a:lnTo>
                    <a:pt x="574" y="435"/>
                  </a:lnTo>
                  <a:lnTo>
                    <a:pt x="557" y="454"/>
                  </a:lnTo>
                  <a:lnTo>
                    <a:pt x="456" y="410"/>
                  </a:lnTo>
                  <a:lnTo>
                    <a:pt x="407" y="399"/>
                  </a:lnTo>
                  <a:lnTo>
                    <a:pt x="382" y="376"/>
                  </a:lnTo>
                  <a:lnTo>
                    <a:pt x="352" y="374"/>
                  </a:lnTo>
                  <a:lnTo>
                    <a:pt x="319" y="347"/>
                  </a:lnTo>
                  <a:lnTo>
                    <a:pt x="331" y="89"/>
                  </a:lnTo>
                  <a:lnTo>
                    <a:pt x="0" y="70"/>
                  </a:lnTo>
                  <a:lnTo>
                    <a:pt x="6" y="0"/>
                  </a:lnTo>
                  <a:lnTo>
                    <a:pt x="6" y="0"/>
                  </a:lnTo>
                  <a:close/>
                </a:path>
              </a:pathLst>
            </a:custGeom>
            <a:solidFill>
              <a:srgbClr val="D0D0D0"/>
            </a:solidFill>
            <a:ln w="9525">
              <a:solidFill>
                <a:srgbClr val="90909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3050" name="Freeform 122"/>
            <p:cNvSpPr>
              <a:spLocks/>
            </p:cNvSpPr>
            <p:nvPr/>
          </p:nvSpPr>
          <p:spPr bwMode="auto">
            <a:xfrm>
              <a:off x="3736" y="696"/>
              <a:ext cx="356" cy="387"/>
            </a:xfrm>
            <a:custGeom>
              <a:avLst/>
              <a:gdLst>
                <a:gd name="T0" fmla="*/ 4 w 711"/>
                <a:gd name="T1" fmla="*/ 146 h 774"/>
                <a:gd name="T2" fmla="*/ 33 w 711"/>
                <a:gd name="T3" fmla="*/ 238 h 774"/>
                <a:gd name="T4" fmla="*/ 36 w 711"/>
                <a:gd name="T5" fmla="*/ 352 h 774"/>
                <a:gd name="T6" fmla="*/ 55 w 711"/>
                <a:gd name="T7" fmla="*/ 445 h 774"/>
                <a:gd name="T8" fmla="*/ 31 w 711"/>
                <a:gd name="T9" fmla="*/ 492 h 774"/>
                <a:gd name="T10" fmla="*/ 67 w 711"/>
                <a:gd name="T11" fmla="*/ 527 h 774"/>
                <a:gd name="T12" fmla="*/ 65 w 711"/>
                <a:gd name="T13" fmla="*/ 774 h 774"/>
                <a:gd name="T14" fmla="*/ 584 w 711"/>
                <a:gd name="T15" fmla="*/ 764 h 774"/>
                <a:gd name="T16" fmla="*/ 576 w 711"/>
                <a:gd name="T17" fmla="*/ 715 h 774"/>
                <a:gd name="T18" fmla="*/ 519 w 711"/>
                <a:gd name="T19" fmla="*/ 673 h 774"/>
                <a:gd name="T20" fmla="*/ 493 w 711"/>
                <a:gd name="T21" fmla="*/ 643 h 774"/>
                <a:gd name="T22" fmla="*/ 422 w 711"/>
                <a:gd name="T23" fmla="*/ 599 h 774"/>
                <a:gd name="T24" fmla="*/ 424 w 711"/>
                <a:gd name="T25" fmla="*/ 529 h 774"/>
                <a:gd name="T26" fmla="*/ 409 w 711"/>
                <a:gd name="T27" fmla="*/ 481 h 774"/>
                <a:gd name="T28" fmla="*/ 466 w 711"/>
                <a:gd name="T29" fmla="*/ 413 h 774"/>
                <a:gd name="T30" fmla="*/ 462 w 711"/>
                <a:gd name="T31" fmla="*/ 344 h 774"/>
                <a:gd name="T32" fmla="*/ 557 w 711"/>
                <a:gd name="T33" fmla="*/ 274 h 774"/>
                <a:gd name="T34" fmla="*/ 580 w 711"/>
                <a:gd name="T35" fmla="*/ 234 h 774"/>
                <a:gd name="T36" fmla="*/ 711 w 711"/>
                <a:gd name="T37" fmla="*/ 165 h 774"/>
                <a:gd name="T38" fmla="*/ 652 w 711"/>
                <a:gd name="T39" fmla="*/ 141 h 774"/>
                <a:gd name="T40" fmla="*/ 601 w 711"/>
                <a:gd name="T41" fmla="*/ 146 h 774"/>
                <a:gd name="T42" fmla="*/ 590 w 711"/>
                <a:gd name="T43" fmla="*/ 127 h 774"/>
                <a:gd name="T44" fmla="*/ 495 w 711"/>
                <a:gd name="T45" fmla="*/ 126 h 774"/>
                <a:gd name="T46" fmla="*/ 432 w 711"/>
                <a:gd name="T47" fmla="*/ 107 h 774"/>
                <a:gd name="T48" fmla="*/ 301 w 711"/>
                <a:gd name="T49" fmla="*/ 93 h 774"/>
                <a:gd name="T50" fmla="*/ 282 w 711"/>
                <a:gd name="T51" fmla="*/ 70 h 774"/>
                <a:gd name="T52" fmla="*/ 228 w 711"/>
                <a:gd name="T53" fmla="*/ 50 h 774"/>
                <a:gd name="T54" fmla="*/ 219 w 711"/>
                <a:gd name="T55" fmla="*/ 0 h 774"/>
                <a:gd name="T56" fmla="*/ 187 w 711"/>
                <a:gd name="T57" fmla="*/ 0 h 774"/>
                <a:gd name="T58" fmla="*/ 187 w 711"/>
                <a:gd name="T59" fmla="*/ 36 h 774"/>
                <a:gd name="T60" fmla="*/ 0 w 711"/>
                <a:gd name="T61" fmla="*/ 36 h 774"/>
                <a:gd name="T62" fmla="*/ 4 w 711"/>
                <a:gd name="T63" fmla="*/ 146 h 774"/>
                <a:gd name="T64" fmla="*/ 4 w 711"/>
                <a:gd name="T65" fmla="*/ 146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11" h="774">
                  <a:moveTo>
                    <a:pt x="4" y="146"/>
                  </a:moveTo>
                  <a:lnTo>
                    <a:pt x="33" y="238"/>
                  </a:lnTo>
                  <a:lnTo>
                    <a:pt x="36" y="352"/>
                  </a:lnTo>
                  <a:lnTo>
                    <a:pt x="55" y="445"/>
                  </a:lnTo>
                  <a:lnTo>
                    <a:pt x="31" y="492"/>
                  </a:lnTo>
                  <a:lnTo>
                    <a:pt x="67" y="527"/>
                  </a:lnTo>
                  <a:lnTo>
                    <a:pt x="65" y="774"/>
                  </a:lnTo>
                  <a:lnTo>
                    <a:pt x="584" y="764"/>
                  </a:lnTo>
                  <a:lnTo>
                    <a:pt x="576" y="715"/>
                  </a:lnTo>
                  <a:lnTo>
                    <a:pt x="519" y="673"/>
                  </a:lnTo>
                  <a:lnTo>
                    <a:pt x="493" y="643"/>
                  </a:lnTo>
                  <a:lnTo>
                    <a:pt x="422" y="599"/>
                  </a:lnTo>
                  <a:lnTo>
                    <a:pt x="424" y="529"/>
                  </a:lnTo>
                  <a:lnTo>
                    <a:pt x="409" y="481"/>
                  </a:lnTo>
                  <a:lnTo>
                    <a:pt x="466" y="413"/>
                  </a:lnTo>
                  <a:lnTo>
                    <a:pt x="462" y="344"/>
                  </a:lnTo>
                  <a:lnTo>
                    <a:pt x="557" y="274"/>
                  </a:lnTo>
                  <a:lnTo>
                    <a:pt x="580" y="234"/>
                  </a:lnTo>
                  <a:lnTo>
                    <a:pt x="711" y="165"/>
                  </a:lnTo>
                  <a:lnTo>
                    <a:pt x="652" y="141"/>
                  </a:lnTo>
                  <a:lnTo>
                    <a:pt x="601" y="146"/>
                  </a:lnTo>
                  <a:lnTo>
                    <a:pt x="590" y="127"/>
                  </a:lnTo>
                  <a:lnTo>
                    <a:pt x="495" y="126"/>
                  </a:lnTo>
                  <a:lnTo>
                    <a:pt x="432" y="107"/>
                  </a:lnTo>
                  <a:lnTo>
                    <a:pt x="301" y="93"/>
                  </a:lnTo>
                  <a:lnTo>
                    <a:pt x="282" y="70"/>
                  </a:lnTo>
                  <a:lnTo>
                    <a:pt x="228" y="50"/>
                  </a:lnTo>
                  <a:lnTo>
                    <a:pt x="219" y="0"/>
                  </a:lnTo>
                  <a:lnTo>
                    <a:pt x="187" y="0"/>
                  </a:lnTo>
                  <a:lnTo>
                    <a:pt x="187" y="36"/>
                  </a:lnTo>
                  <a:lnTo>
                    <a:pt x="0" y="36"/>
                  </a:lnTo>
                  <a:lnTo>
                    <a:pt x="4" y="146"/>
                  </a:lnTo>
                  <a:lnTo>
                    <a:pt x="4" y="146"/>
                  </a:lnTo>
                  <a:close/>
                </a:path>
              </a:pathLst>
            </a:custGeom>
            <a:solidFill>
              <a:srgbClr val="D0D0D0"/>
            </a:solidFill>
            <a:ln w="9525">
              <a:solidFill>
                <a:srgbClr val="90909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3051" name="Freeform 123"/>
            <p:cNvSpPr>
              <a:spLocks/>
            </p:cNvSpPr>
            <p:nvPr/>
          </p:nvSpPr>
          <p:spPr bwMode="auto">
            <a:xfrm>
              <a:off x="3761" y="1078"/>
              <a:ext cx="326" cy="210"/>
            </a:xfrm>
            <a:custGeom>
              <a:avLst/>
              <a:gdLst>
                <a:gd name="T0" fmla="*/ 2 w 652"/>
                <a:gd name="T1" fmla="*/ 40 h 420"/>
                <a:gd name="T2" fmla="*/ 13 w 652"/>
                <a:gd name="T3" fmla="*/ 65 h 420"/>
                <a:gd name="T4" fmla="*/ 5 w 652"/>
                <a:gd name="T5" fmla="*/ 88 h 420"/>
                <a:gd name="T6" fmla="*/ 13 w 652"/>
                <a:gd name="T7" fmla="*/ 147 h 420"/>
                <a:gd name="T8" fmla="*/ 43 w 652"/>
                <a:gd name="T9" fmla="*/ 230 h 420"/>
                <a:gd name="T10" fmla="*/ 43 w 652"/>
                <a:gd name="T11" fmla="*/ 255 h 420"/>
                <a:gd name="T12" fmla="*/ 64 w 652"/>
                <a:gd name="T13" fmla="*/ 295 h 420"/>
                <a:gd name="T14" fmla="*/ 74 w 652"/>
                <a:gd name="T15" fmla="*/ 358 h 420"/>
                <a:gd name="T16" fmla="*/ 68 w 652"/>
                <a:gd name="T17" fmla="*/ 377 h 420"/>
                <a:gd name="T18" fmla="*/ 81 w 652"/>
                <a:gd name="T19" fmla="*/ 397 h 420"/>
                <a:gd name="T20" fmla="*/ 504 w 652"/>
                <a:gd name="T21" fmla="*/ 388 h 420"/>
                <a:gd name="T22" fmla="*/ 534 w 652"/>
                <a:gd name="T23" fmla="*/ 420 h 420"/>
                <a:gd name="T24" fmla="*/ 578 w 652"/>
                <a:gd name="T25" fmla="*/ 325 h 420"/>
                <a:gd name="T26" fmla="*/ 564 w 652"/>
                <a:gd name="T27" fmla="*/ 289 h 420"/>
                <a:gd name="T28" fmla="*/ 639 w 652"/>
                <a:gd name="T29" fmla="*/ 232 h 420"/>
                <a:gd name="T30" fmla="*/ 652 w 652"/>
                <a:gd name="T31" fmla="*/ 190 h 420"/>
                <a:gd name="T32" fmla="*/ 599 w 652"/>
                <a:gd name="T33" fmla="*/ 129 h 420"/>
                <a:gd name="T34" fmla="*/ 545 w 652"/>
                <a:gd name="T35" fmla="*/ 67 h 420"/>
                <a:gd name="T36" fmla="*/ 534 w 652"/>
                <a:gd name="T37" fmla="*/ 0 h 420"/>
                <a:gd name="T38" fmla="*/ 15 w 652"/>
                <a:gd name="T39" fmla="*/ 10 h 420"/>
                <a:gd name="T40" fmla="*/ 0 w 652"/>
                <a:gd name="T41" fmla="*/ 8 h 420"/>
                <a:gd name="T42" fmla="*/ 2 w 652"/>
                <a:gd name="T43" fmla="*/ 40 h 420"/>
                <a:gd name="T44" fmla="*/ 2 w 652"/>
                <a:gd name="T45" fmla="*/ 40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52" h="420">
                  <a:moveTo>
                    <a:pt x="2" y="40"/>
                  </a:moveTo>
                  <a:lnTo>
                    <a:pt x="13" y="65"/>
                  </a:lnTo>
                  <a:lnTo>
                    <a:pt x="5" y="88"/>
                  </a:lnTo>
                  <a:lnTo>
                    <a:pt x="13" y="147"/>
                  </a:lnTo>
                  <a:lnTo>
                    <a:pt x="43" y="230"/>
                  </a:lnTo>
                  <a:lnTo>
                    <a:pt x="43" y="255"/>
                  </a:lnTo>
                  <a:lnTo>
                    <a:pt x="64" y="295"/>
                  </a:lnTo>
                  <a:lnTo>
                    <a:pt x="74" y="358"/>
                  </a:lnTo>
                  <a:lnTo>
                    <a:pt x="68" y="377"/>
                  </a:lnTo>
                  <a:lnTo>
                    <a:pt x="81" y="397"/>
                  </a:lnTo>
                  <a:lnTo>
                    <a:pt x="504" y="388"/>
                  </a:lnTo>
                  <a:lnTo>
                    <a:pt x="534" y="420"/>
                  </a:lnTo>
                  <a:lnTo>
                    <a:pt x="578" y="325"/>
                  </a:lnTo>
                  <a:lnTo>
                    <a:pt x="564" y="289"/>
                  </a:lnTo>
                  <a:lnTo>
                    <a:pt x="639" y="232"/>
                  </a:lnTo>
                  <a:lnTo>
                    <a:pt x="652" y="190"/>
                  </a:lnTo>
                  <a:lnTo>
                    <a:pt x="599" y="129"/>
                  </a:lnTo>
                  <a:lnTo>
                    <a:pt x="545" y="67"/>
                  </a:lnTo>
                  <a:lnTo>
                    <a:pt x="534" y="0"/>
                  </a:lnTo>
                  <a:lnTo>
                    <a:pt x="15" y="10"/>
                  </a:lnTo>
                  <a:lnTo>
                    <a:pt x="0" y="8"/>
                  </a:lnTo>
                  <a:lnTo>
                    <a:pt x="2" y="40"/>
                  </a:lnTo>
                  <a:lnTo>
                    <a:pt x="2" y="40"/>
                  </a:lnTo>
                  <a:close/>
                </a:path>
              </a:pathLst>
            </a:custGeom>
            <a:solidFill>
              <a:srgbClr val="D0D0D0"/>
            </a:solidFill>
            <a:ln w="9525">
              <a:solidFill>
                <a:srgbClr val="90909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3052" name="Freeform 124"/>
            <p:cNvSpPr>
              <a:spLocks/>
            </p:cNvSpPr>
            <p:nvPr/>
          </p:nvSpPr>
          <p:spPr bwMode="auto">
            <a:xfrm>
              <a:off x="3802" y="1272"/>
              <a:ext cx="363" cy="308"/>
            </a:xfrm>
            <a:custGeom>
              <a:avLst/>
              <a:gdLst>
                <a:gd name="T0" fmla="*/ 44 w 727"/>
                <a:gd name="T1" fmla="*/ 89 h 616"/>
                <a:gd name="T2" fmla="*/ 67 w 727"/>
                <a:gd name="T3" fmla="*/ 108 h 616"/>
                <a:gd name="T4" fmla="*/ 78 w 727"/>
                <a:gd name="T5" fmla="*/ 104 h 616"/>
                <a:gd name="T6" fmla="*/ 94 w 727"/>
                <a:gd name="T7" fmla="*/ 125 h 616"/>
                <a:gd name="T8" fmla="*/ 80 w 727"/>
                <a:gd name="T9" fmla="*/ 125 h 616"/>
                <a:gd name="T10" fmla="*/ 67 w 727"/>
                <a:gd name="T11" fmla="*/ 154 h 616"/>
                <a:gd name="T12" fmla="*/ 99 w 727"/>
                <a:gd name="T13" fmla="*/ 200 h 616"/>
                <a:gd name="T14" fmla="*/ 124 w 727"/>
                <a:gd name="T15" fmla="*/ 205 h 616"/>
                <a:gd name="T16" fmla="*/ 120 w 727"/>
                <a:gd name="T17" fmla="*/ 492 h 616"/>
                <a:gd name="T18" fmla="*/ 124 w 727"/>
                <a:gd name="T19" fmla="*/ 563 h 616"/>
                <a:gd name="T20" fmla="*/ 607 w 727"/>
                <a:gd name="T21" fmla="*/ 547 h 616"/>
                <a:gd name="T22" fmla="*/ 613 w 727"/>
                <a:gd name="T23" fmla="*/ 589 h 616"/>
                <a:gd name="T24" fmla="*/ 592 w 727"/>
                <a:gd name="T25" fmla="*/ 616 h 616"/>
                <a:gd name="T26" fmla="*/ 666 w 727"/>
                <a:gd name="T27" fmla="*/ 612 h 616"/>
                <a:gd name="T28" fmla="*/ 679 w 727"/>
                <a:gd name="T29" fmla="*/ 589 h 616"/>
                <a:gd name="T30" fmla="*/ 679 w 727"/>
                <a:gd name="T31" fmla="*/ 563 h 616"/>
                <a:gd name="T32" fmla="*/ 698 w 727"/>
                <a:gd name="T33" fmla="*/ 544 h 616"/>
                <a:gd name="T34" fmla="*/ 702 w 727"/>
                <a:gd name="T35" fmla="*/ 523 h 616"/>
                <a:gd name="T36" fmla="*/ 721 w 727"/>
                <a:gd name="T37" fmla="*/ 521 h 616"/>
                <a:gd name="T38" fmla="*/ 727 w 727"/>
                <a:gd name="T39" fmla="*/ 479 h 616"/>
                <a:gd name="T40" fmla="*/ 700 w 727"/>
                <a:gd name="T41" fmla="*/ 473 h 616"/>
                <a:gd name="T42" fmla="*/ 683 w 727"/>
                <a:gd name="T43" fmla="*/ 443 h 616"/>
                <a:gd name="T44" fmla="*/ 656 w 727"/>
                <a:gd name="T45" fmla="*/ 369 h 616"/>
                <a:gd name="T46" fmla="*/ 626 w 727"/>
                <a:gd name="T47" fmla="*/ 359 h 616"/>
                <a:gd name="T48" fmla="*/ 592 w 727"/>
                <a:gd name="T49" fmla="*/ 331 h 616"/>
                <a:gd name="T50" fmla="*/ 578 w 727"/>
                <a:gd name="T51" fmla="*/ 293 h 616"/>
                <a:gd name="T52" fmla="*/ 599 w 727"/>
                <a:gd name="T53" fmla="*/ 234 h 616"/>
                <a:gd name="T54" fmla="*/ 582 w 727"/>
                <a:gd name="T55" fmla="*/ 222 h 616"/>
                <a:gd name="T56" fmla="*/ 540 w 727"/>
                <a:gd name="T57" fmla="*/ 222 h 616"/>
                <a:gd name="T58" fmla="*/ 531 w 727"/>
                <a:gd name="T59" fmla="*/ 186 h 616"/>
                <a:gd name="T60" fmla="*/ 462 w 727"/>
                <a:gd name="T61" fmla="*/ 114 h 616"/>
                <a:gd name="T62" fmla="*/ 445 w 727"/>
                <a:gd name="T63" fmla="*/ 55 h 616"/>
                <a:gd name="T64" fmla="*/ 453 w 727"/>
                <a:gd name="T65" fmla="*/ 32 h 616"/>
                <a:gd name="T66" fmla="*/ 423 w 727"/>
                <a:gd name="T67" fmla="*/ 0 h 616"/>
                <a:gd name="T68" fmla="*/ 0 w 727"/>
                <a:gd name="T69" fmla="*/ 9 h 616"/>
                <a:gd name="T70" fmla="*/ 44 w 727"/>
                <a:gd name="T71" fmla="*/ 89 h 616"/>
                <a:gd name="T72" fmla="*/ 44 w 727"/>
                <a:gd name="T73" fmla="*/ 89 h 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27" h="616">
                  <a:moveTo>
                    <a:pt x="44" y="89"/>
                  </a:moveTo>
                  <a:lnTo>
                    <a:pt x="67" y="108"/>
                  </a:lnTo>
                  <a:lnTo>
                    <a:pt x="78" y="104"/>
                  </a:lnTo>
                  <a:lnTo>
                    <a:pt x="94" y="125"/>
                  </a:lnTo>
                  <a:lnTo>
                    <a:pt x="80" y="125"/>
                  </a:lnTo>
                  <a:lnTo>
                    <a:pt x="67" y="154"/>
                  </a:lnTo>
                  <a:lnTo>
                    <a:pt x="99" y="200"/>
                  </a:lnTo>
                  <a:lnTo>
                    <a:pt x="124" y="205"/>
                  </a:lnTo>
                  <a:lnTo>
                    <a:pt x="120" y="492"/>
                  </a:lnTo>
                  <a:lnTo>
                    <a:pt x="124" y="563"/>
                  </a:lnTo>
                  <a:lnTo>
                    <a:pt x="607" y="547"/>
                  </a:lnTo>
                  <a:lnTo>
                    <a:pt x="613" y="589"/>
                  </a:lnTo>
                  <a:lnTo>
                    <a:pt x="592" y="616"/>
                  </a:lnTo>
                  <a:lnTo>
                    <a:pt x="666" y="612"/>
                  </a:lnTo>
                  <a:lnTo>
                    <a:pt x="679" y="589"/>
                  </a:lnTo>
                  <a:lnTo>
                    <a:pt x="679" y="563"/>
                  </a:lnTo>
                  <a:lnTo>
                    <a:pt x="698" y="544"/>
                  </a:lnTo>
                  <a:lnTo>
                    <a:pt x="702" y="523"/>
                  </a:lnTo>
                  <a:lnTo>
                    <a:pt x="721" y="521"/>
                  </a:lnTo>
                  <a:lnTo>
                    <a:pt x="727" y="479"/>
                  </a:lnTo>
                  <a:lnTo>
                    <a:pt x="700" y="473"/>
                  </a:lnTo>
                  <a:lnTo>
                    <a:pt x="683" y="443"/>
                  </a:lnTo>
                  <a:lnTo>
                    <a:pt x="656" y="369"/>
                  </a:lnTo>
                  <a:lnTo>
                    <a:pt x="626" y="359"/>
                  </a:lnTo>
                  <a:lnTo>
                    <a:pt x="592" y="331"/>
                  </a:lnTo>
                  <a:lnTo>
                    <a:pt x="578" y="293"/>
                  </a:lnTo>
                  <a:lnTo>
                    <a:pt x="599" y="234"/>
                  </a:lnTo>
                  <a:lnTo>
                    <a:pt x="582" y="222"/>
                  </a:lnTo>
                  <a:lnTo>
                    <a:pt x="540" y="222"/>
                  </a:lnTo>
                  <a:lnTo>
                    <a:pt x="531" y="186"/>
                  </a:lnTo>
                  <a:lnTo>
                    <a:pt x="462" y="114"/>
                  </a:lnTo>
                  <a:lnTo>
                    <a:pt x="445" y="55"/>
                  </a:lnTo>
                  <a:lnTo>
                    <a:pt x="453" y="32"/>
                  </a:lnTo>
                  <a:lnTo>
                    <a:pt x="423" y="0"/>
                  </a:lnTo>
                  <a:lnTo>
                    <a:pt x="0" y="9"/>
                  </a:lnTo>
                  <a:lnTo>
                    <a:pt x="44" y="89"/>
                  </a:lnTo>
                  <a:lnTo>
                    <a:pt x="44" y="89"/>
                  </a:lnTo>
                  <a:close/>
                </a:path>
              </a:pathLst>
            </a:custGeom>
            <a:solidFill>
              <a:srgbClr val="D0D0D0"/>
            </a:solidFill>
            <a:ln w="9525">
              <a:solidFill>
                <a:srgbClr val="90909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3053" name="Freeform 125"/>
            <p:cNvSpPr>
              <a:spLocks/>
            </p:cNvSpPr>
            <p:nvPr/>
          </p:nvSpPr>
          <p:spPr bwMode="auto">
            <a:xfrm>
              <a:off x="3864" y="1546"/>
              <a:ext cx="275" cy="240"/>
            </a:xfrm>
            <a:custGeom>
              <a:avLst/>
              <a:gdLst>
                <a:gd name="T0" fmla="*/ 21 w 551"/>
                <a:gd name="T1" fmla="*/ 166 h 481"/>
                <a:gd name="T2" fmla="*/ 17 w 551"/>
                <a:gd name="T3" fmla="*/ 398 h 481"/>
                <a:gd name="T4" fmla="*/ 29 w 551"/>
                <a:gd name="T5" fmla="*/ 411 h 481"/>
                <a:gd name="T6" fmla="*/ 69 w 551"/>
                <a:gd name="T7" fmla="*/ 411 h 481"/>
                <a:gd name="T8" fmla="*/ 70 w 551"/>
                <a:gd name="T9" fmla="*/ 481 h 481"/>
                <a:gd name="T10" fmla="*/ 397 w 551"/>
                <a:gd name="T11" fmla="*/ 477 h 481"/>
                <a:gd name="T12" fmla="*/ 392 w 551"/>
                <a:gd name="T13" fmla="*/ 405 h 481"/>
                <a:gd name="T14" fmla="*/ 418 w 551"/>
                <a:gd name="T15" fmla="*/ 325 h 481"/>
                <a:gd name="T16" fmla="*/ 460 w 551"/>
                <a:gd name="T17" fmla="*/ 270 h 481"/>
                <a:gd name="T18" fmla="*/ 456 w 551"/>
                <a:gd name="T19" fmla="*/ 255 h 481"/>
                <a:gd name="T20" fmla="*/ 487 w 551"/>
                <a:gd name="T21" fmla="*/ 204 h 481"/>
                <a:gd name="T22" fmla="*/ 504 w 551"/>
                <a:gd name="T23" fmla="*/ 149 h 481"/>
                <a:gd name="T24" fmla="*/ 498 w 551"/>
                <a:gd name="T25" fmla="*/ 145 h 481"/>
                <a:gd name="T26" fmla="*/ 525 w 551"/>
                <a:gd name="T27" fmla="*/ 124 h 481"/>
                <a:gd name="T28" fmla="*/ 551 w 551"/>
                <a:gd name="T29" fmla="*/ 76 h 481"/>
                <a:gd name="T30" fmla="*/ 542 w 551"/>
                <a:gd name="T31" fmla="*/ 65 h 481"/>
                <a:gd name="T32" fmla="*/ 468 w 551"/>
                <a:gd name="T33" fmla="*/ 69 h 481"/>
                <a:gd name="T34" fmla="*/ 489 w 551"/>
                <a:gd name="T35" fmla="*/ 42 h 481"/>
                <a:gd name="T36" fmla="*/ 483 w 551"/>
                <a:gd name="T37" fmla="*/ 0 h 481"/>
                <a:gd name="T38" fmla="*/ 0 w 551"/>
                <a:gd name="T39" fmla="*/ 16 h 481"/>
                <a:gd name="T40" fmla="*/ 21 w 551"/>
                <a:gd name="T41" fmla="*/ 166 h 481"/>
                <a:gd name="T42" fmla="*/ 21 w 551"/>
                <a:gd name="T43" fmla="*/ 166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51" h="481">
                  <a:moveTo>
                    <a:pt x="21" y="166"/>
                  </a:moveTo>
                  <a:lnTo>
                    <a:pt x="17" y="398"/>
                  </a:lnTo>
                  <a:lnTo>
                    <a:pt x="29" y="411"/>
                  </a:lnTo>
                  <a:lnTo>
                    <a:pt x="69" y="411"/>
                  </a:lnTo>
                  <a:lnTo>
                    <a:pt x="70" y="481"/>
                  </a:lnTo>
                  <a:lnTo>
                    <a:pt x="397" y="477"/>
                  </a:lnTo>
                  <a:lnTo>
                    <a:pt x="392" y="405"/>
                  </a:lnTo>
                  <a:lnTo>
                    <a:pt x="418" y="325"/>
                  </a:lnTo>
                  <a:lnTo>
                    <a:pt x="460" y="270"/>
                  </a:lnTo>
                  <a:lnTo>
                    <a:pt x="456" y="255"/>
                  </a:lnTo>
                  <a:lnTo>
                    <a:pt x="487" y="204"/>
                  </a:lnTo>
                  <a:lnTo>
                    <a:pt x="504" y="149"/>
                  </a:lnTo>
                  <a:lnTo>
                    <a:pt x="498" y="145"/>
                  </a:lnTo>
                  <a:lnTo>
                    <a:pt x="525" y="124"/>
                  </a:lnTo>
                  <a:lnTo>
                    <a:pt x="551" y="76"/>
                  </a:lnTo>
                  <a:lnTo>
                    <a:pt x="542" y="65"/>
                  </a:lnTo>
                  <a:lnTo>
                    <a:pt x="468" y="69"/>
                  </a:lnTo>
                  <a:lnTo>
                    <a:pt x="489" y="42"/>
                  </a:lnTo>
                  <a:lnTo>
                    <a:pt x="483" y="0"/>
                  </a:lnTo>
                  <a:lnTo>
                    <a:pt x="0" y="16"/>
                  </a:lnTo>
                  <a:lnTo>
                    <a:pt x="21" y="166"/>
                  </a:lnTo>
                  <a:lnTo>
                    <a:pt x="21" y="166"/>
                  </a:lnTo>
                  <a:close/>
                </a:path>
              </a:pathLst>
            </a:custGeom>
            <a:solidFill>
              <a:srgbClr val="D0D0D0"/>
            </a:solidFill>
            <a:ln w="9525">
              <a:solidFill>
                <a:srgbClr val="90909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3054" name="Freeform 126"/>
            <p:cNvSpPr>
              <a:spLocks/>
            </p:cNvSpPr>
            <p:nvPr/>
          </p:nvSpPr>
          <p:spPr bwMode="auto">
            <a:xfrm>
              <a:off x="3899" y="1784"/>
              <a:ext cx="312" cy="264"/>
            </a:xfrm>
            <a:custGeom>
              <a:avLst/>
              <a:gdLst>
                <a:gd name="T0" fmla="*/ 0 w 624"/>
                <a:gd name="T1" fmla="*/ 4 h 529"/>
                <a:gd name="T2" fmla="*/ 6 w 624"/>
                <a:gd name="T3" fmla="*/ 147 h 529"/>
                <a:gd name="T4" fmla="*/ 63 w 624"/>
                <a:gd name="T5" fmla="*/ 251 h 529"/>
                <a:gd name="T6" fmla="*/ 42 w 624"/>
                <a:gd name="T7" fmla="*/ 333 h 529"/>
                <a:gd name="T8" fmla="*/ 46 w 624"/>
                <a:gd name="T9" fmla="*/ 401 h 529"/>
                <a:gd name="T10" fmla="*/ 21 w 624"/>
                <a:gd name="T11" fmla="*/ 436 h 529"/>
                <a:gd name="T12" fmla="*/ 31 w 624"/>
                <a:gd name="T13" fmla="*/ 447 h 529"/>
                <a:gd name="T14" fmla="*/ 114 w 624"/>
                <a:gd name="T15" fmla="*/ 438 h 529"/>
                <a:gd name="T16" fmla="*/ 217 w 624"/>
                <a:gd name="T17" fmla="*/ 464 h 529"/>
                <a:gd name="T18" fmla="*/ 251 w 624"/>
                <a:gd name="T19" fmla="*/ 438 h 529"/>
                <a:gd name="T20" fmla="*/ 352 w 624"/>
                <a:gd name="T21" fmla="*/ 479 h 529"/>
                <a:gd name="T22" fmla="*/ 360 w 624"/>
                <a:gd name="T23" fmla="*/ 502 h 529"/>
                <a:gd name="T24" fmla="*/ 398 w 624"/>
                <a:gd name="T25" fmla="*/ 519 h 529"/>
                <a:gd name="T26" fmla="*/ 419 w 624"/>
                <a:gd name="T27" fmla="*/ 498 h 529"/>
                <a:gd name="T28" fmla="*/ 466 w 624"/>
                <a:gd name="T29" fmla="*/ 517 h 529"/>
                <a:gd name="T30" fmla="*/ 497 w 624"/>
                <a:gd name="T31" fmla="*/ 502 h 529"/>
                <a:gd name="T32" fmla="*/ 491 w 624"/>
                <a:gd name="T33" fmla="*/ 472 h 529"/>
                <a:gd name="T34" fmla="*/ 573 w 624"/>
                <a:gd name="T35" fmla="*/ 498 h 529"/>
                <a:gd name="T36" fmla="*/ 569 w 624"/>
                <a:gd name="T37" fmla="*/ 529 h 529"/>
                <a:gd name="T38" fmla="*/ 624 w 624"/>
                <a:gd name="T39" fmla="*/ 491 h 529"/>
                <a:gd name="T40" fmla="*/ 575 w 624"/>
                <a:gd name="T41" fmla="*/ 485 h 529"/>
                <a:gd name="T42" fmla="*/ 538 w 624"/>
                <a:gd name="T43" fmla="*/ 445 h 529"/>
                <a:gd name="T44" fmla="*/ 584 w 624"/>
                <a:gd name="T45" fmla="*/ 396 h 529"/>
                <a:gd name="T46" fmla="*/ 584 w 624"/>
                <a:gd name="T47" fmla="*/ 367 h 529"/>
                <a:gd name="T48" fmla="*/ 533 w 624"/>
                <a:gd name="T49" fmla="*/ 409 h 529"/>
                <a:gd name="T50" fmla="*/ 508 w 624"/>
                <a:gd name="T51" fmla="*/ 396 h 529"/>
                <a:gd name="T52" fmla="*/ 529 w 624"/>
                <a:gd name="T53" fmla="*/ 373 h 529"/>
                <a:gd name="T54" fmla="*/ 472 w 624"/>
                <a:gd name="T55" fmla="*/ 390 h 529"/>
                <a:gd name="T56" fmla="*/ 436 w 624"/>
                <a:gd name="T57" fmla="*/ 375 h 529"/>
                <a:gd name="T58" fmla="*/ 445 w 624"/>
                <a:gd name="T59" fmla="*/ 350 h 529"/>
                <a:gd name="T60" fmla="*/ 542 w 624"/>
                <a:gd name="T61" fmla="*/ 367 h 529"/>
                <a:gd name="T62" fmla="*/ 504 w 624"/>
                <a:gd name="T63" fmla="*/ 305 h 529"/>
                <a:gd name="T64" fmla="*/ 510 w 624"/>
                <a:gd name="T65" fmla="*/ 259 h 529"/>
                <a:gd name="T66" fmla="*/ 289 w 624"/>
                <a:gd name="T67" fmla="*/ 268 h 529"/>
                <a:gd name="T68" fmla="*/ 316 w 624"/>
                <a:gd name="T69" fmla="*/ 170 h 529"/>
                <a:gd name="T70" fmla="*/ 354 w 624"/>
                <a:gd name="T71" fmla="*/ 120 h 529"/>
                <a:gd name="T72" fmla="*/ 343 w 624"/>
                <a:gd name="T73" fmla="*/ 107 h 529"/>
                <a:gd name="T74" fmla="*/ 327 w 624"/>
                <a:gd name="T75" fmla="*/ 0 h 529"/>
                <a:gd name="T76" fmla="*/ 0 w 624"/>
                <a:gd name="T77" fmla="*/ 4 h 529"/>
                <a:gd name="T78" fmla="*/ 0 w 624"/>
                <a:gd name="T79" fmla="*/ 4 h 529"/>
                <a:gd name="T80" fmla="*/ 0 w 624"/>
                <a:gd name="T81" fmla="*/ 4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24" h="529">
                  <a:moveTo>
                    <a:pt x="0" y="4"/>
                  </a:moveTo>
                  <a:lnTo>
                    <a:pt x="6" y="147"/>
                  </a:lnTo>
                  <a:lnTo>
                    <a:pt x="63" y="251"/>
                  </a:lnTo>
                  <a:lnTo>
                    <a:pt x="42" y="333"/>
                  </a:lnTo>
                  <a:lnTo>
                    <a:pt x="46" y="401"/>
                  </a:lnTo>
                  <a:lnTo>
                    <a:pt x="21" y="436"/>
                  </a:lnTo>
                  <a:lnTo>
                    <a:pt x="31" y="447"/>
                  </a:lnTo>
                  <a:lnTo>
                    <a:pt x="114" y="438"/>
                  </a:lnTo>
                  <a:lnTo>
                    <a:pt x="217" y="464"/>
                  </a:lnTo>
                  <a:lnTo>
                    <a:pt x="251" y="438"/>
                  </a:lnTo>
                  <a:lnTo>
                    <a:pt x="352" y="479"/>
                  </a:lnTo>
                  <a:lnTo>
                    <a:pt x="360" y="502"/>
                  </a:lnTo>
                  <a:lnTo>
                    <a:pt x="398" y="519"/>
                  </a:lnTo>
                  <a:lnTo>
                    <a:pt x="419" y="498"/>
                  </a:lnTo>
                  <a:lnTo>
                    <a:pt x="466" y="517"/>
                  </a:lnTo>
                  <a:lnTo>
                    <a:pt x="497" y="502"/>
                  </a:lnTo>
                  <a:lnTo>
                    <a:pt x="491" y="472"/>
                  </a:lnTo>
                  <a:lnTo>
                    <a:pt x="573" y="498"/>
                  </a:lnTo>
                  <a:lnTo>
                    <a:pt x="569" y="529"/>
                  </a:lnTo>
                  <a:lnTo>
                    <a:pt x="624" y="491"/>
                  </a:lnTo>
                  <a:lnTo>
                    <a:pt x="575" y="485"/>
                  </a:lnTo>
                  <a:lnTo>
                    <a:pt x="538" y="445"/>
                  </a:lnTo>
                  <a:lnTo>
                    <a:pt x="584" y="396"/>
                  </a:lnTo>
                  <a:lnTo>
                    <a:pt x="584" y="367"/>
                  </a:lnTo>
                  <a:lnTo>
                    <a:pt x="533" y="409"/>
                  </a:lnTo>
                  <a:lnTo>
                    <a:pt x="508" y="396"/>
                  </a:lnTo>
                  <a:lnTo>
                    <a:pt x="529" y="373"/>
                  </a:lnTo>
                  <a:lnTo>
                    <a:pt x="472" y="390"/>
                  </a:lnTo>
                  <a:lnTo>
                    <a:pt x="436" y="375"/>
                  </a:lnTo>
                  <a:lnTo>
                    <a:pt x="445" y="350"/>
                  </a:lnTo>
                  <a:lnTo>
                    <a:pt x="542" y="367"/>
                  </a:lnTo>
                  <a:lnTo>
                    <a:pt x="504" y="305"/>
                  </a:lnTo>
                  <a:lnTo>
                    <a:pt x="510" y="259"/>
                  </a:lnTo>
                  <a:lnTo>
                    <a:pt x="289" y="268"/>
                  </a:lnTo>
                  <a:lnTo>
                    <a:pt x="316" y="170"/>
                  </a:lnTo>
                  <a:lnTo>
                    <a:pt x="354" y="120"/>
                  </a:lnTo>
                  <a:lnTo>
                    <a:pt x="343" y="107"/>
                  </a:lnTo>
                  <a:lnTo>
                    <a:pt x="327" y="0"/>
                  </a:lnTo>
                  <a:lnTo>
                    <a:pt x="0" y="4"/>
                  </a:lnTo>
                  <a:lnTo>
                    <a:pt x="0" y="4"/>
                  </a:lnTo>
                  <a:lnTo>
                    <a:pt x="0" y="4"/>
                  </a:lnTo>
                  <a:close/>
                </a:path>
              </a:pathLst>
            </a:custGeom>
            <a:solidFill>
              <a:srgbClr val="D0D0D0"/>
            </a:solidFill>
            <a:ln w="9525">
              <a:solidFill>
                <a:srgbClr val="90909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3055" name="Freeform 127"/>
            <p:cNvSpPr>
              <a:spLocks/>
            </p:cNvSpPr>
            <p:nvPr/>
          </p:nvSpPr>
          <p:spPr bwMode="auto">
            <a:xfrm>
              <a:off x="4057" y="804"/>
              <a:ext cx="311" cy="155"/>
            </a:xfrm>
            <a:custGeom>
              <a:avLst/>
              <a:gdLst>
                <a:gd name="T0" fmla="*/ 224 w 622"/>
                <a:gd name="T1" fmla="*/ 203 h 310"/>
                <a:gd name="T2" fmla="*/ 232 w 622"/>
                <a:gd name="T3" fmla="*/ 222 h 310"/>
                <a:gd name="T4" fmla="*/ 253 w 622"/>
                <a:gd name="T5" fmla="*/ 228 h 310"/>
                <a:gd name="T6" fmla="*/ 283 w 622"/>
                <a:gd name="T7" fmla="*/ 310 h 310"/>
                <a:gd name="T8" fmla="*/ 338 w 622"/>
                <a:gd name="T9" fmla="*/ 197 h 310"/>
                <a:gd name="T10" fmla="*/ 367 w 622"/>
                <a:gd name="T11" fmla="*/ 201 h 310"/>
                <a:gd name="T12" fmla="*/ 403 w 622"/>
                <a:gd name="T13" fmla="*/ 184 h 310"/>
                <a:gd name="T14" fmla="*/ 462 w 622"/>
                <a:gd name="T15" fmla="*/ 184 h 310"/>
                <a:gd name="T16" fmla="*/ 483 w 622"/>
                <a:gd name="T17" fmla="*/ 158 h 310"/>
                <a:gd name="T18" fmla="*/ 599 w 622"/>
                <a:gd name="T19" fmla="*/ 161 h 310"/>
                <a:gd name="T20" fmla="*/ 622 w 622"/>
                <a:gd name="T21" fmla="*/ 144 h 310"/>
                <a:gd name="T22" fmla="*/ 584 w 622"/>
                <a:gd name="T23" fmla="*/ 101 h 310"/>
                <a:gd name="T24" fmla="*/ 513 w 622"/>
                <a:gd name="T25" fmla="*/ 102 h 310"/>
                <a:gd name="T26" fmla="*/ 456 w 622"/>
                <a:gd name="T27" fmla="*/ 95 h 310"/>
                <a:gd name="T28" fmla="*/ 384 w 622"/>
                <a:gd name="T29" fmla="*/ 95 h 310"/>
                <a:gd name="T30" fmla="*/ 359 w 622"/>
                <a:gd name="T31" fmla="*/ 131 h 310"/>
                <a:gd name="T32" fmla="*/ 323 w 622"/>
                <a:gd name="T33" fmla="*/ 110 h 310"/>
                <a:gd name="T34" fmla="*/ 285 w 622"/>
                <a:gd name="T35" fmla="*/ 114 h 310"/>
                <a:gd name="T36" fmla="*/ 272 w 622"/>
                <a:gd name="T37" fmla="*/ 76 h 310"/>
                <a:gd name="T38" fmla="*/ 190 w 622"/>
                <a:gd name="T39" fmla="*/ 70 h 310"/>
                <a:gd name="T40" fmla="*/ 181 w 622"/>
                <a:gd name="T41" fmla="*/ 57 h 310"/>
                <a:gd name="T42" fmla="*/ 217 w 622"/>
                <a:gd name="T43" fmla="*/ 17 h 310"/>
                <a:gd name="T44" fmla="*/ 247 w 622"/>
                <a:gd name="T45" fmla="*/ 15 h 310"/>
                <a:gd name="T46" fmla="*/ 217 w 622"/>
                <a:gd name="T47" fmla="*/ 0 h 310"/>
                <a:gd name="T48" fmla="*/ 171 w 622"/>
                <a:gd name="T49" fmla="*/ 11 h 310"/>
                <a:gd name="T50" fmla="*/ 95 w 622"/>
                <a:gd name="T51" fmla="*/ 87 h 310"/>
                <a:gd name="T52" fmla="*/ 57 w 622"/>
                <a:gd name="T53" fmla="*/ 95 h 310"/>
                <a:gd name="T54" fmla="*/ 0 w 622"/>
                <a:gd name="T55" fmla="*/ 133 h 310"/>
                <a:gd name="T56" fmla="*/ 224 w 622"/>
                <a:gd name="T57" fmla="*/ 203 h 310"/>
                <a:gd name="T58" fmla="*/ 224 w 622"/>
                <a:gd name="T59" fmla="*/ 203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22" h="310">
                  <a:moveTo>
                    <a:pt x="224" y="203"/>
                  </a:moveTo>
                  <a:lnTo>
                    <a:pt x="232" y="222"/>
                  </a:lnTo>
                  <a:lnTo>
                    <a:pt x="253" y="228"/>
                  </a:lnTo>
                  <a:lnTo>
                    <a:pt x="283" y="310"/>
                  </a:lnTo>
                  <a:lnTo>
                    <a:pt x="338" y="197"/>
                  </a:lnTo>
                  <a:lnTo>
                    <a:pt x="367" y="201"/>
                  </a:lnTo>
                  <a:lnTo>
                    <a:pt x="403" y="184"/>
                  </a:lnTo>
                  <a:lnTo>
                    <a:pt x="462" y="184"/>
                  </a:lnTo>
                  <a:lnTo>
                    <a:pt x="483" y="158"/>
                  </a:lnTo>
                  <a:lnTo>
                    <a:pt x="599" y="161"/>
                  </a:lnTo>
                  <a:lnTo>
                    <a:pt x="622" y="144"/>
                  </a:lnTo>
                  <a:lnTo>
                    <a:pt x="584" y="101"/>
                  </a:lnTo>
                  <a:lnTo>
                    <a:pt x="513" y="102"/>
                  </a:lnTo>
                  <a:lnTo>
                    <a:pt x="456" y="95"/>
                  </a:lnTo>
                  <a:lnTo>
                    <a:pt x="384" y="95"/>
                  </a:lnTo>
                  <a:lnTo>
                    <a:pt x="359" y="131"/>
                  </a:lnTo>
                  <a:lnTo>
                    <a:pt x="323" y="110"/>
                  </a:lnTo>
                  <a:lnTo>
                    <a:pt x="285" y="114"/>
                  </a:lnTo>
                  <a:lnTo>
                    <a:pt x="272" y="76"/>
                  </a:lnTo>
                  <a:lnTo>
                    <a:pt x="190" y="70"/>
                  </a:lnTo>
                  <a:lnTo>
                    <a:pt x="181" y="57"/>
                  </a:lnTo>
                  <a:lnTo>
                    <a:pt x="217" y="17"/>
                  </a:lnTo>
                  <a:lnTo>
                    <a:pt x="247" y="15"/>
                  </a:lnTo>
                  <a:lnTo>
                    <a:pt x="217" y="0"/>
                  </a:lnTo>
                  <a:lnTo>
                    <a:pt x="171" y="11"/>
                  </a:lnTo>
                  <a:lnTo>
                    <a:pt x="95" y="87"/>
                  </a:lnTo>
                  <a:lnTo>
                    <a:pt x="57" y="95"/>
                  </a:lnTo>
                  <a:lnTo>
                    <a:pt x="0" y="133"/>
                  </a:lnTo>
                  <a:lnTo>
                    <a:pt x="224" y="203"/>
                  </a:lnTo>
                  <a:lnTo>
                    <a:pt x="224" y="203"/>
                  </a:lnTo>
                  <a:close/>
                </a:path>
              </a:pathLst>
            </a:custGeom>
            <a:solidFill>
              <a:srgbClr val="D0D0D0"/>
            </a:solidFill>
            <a:ln w="9525">
              <a:solidFill>
                <a:srgbClr val="90909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3056" name="Freeform 128"/>
            <p:cNvSpPr>
              <a:spLocks/>
            </p:cNvSpPr>
            <p:nvPr/>
          </p:nvSpPr>
          <p:spPr bwMode="auto">
            <a:xfrm>
              <a:off x="4258" y="900"/>
              <a:ext cx="211" cy="280"/>
            </a:xfrm>
            <a:custGeom>
              <a:avLst/>
              <a:gdLst>
                <a:gd name="T0" fmla="*/ 48 w 422"/>
                <a:gd name="T1" fmla="*/ 464 h 559"/>
                <a:gd name="T2" fmla="*/ 42 w 422"/>
                <a:gd name="T3" fmla="*/ 370 h 559"/>
                <a:gd name="T4" fmla="*/ 6 w 422"/>
                <a:gd name="T5" fmla="*/ 302 h 559"/>
                <a:gd name="T6" fmla="*/ 21 w 422"/>
                <a:gd name="T7" fmla="*/ 159 h 559"/>
                <a:gd name="T8" fmla="*/ 82 w 422"/>
                <a:gd name="T9" fmla="*/ 85 h 559"/>
                <a:gd name="T10" fmla="*/ 78 w 422"/>
                <a:gd name="T11" fmla="*/ 140 h 559"/>
                <a:gd name="T12" fmla="*/ 97 w 422"/>
                <a:gd name="T13" fmla="*/ 129 h 559"/>
                <a:gd name="T14" fmla="*/ 97 w 422"/>
                <a:gd name="T15" fmla="*/ 83 h 559"/>
                <a:gd name="T16" fmla="*/ 120 w 422"/>
                <a:gd name="T17" fmla="*/ 57 h 559"/>
                <a:gd name="T18" fmla="*/ 127 w 422"/>
                <a:gd name="T19" fmla="*/ 7 h 559"/>
                <a:gd name="T20" fmla="*/ 148 w 422"/>
                <a:gd name="T21" fmla="*/ 0 h 559"/>
                <a:gd name="T22" fmla="*/ 276 w 422"/>
                <a:gd name="T23" fmla="*/ 43 h 559"/>
                <a:gd name="T24" fmla="*/ 287 w 422"/>
                <a:gd name="T25" fmla="*/ 80 h 559"/>
                <a:gd name="T26" fmla="*/ 304 w 422"/>
                <a:gd name="T27" fmla="*/ 114 h 559"/>
                <a:gd name="T28" fmla="*/ 308 w 422"/>
                <a:gd name="T29" fmla="*/ 175 h 559"/>
                <a:gd name="T30" fmla="*/ 264 w 422"/>
                <a:gd name="T31" fmla="*/ 228 h 559"/>
                <a:gd name="T32" fmla="*/ 262 w 422"/>
                <a:gd name="T33" fmla="*/ 268 h 559"/>
                <a:gd name="T34" fmla="*/ 287 w 422"/>
                <a:gd name="T35" fmla="*/ 281 h 559"/>
                <a:gd name="T36" fmla="*/ 321 w 422"/>
                <a:gd name="T37" fmla="*/ 226 h 559"/>
                <a:gd name="T38" fmla="*/ 356 w 422"/>
                <a:gd name="T39" fmla="*/ 207 h 559"/>
                <a:gd name="T40" fmla="*/ 378 w 422"/>
                <a:gd name="T41" fmla="*/ 218 h 559"/>
                <a:gd name="T42" fmla="*/ 422 w 422"/>
                <a:gd name="T43" fmla="*/ 342 h 559"/>
                <a:gd name="T44" fmla="*/ 392 w 422"/>
                <a:gd name="T45" fmla="*/ 395 h 559"/>
                <a:gd name="T46" fmla="*/ 384 w 422"/>
                <a:gd name="T47" fmla="*/ 433 h 559"/>
                <a:gd name="T48" fmla="*/ 367 w 422"/>
                <a:gd name="T49" fmla="*/ 445 h 559"/>
                <a:gd name="T50" fmla="*/ 367 w 422"/>
                <a:gd name="T51" fmla="*/ 479 h 559"/>
                <a:gd name="T52" fmla="*/ 344 w 422"/>
                <a:gd name="T53" fmla="*/ 524 h 559"/>
                <a:gd name="T54" fmla="*/ 205 w 422"/>
                <a:gd name="T55" fmla="*/ 543 h 559"/>
                <a:gd name="T56" fmla="*/ 202 w 422"/>
                <a:gd name="T57" fmla="*/ 536 h 559"/>
                <a:gd name="T58" fmla="*/ 0 w 422"/>
                <a:gd name="T59" fmla="*/ 559 h 559"/>
                <a:gd name="T60" fmla="*/ 48 w 422"/>
                <a:gd name="T61" fmla="*/ 464 h 559"/>
                <a:gd name="T62" fmla="*/ 48 w 422"/>
                <a:gd name="T63" fmla="*/ 464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22" h="559">
                  <a:moveTo>
                    <a:pt x="48" y="464"/>
                  </a:moveTo>
                  <a:lnTo>
                    <a:pt x="42" y="370"/>
                  </a:lnTo>
                  <a:lnTo>
                    <a:pt x="6" y="302"/>
                  </a:lnTo>
                  <a:lnTo>
                    <a:pt x="21" y="159"/>
                  </a:lnTo>
                  <a:lnTo>
                    <a:pt x="82" y="85"/>
                  </a:lnTo>
                  <a:lnTo>
                    <a:pt x="78" y="140"/>
                  </a:lnTo>
                  <a:lnTo>
                    <a:pt x="97" y="129"/>
                  </a:lnTo>
                  <a:lnTo>
                    <a:pt x="97" y="83"/>
                  </a:lnTo>
                  <a:lnTo>
                    <a:pt x="120" y="57"/>
                  </a:lnTo>
                  <a:lnTo>
                    <a:pt x="127" y="7"/>
                  </a:lnTo>
                  <a:lnTo>
                    <a:pt x="148" y="0"/>
                  </a:lnTo>
                  <a:lnTo>
                    <a:pt x="276" y="43"/>
                  </a:lnTo>
                  <a:lnTo>
                    <a:pt x="287" y="80"/>
                  </a:lnTo>
                  <a:lnTo>
                    <a:pt x="304" y="114"/>
                  </a:lnTo>
                  <a:lnTo>
                    <a:pt x="308" y="175"/>
                  </a:lnTo>
                  <a:lnTo>
                    <a:pt x="264" y="228"/>
                  </a:lnTo>
                  <a:lnTo>
                    <a:pt x="262" y="268"/>
                  </a:lnTo>
                  <a:lnTo>
                    <a:pt x="287" y="281"/>
                  </a:lnTo>
                  <a:lnTo>
                    <a:pt x="321" y="226"/>
                  </a:lnTo>
                  <a:lnTo>
                    <a:pt x="356" y="207"/>
                  </a:lnTo>
                  <a:lnTo>
                    <a:pt x="378" y="218"/>
                  </a:lnTo>
                  <a:lnTo>
                    <a:pt x="422" y="342"/>
                  </a:lnTo>
                  <a:lnTo>
                    <a:pt x="392" y="395"/>
                  </a:lnTo>
                  <a:lnTo>
                    <a:pt x="384" y="433"/>
                  </a:lnTo>
                  <a:lnTo>
                    <a:pt x="367" y="445"/>
                  </a:lnTo>
                  <a:lnTo>
                    <a:pt x="367" y="479"/>
                  </a:lnTo>
                  <a:lnTo>
                    <a:pt x="344" y="524"/>
                  </a:lnTo>
                  <a:lnTo>
                    <a:pt x="205" y="543"/>
                  </a:lnTo>
                  <a:lnTo>
                    <a:pt x="202" y="536"/>
                  </a:lnTo>
                  <a:lnTo>
                    <a:pt x="0" y="559"/>
                  </a:lnTo>
                  <a:lnTo>
                    <a:pt x="48" y="464"/>
                  </a:lnTo>
                  <a:lnTo>
                    <a:pt x="48" y="464"/>
                  </a:lnTo>
                  <a:close/>
                </a:path>
              </a:pathLst>
            </a:custGeom>
            <a:solidFill>
              <a:srgbClr val="D0D0D0"/>
            </a:solidFill>
            <a:ln w="9525">
              <a:solidFill>
                <a:srgbClr val="90909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3057" name="Freeform 129"/>
            <p:cNvSpPr>
              <a:spLocks/>
            </p:cNvSpPr>
            <p:nvPr/>
          </p:nvSpPr>
          <p:spPr bwMode="auto">
            <a:xfrm>
              <a:off x="3941" y="847"/>
              <a:ext cx="289" cy="296"/>
            </a:xfrm>
            <a:custGeom>
              <a:avLst/>
              <a:gdLst>
                <a:gd name="T0" fmla="*/ 15 w 578"/>
                <a:gd name="T1" fmla="*/ 227 h 591"/>
                <a:gd name="T2" fmla="*/ 13 w 578"/>
                <a:gd name="T3" fmla="*/ 297 h 591"/>
                <a:gd name="T4" fmla="*/ 84 w 578"/>
                <a:gd name="T5" fmla="*/ 341 h 591"/>
                <a:gd name="T6" fmla="*/ 110 w 578"/>
                <a:gd name="T7" fmla="*/ 371 h 591"/>
                <a:gd name="T8" fmla="*/ 167 w 578"/>
                <a:gd name="T9" fmla="*/ 413 h 591"/>
                <a:gd name="T10" fmla="*/ 175 w 578"/>
                <a:gd name="T11" fmla="*/ 462 h 591"/>
                <a:gd name="T12" fmla="*/ 186 w 578"/>
                <a:gd name="T13" fmla="*/ 529 h 591"/>
                <a:gd name="T14" fmla="*/ 240 w 578"/>
                <a:gd name="T15" fmla="*/ 591 h 591"/>
                <a:gd name="T16" fmla="*/ 527 w 578"/>
                <a:gd name="T17" fmla="*/ 574 h 591"/>
                <a:gd name="T18" fmla="*/ 511 w 578"/>
                <a:gd name="T19" fmla="*/ 483 h 591"/>
                <a:gd name="T20" fmla="*/ 536 w 578"/>
                <a:gd name="T21" fmla="*/ 344 h 591"/>
                <a:gd name="T22" fmla="*/ 536 w 578"/>
                <a:gd name="T23" fmla="*/ 306 h 591"/>
                <a:gd name="T24" fmla="*/ 578 w 578"/>
                <a:gd name="T25" fmla="*/ 198 h 591"/>
                <a:gd name="T26" fmla="*/ 567 w 578"/>
                <a:gd name="T27" fmla="*/ 194 h 591"/>
                <a:gd name="T28" fmla="*/ 540 w 578"/>
                <a:gd name="T29" fmla="*/ 257 h 591"/>
                <a:gd name="T30" fmla="*/ 517 w 578"/>
                <a:gd name="T31" fmla="*/ 261 h 591"/>
                <a:gd name="T32" fmla="*/ 508 w 578"/>
                <a:gd name="T33" fmla="*/ 287 h 591"/>
                <a:gd name="T34" fmla="*/ 483 w 578"/>
                <a:gd name="T35" fmla="*/ 304 h 591"/>
                <a:gd name="T36" fmla="*/ 500 w 578"/>
                <a:gd name="T37" fmla="*/ 247 h 591"/>
                <a:gd name="T38" fmla="*/ 517 w 578"/>
                <a:gd name="T39" fmla="*/ 225 h 591"/>
                <a:gd name="T40" fmla="*/ 487 w 578"/>
                <a:gd name="T41" fmla="*/ 143 h 591"/>
                <a:gd name="T42" fmla="*/ 466 w 578"/>
                <a:gd name="T43" fmla="*/ 137 h 591"/>
                <a:gd name="T44" fmla="*/ 458 w 578"/>
                <a:gd name="T45" fmla="*/ 118 h 591"/>
                <a:gd name="T46" fmla="*/ 234 w 578"/>
                <a:gd name="T47" fmla="*/ 48 h 591"/>
                <a:gd name="T48" fmla="*/ 205 w 578"/>
                <a:gd name="T49" fmla="*/ 35 h 591"/>
                <a:gd name="T50" fmla="*/ 190 w 578"/>
                <a:gd name="T51" fmla="*/ 48 h 591"/>
                <a:gd name="T52" fmla="*/ 184 w 578"/>
                <a:gd name="T53" fmla="*/ 44 h 591"/>
                <a:gd name="T54" fmla="*/ 192 w 578"/>
                <a:gd name="T55" fmla="*/ 19 h 591"/>
                <a:gd name="T56" fmla="*/ 198 w 578"/>
                <a:gd name="T57" fmla="*/ 4 h 591"/>
                <a:gd name="T58" fmla="*/ 190 w 578"/>
                <a:gd name="T59" fmla="*/ 0 h 591"/>
                <a:gd name="T60" fmla="*/ 99 w 578"/>
                <a:gd name="T61" fmla="*/ 38 h 591"/>
                <a:gd name="T62" fmla="*/ 89 w 578"/>
                <a:gd name="T63" fmla="*/ 40 h 591"/>
                <a:gd name="T64" fmla="*/ 70 w 578"/>
                <a:gd name="T65" fmla="*/ 31 h 591"/>
                <a:gd name="T66" fmla="*/ 53 w 578"/>
                <a:gd name="T67" fmla="*/ 42 h 591"/>
                <a:gd name="T68" fmla="*/ 57 w 578"/>
                <a:gd name="T69" fmla="*/ 111 h 591"/>
                <a:gd name="T70" fmla="*/ 0 w 578"/>
                <a:gd name="T71" fmla="*/ 179 h 591"/>
                <a:gd name="T72" fmla="*/ 15 w 578"/>
                <a:gd name="T73" fmla="*/ 227 h 591"/>
                <a:gd name="T74" fmla="*/ 15 w 578"/>
                <a:gd name="T75" fmla="*/ 227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78" h="591">
                  <a:moveTo>
                    <a:pt x="15" y="227"/>
                  </a:moveTo>
                  <a:lnTo>
                    <a:pt x="13" y="297"/>
                  </a:lnTo>
                  <a:lnTo>
                    <a:pt x="84" y="341"/>
                  </a:lnTo>
                  <a:lnTo>
                    <a:pt x="110" y="371"/>
                  </a:lnTo>
                  <a:lnTo>
                    <a:pt x="167" y="413"/>
                  </a:lnTo>
                  <a:lnTo>
                    <a:pt x="175" y="462"/>
                  </a:lnTo>
                  <a:lnTo>
                    <a:pt x="186" y="529"/>
                  </a:lnTo>
                  <a:lnTo>
                    <a:pt x="240" y="591"/>
                  </a:lnTo>
                  <a:lnTo>
                    <a:pt x="527" y="574"/>
                  </a:lnTo>
                  <a:lnTo>
                    <a:pt x="511" y="483"/>
                  </a:lnTo>
                  <a:lnTo>
                    <a:pt x="536" y="344"/>
                  </a:lnTo>
                  <a:lnTo>
                    <a:pt x="536" y="306"/>
                  </a:lnTo>
                  <a:lnTo>
                    <a:pt x="578" y="198"/>
                  </a:lnTo>
                  <a:lnTo>
                    <a:pt x="567" y="194"/>
                  </a:lnTo>
                  <a:lnTo>
                    <a:pt x="540" y="257"/>
                  </a:lnTo>
                  <a:lnTo>
                    <a:pt x="517" y="261"/>
                  </a:lnTo>
                  <a:lnTo>
                    <a:pt x="508" y="287"/>
                  </a:lnTo>
                  <a:lnTo>
                    <a:pt x="483" y="304"/>
                  </a:lnTo>
                  <a:lnTo>
                    <a:pt x="500" y="247"/>
                  </a:lnTo>
                  <a:lnTo>
                    <a:pt x="517" y="225"/>
                  </a:lnTo>
                  <a:lnTo>
                    <a:pt x="487" y="143"/>
                  </a:lnTo>
                  <a:lnTo>
                    <a:pt x="466" y="137"/>
                  </a:lnTo>
                  <a:lnTo>
                    <a:pt x="458" y="118"/>
                  </a:lnTo>
                  <a:lnTo>
                    <a:pt x="234" y="48"/>
                  </a:lnTo>
                  <a:lnTo>
                    <a:pt x="205" y="35"/>
                  </a:lnTo>
                  <a:lnTo>
                    <a:pt x="190" y="48"/>
                  </a:lnTo>
                  <a:lnTo>
                    <a:pt x="184" y="44"/>
                  </a:lnTo>
                  <a:lnTo>
                    <a:pt x="192" y="19"/>
                  </a:lnTo>
                  <a:lnTo>
                    <a:pt x="198" y="4"/>
                  </a:lnTo>
                  <a:lnTo>
                    <a:pt x="190" y="0"/>
                  </a:lnTo>
                  <a:lnTo>
                    <a:pt x="99" y="38"/>
                  </a:lnTo>
                  <a:lnTo>
                    <a:pt x="89" y="40"/>
                  </a:lnTo>
                  <a:lnTo>
                    <a:pt x="70" y="31"/>
                  </a:lnTo>
                  <a:lnTo>
                    <a:pt x="53" y="42"/>
                  </a:lnTo>
                  <a:lnTo>
                    <a:pt x="57" y="111"/>
                  </a:lnTo>
                  <a:lnTo>
                    <a:pt x="0" y="179"/>
                  </a:lnTo>
                  <a:lnTo>
                    <a:pt x="15" y="227"/>
                  </a:lnTo>
                  <a:lnTo>
                    <a:pt x="15" y="227"/>
                  </a:lnTo>
                  <a:close/>
                </a:path>
              </a:pathLst>
            </a:custGeom>
            <a:solidFill>
              <a:srgbClr val="D0D0D0"/>
            </a:solidFill>
            <a:ln w="9525">
              <a:solidFill>
                <a:srgbClr val="90909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3058" name="Freeform 130"/>
            <p:cNvSpPr>
              <a:spLocks/>
            </p:cNvSpPr>
            <p:nvPr/>
          </p:nvSpPr>
          <p:spPr bwMode="auto">
            <a:xfrm>
              <a:off x="4024" y="1134"/>
              <a:ext cx="215" cy="377"/>
            </a:xfrm>
            <a:custGeom>
              <a:avLst/>
              <a:gdLst>
                <a:gd name="T0" fmla="*/ 8 w 430"/>
                <a:gd name="T1" fmla="*/ 308 h 753"/>
                <a:gd name="T2" fmla="*/ 52 w 430"/>
                <a:gd name="T3" fmla="*/ 213 h 753"/>
                <a:gd name="T4" fmla="*/ 38 w 430"/>
                <a:gd name="T5" fmla="*/ 177 h 753"/>
                <a:gd name="T6" fmla="*/ 113 w 430"/>
                <a:gd name="T7" fmla="*/ 120 h 753"/>
                <a:gd name="T8" fmla="*/ 126 w 430"/>
                <a:gd name="T9" fmla="*/ 78 h 753"/>
                <a:gd name="T10" fmla="*/ 73 w 430"/>
                <a:gd name="T11" fmla="*/ 17 h 753"/>
                <a:gd name="T12" fmla="*/ 360 w 430"/>
                <a:gd name="T13" fmla="*/ 0 h 753"/>
                <a:gd name="T14" fmla="*/ 367 w 430"/>
                <a:gd name="T15" fmla="*/ 44 h 753"/>
                <a:gd name="T16" fmla="*/ 396 w 430"/>
                <a:gd name="T17" fmla="*/ 101 h 753"/>
                <a:gd name="T18" fmla="*/ 421 w 430"/>
                <a:gd name="T19" fmla="*/ 388 h 753"/>
                <a:gd name="T20" fmla="*/ 415 w 430"/>
                <a:gd name="T21" fmla="*/ 447 h 753"/>
                <a:gd name="T22" fmla="*/ 430 w 430"/>
                <a:gd name="T23" fmla="*/ 481 h 753"/>
                <a:gd name="T24" fmla="*/ 413 w 430"/>
                <a:gd name="T25" fmla="*/ 546 h 753"/>
                <a:gd name="T26" fmla="*/ 390 w 430"/>
                <a:gd name="T27" fmla="*/ 574 h 753"/>
                <a:gd name="T28" fmla="*/ 379 w 430"/>
                <a:gd name="T29" fmla="*/ 622 h 753"/>
                <a:gd name="T30" fmla="*/ 392 w 430"/>
                <a:gd name="T31" fmla="*/ 637 h 753"/>
                <a:gd name="T32" fmla="*/ 381 w 430"/>
                <a:gd name="T33" fmla="*/ 664 h 753"/>
                <a:gd name="T34" fmla="*/ 386 w 430"/>
                <a:gd name="T35" fmla="*/ 673 h 753"/>
                <a:gd name="T36" fmla="*/ 352 w 430"/>
                <a:gd name="T37" fmla="*/ 686 h 753"/>
                <a:gd name="T38" fmla="*/ 344 w 430"/>
                <a:gd name="T39" fmla="*/ 734 h 753"/>
                <a:gd name="T40" fmla="*/ 295 w 430"/>
                <a:gd name="T41" fmla="*/ 719 h 753"/>
                <a:gd name="T42" fmla="*/ 270 w 430"/>
                <a:gd name="T43" fmla="*/ 753 h 753"/>
                <a:gd name="T44" fmla="*/ 255 w 430"/>
                <a:gd name="T45" fmla="*/ 749 h 753"/>
                <a:gd name="T46" fmla="*/ 238 w 430"/>
                <a:gd name="T47" fmla="*/ 719 h 753"/>
                <a:gd name="T48" fmla="*/ 211 w 430"/>
                <a:gd name="T49" fmla="*/ 645 h 753"/>
                <a:gd name="T50" fmla="*/ 147 w 430"/>
                <a:gd name="T51" fmla="*/ 607 h 753"/>
                <a:gd name="T52" fmla="*/ 133 w 430"/>
                <a:gd name="T53" fmla="*/ 569 h 753"/>
                <a:gd name="T54" fmla="*/ 154 w 430"/>
                <a:gd name="T55" fmla="*/ 510 h 753"/>
                <a:gd name="T56" fmla="*/ 137 w 430"/>
                <a:gd name="T57" fmla="*/ 498 h 753"/>
                <a:gd name="T58" fmla="*/ 95 w 430"/>
                <a:gd name="T59" fmla="*/ 498 h 753"/>
                <a:gd name="T60" fmla="*/ 86 w 430"/>
                <a:gd name="T61" fmla="*/ 462 h 753"/>
                <a:gd name="T62" fmla="*/ 17 w 430"/>
                <a:gd name="T63" fmla="*/ 390 h 753"/>
                <a:gd name="T64" fmla="*/ 0 w 430"/>
                <a:gd name="T65" fmla="*/ 331 h 753"/>
                <a:gd name="T66" fmla="*/ 8 w 430"/>
                <a:gd name="T67" fmla="*/ 308 h 753"/>
                <a:gd name="T68" fmla="*/ 8 w 430"/>
                <a:gd name="T69" fmla="*/ 308 h 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0" h="753">
                  <a:moveTo>
                    <a:pt x="8" y="308"/>
                  </a:moveTo>
                  <a:lnTo>
                    <a:pt x="52" y="213"/>
                  </a:lnTo>
                  <a:lnTo>
                    <a:pt x="38" y="177"/>
                  </a:lnTo>
                  <a:lnTo>
                    <a:pt x="113" y="120"/>
                  </a:lnTo>
                  <a:lnTo>
                    <a:pt x="126" y="78"/>
                  </a:lnTo>
                  <a:lnTo>
                    <a:pt x="73" y="17"/>
                  </a:lnTo>
                  <a:lnTo>
                    <a:pt x="360" y="0"/>
                  </a:lnTo>
                  <a:lnTo>
                    <a:pt x="367" y="44"/>
                  </a:lnTo>
                  <a:lnTo>
                    <a:pt x="396" y="101"/>
                  </a:lnTo>
                  <a:lnTo>
                    <a:pt x="421" y="388"/>
                  </a:lnTo>
                  <a:lnTo>
                    <a:pt x="415" y="447"/>
                  </a:lnTo>
                  <a:lnTo>
                    <a:pt x="430" y="481"/>
                  </a:lnTo>
                  <a:lnTo>
                    <a:pt x="413" y="546"/>
                  </a:lnTo>
                  <a:lnTo>
                    <a:pt x="390" y="574"/>
                  </a:lnTo>
                  <a:lnTo>
                    <a:pt x="379" y="622"/>
                  </a:lnTo>
                  <a:lnTo>
                    <a:pt x="392" y="637"/>
                  </a:lnTo>
                  <a:lnTo>
                    <a:pt x="381" y="664"/>
                  </a:lnTo>
                  <a:lnTo>
                    <a:pt x="386" y="673"/>
                  </a:lnTo>
                  <a:lnTo>
                    <a:pt x="352" y="686"/>
                  </a:lnTo>
                  <a:lnTo>
                    <a:pt x="344" y="734"/>
                  </a:lnTo>
                  <a:lnTo>
                    <a:pt x="295" y="719"/>
                  </a:lnTo>
                  <a:lnTo>
                    <a:pt x="270" y="753"/>
                  </a:lnTo>
                  <a:lnTo>
                    <a:pt x="255" y="749"/>
                  </a:lnTo>
                  <a:lnTo>
                    <a:pt x="238" y="719"/>
                  </a:lnTo>
                  <a:lnTo>
                    <a:pt x="211" y="645"/>
                  </a:lnTo>
                  <a:lnTo>
                    <a:pt x="147" y="607"/>
                  </a:lnTo>
                  <a:lnTo>
                    <a:pt x="133" y="569"/>
                  </a:lnTo>
                  <a:lnTo>
                    <a:pt x="154" y="510"/>
                  </a:lnTo>
                  <a:lnTo>
                    <a:pt x="137" y="498"/>
                  </a:lnTo>
                  <a:lnTo>
                    <a:pt x="95" y="498"/>
                  </a:lnTo>
                  <a:lnTo>
                    <a:pt x="86" y="462"/>
                  </a:lnTo>
                  <a:lnTo>
                    <a:pt x="17" y="390"/>
                  </a:lnTo>
                  <a:lnTo>
                    <a:pt x="0" y="331"/>
                  </a:lnTo>
                  <a:lnTo>
                    <a:pt x="8" y="308"/>
                  </a:lnTo>
                  <a:lnTo>
                    <a:pt x="8" y="308"/>
                  </a:lnTo>
                  <a:close/>
                </a:path>
              </a:pathLst>
            </a:custGeom>
            <a:solidFill>
              <a:srgbClr val="D0D0D0"/>
            </a:solidFill>
            <a:ln w="9525">
              <a:solidFill>
                <a:srgbClr val="90909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3059" name="Freeform 131"/>
            <p:cNvSpPr>
              <a:spLocks/>
            </p:cNvSpPr>
            <p:nvPr/>
          </p:nvSpPr>
          <p:spPr bwMode="auto">
            <a:xfrm>
              <a:off x="4213" y="1168"/>
              <a:ext cx="170" cy="284"/>
            </a:xfrm>
            <a:custGeom>
              <a:avLst/>
              <a:gdLst>
                <a:gd name="T0" fmla="*/ 11 w 338"/>
                <a:gd name="T1" fmla="*/ 566 h 566"/>
                <a:gd name="T2" fmla="*/ 21 w 338"/>
                <a:gd name="T3" fmla="*/ 549 h 566"/>
                <a:gd name="T4" fmla="*/ 85 w 338"/>
                <a:gd name="T5" fmla="*/ 545 h 566"/>
                <a:gd name="T6" fmla="*/ 138 w 338"/>
                <a:gd name="T7" fmla="*/ 528 h 566"/>
                <a:gd name="T8" fmla="*/ 192 w 338"/>
                <a:gd name="T9" fmla="*/ 496 h 566"/>
                <a:gd name="T10" fmla="*/ 235 w 338"/>
                <a:gd name="T11" fmla="*/ 494 h 566"/>
                <a:gd name="T12" fmla="*/ 285 w 338"/>
                <a:gd name="T13" fmla="*/ 412 h 566"/>
                <a:gd name="T14" fmla="*/ 300 w 338"/>
                <a:gd name="T15" fmla="*/ 418 h 566"/>
                <a:gd name="T16" fmla="*/ 338 w 338"/>
                <a:gd name="T17" fmla="*/ 389 h 566"/>
                <a:gd name="T18" fmla="*/ 329 w 338"/>
                <a:gd name="T19" fmla="*/ 368 h 566"/>
                <a:gd name="T20" fmla="*/ 332 w 338"/>
                <a:gd name="T21" fmla="*/ 357 h 566"/>
                <a:gd name="T22" fmla="*/ 294 w 338"/>
                <a:gd name="T23" fmla="*/ 7 h 566"/>
                <a:gd name="T24" fmla="*/ 291 w 338"/>
                <a:gd name="T25" fmla="*/ 0 h 566"/>
                <a:gd name="T26" fmla="*/ 89 w 338"/>
                <a:gd name="T27" fmla="*/ 23 h 566"/>
                <a:gd name="T28" fmla="*/ 51 w 338"/>
                <a:gd name="T29" fmla="*/ 42 h 566"/>
                <a:gd name="T30" fmla="*/ 17 w 338"/>
                <a:gd name="T31" fmla="*/ 32 h 566"/>
                <a:gd name="T32" fmla="*/ 42 w 338"/>
                <a:gd name="T33" fmla="*/ 319 h 566"/>
                <a:gd name="T34" fmla="*/ 36 w 338"/>
                <a:gd name="T35" fmla="*/ 378 h 566"/>
                <a:gd name="T36" fmla="*/ 51 w 338"/>
                <a:gd name="T37" fmla="*/ 412 h 566"/>
                <a:gd name="T38" fmla="*/ 34 w 338"/>
                <a:gd name="T39" fmla="*/ 477 h 566"/>
                <a:gd name="T40" fmla="*/ 11 w 338"/>
                <a:gd name="T41" fmla="*/ 505 h 566"/>
                <a:gd name="T42" fmla="*/ 0 w 338"/>
                <a:gd name="T43" fmla="*/ 553 h 566"/>
                <a:gd name="T44" fmla="*/ 11 w 338"/>
                <a:gd name="T45" fmla="*/ 566 h 566"/>
                <a:gd name="T46" fmla="*/ 11 w 338"/>
                <a:gd name="T47" fmla="*/ 566 h 5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38" h="566">
                  <a:moveTo>
                    <a:pt x="11" y="566"/>
                  </a:moveTo>
                  <a:lnTo>
                    <a:pt x="21" y="549"/>
                  </a:lnTo>
                  <a:lnTo>
                    <a:pt x="85" y="545"/>
                  </a:lnTo>
                  <a:lnTo>
                    <a:pt x="138" y="528"/>
                  </a:lnTo>
                  <a:lnTo>
                    <a:pt x="192" y="496"/>
                  </a:lnTo>
                  <a:lnTo>
                    <a:pt x="235" y="494"/>
                  </a:lnTo>
                  <a:lnTo>
                    <a:pt x="285" y="412"/>
                  </a:lnTo>
                  <a:lnTo>
                    <a:pt x="300" y="418"/>
                  </a:lnTo>
                  <a:lnTo>
                    <a:pt x="338" y="389"/>
                  </a:lnTo>
                  <a:lnTo>
                    <a:pt x="329" y="368"/>
                  </a:lnTo>
                  <a:lnTo>
                    <a:pt x="332" y="357"/>
                  </a:lnTo>
                  <a:lnTo>
                    <a:pt x="294" y="7"/>
                  </a:lnTo>
                  <a:lnTo>
                    <a:pt x="291" y="0"/>
                  </a:lnTo>
                  <a:lnTo>
                    <a:pt x="89" y="23"/>
                  </a:lnTo>
                  <a:lnTo>
                    <a:pt x="51" y="42"/>
                  </a:lnTo>
                  <a:lnTo>
                    <a:pt x="17" y="32"/>
                  </a:lnTo>
                  <a:lnTo>
                    <a:pt x="42" y="319"/>
                  </a:lnTo>
                  <a:lnTo>
                    <a:pt x="36" y="378"/>
                  </a:lnTo>
                  <a:lnTo>
                    <a:pt x="51" y="412"/>
                  </a:lnTo>
                  <a:lnTo>
                    <a:pt x="34" y="477"/>
                  </a:lnTo>
                  <a:lnTo>
                    <a:pt x="11" y="505"/>
                  </a:lnTo>
                  <a:lnTo>
                    <a:pt x="0" y="553"/>
                  </a:lnTo>
                  <a:lnTo>
                    <a:pt x="11" y="566"/>
                  </a:lnTo>
                  <a:lnTo>
                    <a:pt x="11" y="566"/>
                  </a:lnTo>
                  <a:close/>
                </a:path>
              </a:pathLst>
            </a:custGeom>
            <a:solidFill>
              <a:srgbClr val="D0D0D0"/>
            </a:solidFill>
            <a:ln w="9525">
              <a:solidFill>
                <a:srgbClr val="90909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3060" name="Freeform 132"/>
            <p:cNvSpPr>
              <a:spLocks/>
            </p:cNvSpPr>
            <p:nvPr/>
          </p:nvSpPr>
          <p:spPr bwMode="auto">
            <a:xfrm>
              <a:off x="4151" y="1346"/>
              <a:ext cx="395" cy="198"/>
            </a:xfrm>
            <a:custGeom>
              <a:avLst/>
              <a:gdLst>
                <a:gd name="T0" fmla="*/ 4 w 791"/>
                <a:gd name="T1" fmla="*/ 375 h 396"/>
                <a:gd name="T2" fmla="*/ 23 w 791"/>
                <a:gd name="T3" fmla="*/ 373 h 396"/>
                <a:gd name="T4" fmla="*/ 29 w 791"/>
                <a:gd name="T5" fmla="*/ 331 h 396"/>
                <a:gd name="T6" fmla="*/ 17 w 791"/>
                <a:gd name="T7" fmla="*/ 329 h 396"/>
                <a:gd name="T8" fmla="*/ 42 w 791"/>
                <a:gd name="T9" fmla="*/ 295 h 396"/>
                <a:gd name="T10" fmla="*/ 91 w 791"/>
                <a:gd name="T11" fmla="*/ 310 h 396"/>
                <a:gd name="T12" fmla="*/ 99 w 791"/>
                <a:gd name="T13" fmla="*/ 262 h 396"/>
                <a:gd name="T14" fmla="*/ 133 w 791"/>
                <a:gd name="T15" fmla="*/ 249 h 396"/>
                <a:gd name="T16" fmla="*/ 128 w 791"/>
                <a:gd name="T17" fmla="*/ 240 h 396"/>
                <a:gd name="T18" fmla="*/ 147 w 791"/>
                <a:gd name="T19" fmla="*/ 194 h 396"/>
                <a:gd name="T20" fmla="*/ 211 w 791"/>
                <a:gd name="T21" fmla="*/ 190 h 396"/>
                <a:gd name="T22" fmla="*/ 264 w 791"/>
                <a:gd name="T23" fmla="*/ 173 h 396"/>
                <a:gd name="T24" fmla="*/ 299 w 791"/>
                <a:gd name="T25" fmla="*/ 150 h 396"/>
                <a:gd name="T26" fmla="*/ 318 w 791"/>
                <a:gd name="T27" fmla="*/ 141 h 396"/>
                <a:gd name="T28" fmla="*/ 361 w 791"/>
                <a:gd name="T29" fmla="*/ 139 h 396"/>
                <a:gd name="T30" fmla="*/ 411 w 791"/>
                <a:gd name="T31" fmla="*/ 57 h 396"/>
                <a:gd name="T32" fmla="*/ 426 w 791"/>
                <a:gd name="T33" fmla="*/ 63 h 396"/>
                <a:gd name="T34" fmla="*/ 464 w 791"/>
                <a:gd name="T35" fmla="*/ 34 h 396"/>
                <a:gd name="T36" fmla="*/ 455 w 791"/>
                <a:gd name="T37" fmla="*/ 13 h 396"/>
                <a:gd name="T38" fmla="*/ 458 w 791"/>
                <a:gd name="T39" fmla="*/ 2 h 396"/>
                <a:gd name="T40" fmla="*/ 493 w 791"/>
                <a:gd name="T41" fmla="*/ 0 h 396"/>
                <a:gd name="T42" fmla="*/ 515 w 791"/>
                <a:gd name="T43" fmla="*/ 8 h 396"/>
                <a:gd name="T44" fmla="*/ 584 w 791"/>
                <a:gd name="T45" fmla="*/ 48 h 396"/>
                <a:gd name="T46" fmla="*/ 633 w 791"/>
                <a:gd name="T47" fmla="*/ 46 h 396"/>
                <a:gd name="T48" fmla="*/ 656 w 791"/>
                <a:gd name="T49" fmla="*/ 31 h 396"/>
                <a:gd name="T50" fmla="*/ 711 w 791"/>
                <a:gd name="T51" fmla="*/ 65 h 396"/>
                <a:gd name="T52" fmla="*/ 728 w 791"/>
                <a:gd name="T53" fmla="*/ 129 h 396"/>
                <a:gd name="T54" fmla="*/ 791 w 791"/>
                <a:gd name="T55" fmla="*/ 175 h 396"/>
                <a:gd name="T56" fmla="*/ 761 w 791"/>
                <a:gd name="T57" fmla="*/ 211 h 396"/>
                <a:gd name="T58" fmla="*/ 707 w 791"/>
                <a:gd name="T59" fmla="*/ 262 h 396"/>
                <a:gd name="T60" fmla="*/ 706 w 791"/>
                <a:gd name="T61" fmla="*/ 274 h 396"/>
                <a:gd name="T62" fmla="*/ 628 w 791"/>
                <a:gd name="T63" fmla="*/ 323 h 396"/>
                <a:gd name="T64" fmla="*/ 190 w 791"/>
                <a:gd name="T65" fmla="*/ 365 h 396"/>
                <a:gd name="T66" fmla="*/ 143 w 791"/>
                <a:gd name="T67" fmla="*/ 361 h 396"/>
                <a:gd name="T68" fmla="*/ 145 w 791"/>
                <a:gd name="T69" fmla="*/ 384 h 396"/>
                <a:gd name="T70" fmla="*/ 0 w 791"/>
                <a:gd name="T71" fmla="*/ 396 h 396"/>
                <a:gd name="T72" fmla="*/ 4 w 791"/>
                <a:gd name="T73" fmla="*/ 375 h 396"/>
                <a:gd name="T74" fmla="*/ 4 w 791"/>
                <a:gd name="T75" fmla="*/ 375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91" h="396">
                  <a:moveTo>
                    <a:pt x="4" y="375"/>
                  </a:moveTo>
                  <a:lnTo>
                    <a:pt x="23" y="373"/>
                  </a:lnTo>
                  <a:lnTo>
                    <a:pt x="29" y="331"/>
                  </a:lnTo>
                  <a:lnTo>
                    <a:pt x="17" y="329"/>
                  </a:lnTo>
                  <a:lnTo>
                    <a:pt x="42" y="295"/>
                  </a:lnTo>
                  <a:lnTo>
                    <a:pt x="91" y="310"/>
                  </a:lnTo>
                  <a:lnTo>
                    <a:pt x="99" y="262"/>
                  </a:lnTo>
                  <a:lnTo>
                    <a:pt x="133" y="249"/>
                  </a:lnTo>
                  <a:lnTo>
                    <a:pt x="128" y="240"/>
                  </a:lnTo>
                  <a:lnTo>
                    <a:pt x="147" y="194"/>
                  </a:lnTo>
                  <a:lnTo>
                    <a:pt x="211" y="190"/>
                  </a:lnTo>
                  <a:lnTo>
                    <a:pt x="264" y="173"/>
                  </a:lnTo>
                  <a:lnTo>
                    <a:pt x="299" y="150"/>
                  </a:lnTo>
                  <a:lnTo>
                    <a:pt x="318" y="141"/>
                  </a:lnTo>
                  <a:lnTo>
                    <a:pt x="361" y="139"/>
                  </a:lnTo>
                  <a:lnTo>
                    <a:pt x="411" y="57"/>
                  </a:lnTo>
                  <a:lnTo>
                    <a:pt x="426" y="63"/>
                  </a:lnTo>
                  <a:lnTo>
                    <a:pt x="464" y="34"/>
                  </a:lnTo>
                  <a:lnTo>
                    <a:pt x="455" y="13"/>
                  </a:lnTo>
                  <a:lnTo>
                    <a:pt x="458" y="2"/>
                  </a:lnTo>
                  <a:lnTo>
                    <a:pt x="493" y="0"/>
                  </a:lnTo>
                  <a:lnTo>
                    <a:pt x="515" y="8"/>
                  </a:lnTo>
                  <a:lnTo>
                    <a:pt x="584" y="48"/>
                  </a:lnTo>
                  <a:lnTo>
                    <a:pt x="633" y="46"/>
                  </a:lnTo>
                  <a:lnTo>
                    <a:pt x="656" y="31"/>
                  </a:lnTo>
                  <a:lnTo>
                    <a:pt x="711" y="65"/>
                  </a:lnTo>
                  <a:lnTo>
                    <a:pt x="728" y="129"/>
                  </a:lnTo>
                  <a:lnTo>
                    <a:pt x="791" y="175"/>
                  </a:lnTo>
                  <a:lnTo>
                    <a:pt x="761" y="211"/>
                  </a:lnTo>
                  <a:lnTo>
                    <a:pt x="707" y="262"/>
                  </a:lnTo>
                  <a:lnTo>
                    <a:pt x="706" y="274"/>
                  </a:lnTo>
                  <a:lnTo>
                    <a:pt x="628" y="323"/>
                  </a:lnTo>
                  <a:lnTo>
                    <a:pt x="190" y="365"/>
                  </a:lnTo>
                  <a:lnTo>
                    <a:pt x="143" y="361"/>
                  </a:lnTo>
                  <a:lnTo>
                    <a:pt x="145" y="384"/>
                  </a:lnTo>
                  <a:lnTo>
                    <a:pt x="0" y="396"/>
                  </a:lnTo>
                  <a:lnTo>
                    <a:pt x="4" y="375"/>
                  </a:lnTo>
                  <a:lnTo>
                    <a:pt x="4" y="375"/>
                  </a:lnTo>
                  <a:close/>
                </a:path>
              </a:pathLst>
            </a:custGeom>
            <a:solidFill>
              <a:srgbClr val="D0D0D0"/>
            </a:solidFill>
            <a:ln w="9525">
              <a:solidFill>
                <a:srgbClr val="90909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3061" name="Freeform 133"/>
            <p:cNvSpPr>
              <a:spLocks/>
            </p:cNvSpPr>
            <p:nvPr/>
          </p:nvSpPr>
          <p:spPr bwMode="auto">
            <a:xfrm>
              <a:off x="4107" y="1493"/>
              <a:ext cx="466" cy="154"/>
            </a:xfrm>
            <a:custGeom>
              <a:avLst/>
              <a:gdLst>
                <a:gd name="T0" fmla="*/ 17 w 931"/>
                <a:gd name="T1" fmla="*/ 253 h 308"/>
                <a:gd name="T2" fmla="*/ 11 w 931"/>
                <a:gd name="T3" fmla="*/ 249 h 308"/>
                <a:gd name="T4" fmla="*/ 38 w 931"/>
                <a:gd name="T5" fmla="*/ 228 h 308"/>
                <a:gd name="T6" fmla="*/ 64 w 931"/>
                <a:gd name="T7" fmla="*/ 180 h 308"/>
                <a:gd name="T8" fmla="*/ 55 w 931"/>
                <a:gd name="T9" fmla="*/ 169 h 308"/>
                <a:gd name="T10" fmla="*/ 68 w 931"/>
                <a:gd name="T11" fmla="*/ 146 h 308"/>
                <a:gd name="T12" fmla="*/ 68 w 931"/>
                <a:gd name="T13" fmla="*/ 120 h 308"/>
                <a:gd name="T14" fmla="*/ 87 w 931"/>
                <a:gd name="T15" fmla="*/ 101 h 308"/>
                <a:gd name="T16" fmla="*/ 232 w 931"/>
                <a:gd name="T17" fmla="*/ 89 h 308"/>
                <a:gd name="T18" fmla="*/ 230 w 931"/>
                <a:gd name="T19" fmla="*/ 66 h 308"/>
                <a:gd name="T20" fmla="*/ 277 w 931"/>
                <a:gd name="T21" fmla="*/ 70 h 308"/>
                <a:gd name="T22" fmla="*/ 715 w 931"/>
                <a:gd name="T23" fmla="*/ 28 h 308"/>
                <a:gd name="T24" fmla="*/ 931 w 931"/>
                <a:gd name="T25" fmla="*/ 0 h 308"/>
                <a:gd name="T26" fmla="*/ 893 w 931"/>
                <a:gd name="T27" fmla="*/ 74 h 308"/>
                <a:gd name="T28" fmla="*/ 834 w 931"/>
                <a:gd name="T29" fmla="*/ 87 h 308"/>
                <a:gd name="T30" fmla="*/ 806 w 931"/>
                <a:gd name="T31" fmla="*/ 125 h 308"/>
                <a:gd name="T32" fmla="*/ 699 w 931"/>
                <a:gd name="T33" fmla="*/ 186 h 308"/>
                <a:gd name="T34" fmla="*/ 694 w 931"/>
                <a:gd name="T35" fmla="*/ 209 h 308"/>
                <a:gd name="T36" fmla="*/ 667 w 931"/>
                <a:gd name="T37" fmla="*/ 222 h 308"/>
                <a:gd name="T38" fmla="*/ 667 w 931"/>
                <a:gd name="T39" fmla="*/ 253 h 308"/>
                <a:gd name="T40" fmla="*/ 523 w 931"/>
                <a:gd name="T41" fmla="*/ 270 h 308"/>
                <a:gd name="T42" fmla="*/ 234 w 931"/>
                <a:gd name="T43" fmla="*/ 294 h 308"/>
                <a:gd name="T44" fmla="*/ 0 w 931"/>
                <a:gd name="T45" fmla="*/ 308 h 308"/>
                <a:gd name="T46" fmla="*/ 17 w 931"/>
                <a:gd name="T47" fmla="*/ 253 h 308"/>
                <a:gd name="T48" fmla="*/ 17 w 931"/>
                <a:gd name="T49" fmla="*/ 253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31" h="308">
                  <a:moveTo>
                    <a:pt x="17" y="253"/>
                  </a:moveTo>
                  <a:lnTo>
                    <a:pt x="11" y="249"/>
                  </a:lnTo>
                  <a:lnTo>
                    <a:pt x="38" y="228"/>
                  </a:lnTo>
                  <a:lnTo>
                    <a:pt x="64" y="180"/>
                  </a:lnTo>
                  <a:lnTo>
                    <a:pt x="55" y="169"/>
                  </a:lnTo>
                  <a:lnTo>
                    <a:pt x="68" y="146"/>
                  </a:lnTo>
                  <a:lnTo>
                    <a:pt x="68" y="120"/>
                  </a:lnTo>
                  <a:lnTo>
                    <a:pt x="87" y="101"/>
                  </a:lnTo>
                  <a:lnTo>
                    <a:pt x="232" y="89"/>
                  </a:lnTo>
                  <a:lnTo>
                    <a:pt x="230" y="66"/>
                  </a:lnTo>
                  <a:lnTo>
                    <a:pt x="277" y="70"/>
                  </a:lnTo>
                  <a:lnTo>
                    <a:pt x="715" y="28"/>
                  </a:lnTo>
                  <a:lnTo>
                    <a:pt x="931" y="0"/>
                  </a:lnTo>
                  <a:lnTo>
                    <a:pt x="893" y="74"/>
                  </a:lnTo>
                  <a:lnTo>
                    <a:pt x="834" y="87"/>
                  </a:lnTo>
                  <a:lnTo>
                    <a:pt x="806" y="125"/>
                  </a:lnTo>
                  <a:lnTo>
                    <a:pt x="699" y="186"/>
                  </a:lnTo>
                  <a:lnTo>
                    <a:pt x="694" y="209"/>
                  </a:lnTo>
                  <a:lnTo>
                    <a:pt x="667" y="222"/>
                  </a:lnTo>
                  <a:lnTo>
                    <a:pt x="667" y="253"/>
                  </a:lnTo>
                  <a:lnTo>
                    <a:pt x="523" y="270"/>
                  </a:lnTo>
                  <a:lnTo>
                    <a:pt x="234" y="294"/>
                  </a:lnTo>
                  <a:lnTo>
                    <a:pt x="0" y="308"/>
                  </a:lnTo>
                  <a:lnTo>
                    <a:pt x="17" y="253"/>
                  </a:lnTo>
                  <a:lnTo>
                    <a:pt x="17" y="253"/>
                  </a:lnTo>
                  <a:close/>
                </a:path>
              </a:pathLst>
            </a:custGeom>
            <a:solidFill>
              <a:srgbClr val="D0D0D0"/>
            </a:solidFill>
            <a:ln w="9525">
              <a:solidFill>
                <a:srgbClr val="90909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3062" name="Freeform 134"/>
            <p:cNvSpPr>
              <a:spLocks/>
            </p:cNvSpPr>
            <p:nvPr/>
          </p:nvSpPr>
          <p:spPr bwMode="auto">
            <a:xfrm>
              <a:off x="4043" y="1641"/>
              <a:ext cx="194" cy="327"/>
            </a:xfrm>
            <a:custGeom>
              <a:avLst/>
              <a:gdLst>
                <a:gd name="T0" fmla="*/ 27 w 388"/>
                <a:gd name="T1" fmla="*/ 457 h 654"/>
                <a:gd name="T2" fmla="*/ 65 w 388"/>
                <a:gd name="T3" fmla="*/ 407 h 654"/>
                <a:gd name="T4" fmla="*/ 54 w 388"/>
                <a:gd name="T5" fmla="*/ 394 h 654"/>
                <a:gd name="T6" fmla="*/ 38 w 388"/>
                <a:gd name="T7" fmla="*/ 287 h 654"/>
                <a:gd name="T8" fmla="*/ 33 w 388"/>
                <a:gd name="T9" fmla="*/ 215 h 654"/>
                <a:gd name="T10" fmla="*/ 59 w 388"/>
                <a:gd name="T11" fmla="*/ 135 h 654"/>
                <a:gd name="T12" fmla="*/ 101 w 388"/>
                <a:gd name="T13" fmla="*/ 80 h 654"/>
                <a:gd name="T14" fmla="*/ 97 w 388"/>
                <a:gd name="T15" fmla="*/ 65 h 654"/>
                <a:gd name="T16" fmla="*/ 128 w 388"/>
                <a:gd name="T17" fmla="*/ 14 h 654"/>
                <a:gd name="T18" fmla="*/ 362 w 388"/>
                <a:gd name="T19" fmla="*/ 0 h 654"/>
                <a:gd name="T20" fmla="*/ 373 w 388"/>
                <a:gd name="T21" fmla="*/ 12 h 654"/>
                <a:gd name="T22" fmla="*/ 362 w 388"/>
                <a:gd name="T23" fmla="*/ 419 h 654"/>
                <a:gd name="T24" fmla="*/ 388 w 388"/>
                <a:gd name="T25" fmla="*/ 614 h 654"/>
                <a:gd name="T26" fmla="*/ 379 w 388"/>
                <a:gd name="T27" fmla="*/ 624 h 654"/>
                <a:gd name="T28" fmla="*/ 329 w 388"/>
                <a:gd name="T29" fmla="*/ 612 h 654"/>
                <a:gd name="T30" fmla="*/ 253 w 388"/>
                <a:gd name="T31" fmla="*/ 654 h 654"/>
                <a:gd name="T32" fmla="*/ 215 w 388"/>
                <a:gd name="T33" fmla="*/ 592 h 654"/>
                <a:gd name="T34" fmla="*/ 221 w 388"/>
                <a:gd name="T35" fmla="*/ 546 h 654"/>
                <a:gd name="T36" fmla="*/ 0 w 388"/>
                <a:gd name="T37" fmla="*/ 555 h 654"/>
                <a:gd name="T38" fmla="*/ 27 w 388"/>
                <a:gd name="T39" fmla="*/ 457 h 654"/>
                <a:gd name="T40" fmla="*/ 27 w 388"/>
                <a:gd name="T41" fmla="*/ 457 h 6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8" h="654">
                  <a:moveTo>
                    <a:pt x="27" y="457"/>
                  </a:moveTo>
                  <a:lnTo>
                    <a:pt x="65" y="407"/>
                  </a:lnTo>
                  <a:lnTo>
                    <a:pt x="54" y="394"/>
                  </a:lnTo>
                  <a:lnTo>
                    <a:pt x="38" y="287"/>
                  </a:lnTo>
                  <a:lnTo>
                    <a:pt x="33" y="215"/>
                  </a:lnTo>
                  <a:lnTo>
                    <a:pt x="59" y="135"/>
                  </a:lnTo>
                  <a:lnTo>
                    <a:pt x="101" y="80"/>
                  </a:lnTo>
                  <a:lnTo>
                    <a:pt x="97" y="65"/>
                  </a:lnTo>
                  <a:lnTo>
                    <a:pt x="128" y="14"/>
                  </a:lnTo>
                  <a:lnTo>
                    <a:pt x="362" y="0"/>
                  </a:lnTo>
                  <a:lnTo>
                    <a:pt x="373" y="12"/>
                  </a:lnTo>
                  <a:lnTo>
                    <a:pt x="362" y="419"/>
                  </a:lnTo>
                  <a:lnTo>
                    <a:pt x="388" y="614"/>
                  </a:lnTo>
                  <a:lnTo>
                    <a:pt x="379" y="624"/>
                  </a:lnTo>
                  <a:lnTo>
                    <a:pt x="329" y="612"/>
                  </a:lnTo>
                  <a:lnTo>
                    <a:pt x="253" y="654"/>
                  </a:lnTo>
                  <a:lnTo>
                    <a:pt x="215" y="592"/>
                  </a:lnTo>
                  <a:lnTo>
                    <a:pt x="221" y="546"/>
                  </a:lnTo>
                  <a:lnTo>
                    <a:pt x="0" y="555"/>
                  </a:lnTo>
                  <a:lnTo>
                    <a:pt x="27" y="457"/>
                  </a:lnTo>
                  <a:lnTo>
                    <a:pt x="27" y="457"/>
                  </a:lnTo>
                  <a:close/>
                </a:path>
              </a:pathLst>
            </a:custGeom>
            <a:solidFill>
              <a:srgbClr val="D0D0D0"/>
            </a:solidFill>
            <a:ln w="9525">
              <a:solidFill>
                <a:srgbClr val="90909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3063" name="Freeform 135"/>
            <p:cNvSpPr>
              <a:spLocks/>
            </p:cNvSpPr>
            <p:nvPr/>
          </p:nvSpPr>
          <p:spPr bwMode="auto">
            <a:xfrm>
              <a:off x="4224" y="1628"/>
              <a:ext cx="208" cy="330"/>
            </a:xfrm>
            <a:custGeom>
              <a:avLst/>
              <a:gdLst>
                <a:gd name="T0" fmla="*/ 11 w 416"/>
                <a:gd name="T1" fmla="*/ 36 h 659"/>
                <a:gd name="T2" fmla="*/ 0 w 416"/>
                <a:gd name="T3" fmla="*/ 443 h 659"/>
                <a:gd name="T4" fmla="*/ 26 w 416"/>
                <a:gd name="T5" fmla="*/ 638 h 659"/>
                <a:gd name="T6" fmla="*/ 55 w 416"/>
                <a:gd name="T7" fmla="*/ 646 h 659"/>
                <a:gd name="T8" fmla="*/ 81 w 416"/>
                <a:gd name="T9" fmla="*/ 631 h 659"/>
                <a:gd name="T10" fmla="*/ 97 w 416"/>
                <a:gd name="T11" fmla="*/ 646 h 659"/>
                <a:gd name="T12" fmla="*/ 74 w 416"/>
                <a:gd name="T13" fmla="*/ 659 h 659"/>
                <a:gd name="T14" fmla="*/ 131 w 416"/>
                <a:gd name="T15" fmla="*/ 644 h 659"/>
                <a:gd name="T16" fmla="*/ 142 w 416"/>
                <a:gd name="T17" fmla="*/ 627 h 659"/>
                <a:gd name="T18" fmla="*/ 135 w 416"/>
                <a:gd name="T19" fmla="*/ 616 h 659"/>
                <a:gd name="T20" fmla="*/ 138 w 416"/>
                <a:gd name="T21" fmla="*/ 598 h 659"/>
                <a:gd name="T22" fmla="*/ 112 w 416"/>
                <a:gd name="T23" fmla="*/ 574 h 659"/>
                <a:gd name="T24" fmla="*/ 112 w 416"/>
                <a:gd name="T25" fmla="*/ 553 h 659"/>
                <a:gd name="T26" fmla="*/ 416 w 416"/>
                <a:gd name="T27" fmla="*/ 526 h 659"/>
                <a:gd name="T28" fmla="*/ 391 w 416"/>
                <a:gd name="T29" fmla="*/ 422 h 659"/>
                <a:gd name="T30" fmla="*/ 406 w 416"/>
                <a:gd name="T31" fmla="*/ 359 h 659"/>
                <a:gd name="T32" fmla="*/ 368 w 416"/>
                <a:gd name="T33" fmla="*/ 277 h 659"/>
                <a:gd name="T34" fmla="*/ 289 w 416"/>
                <a:gd name="T35" fmla="*/ 0 h 659"/>
                <a:gd name="T36" fmla="*/ 0 w 416"/>
                <a:gd name="T37" fmla="*/ 24 h 659"/>
                <a:gd name="T38" fmla="*/ 11 w 416"/>
                <a:gd name="T39" fmla="*/ 36 h 659"/>
                <a:gd name="T40" fmla="*/ 11 w 416"/>
                <a:gd name="T41" fmla="*/ 36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6" h="659">
                  <a:moveTo>
                    <a:pt x="11" y="36"/>
                  </a:moveTo>
                  <a:lnTo>
                    <a:pt x="0" y="443"/>
                  </a:lnTo>
                  <a:lnTo>
                    <a:pt x="26" y="638"/>
                  </a:lnTo>
                  <a:lnTo>
                    <a:pt x="55" y="646"/>
                  </a:lnTo>
                  <a:lnTo>
                    <a:pt x="81" y="631"/>
                  </a:lnTo>
                  <a:lnTo>
                    <a:pt x="97" y="646"/>
                  </a:lnTo>
                  <a:lnTo>
                    <a:pt x="74" y="659"/>
                  </a:lnTo>
                  <a:lnTo>
                    <a:pt x="131" y="644"/>
                  </a:lnTo>
                  <a:lnTo>
                    <a:pt x="142" y="627"/>
                  </a:lnTo>
                  <a:lnTo>
                    <a:pt x="135" y="616"/>
                  </a:lnTo>
                  <a:lnTo>
                    <a:pt x="138" y="598"/>
                  </a:lnTo>
                  <a:lnTo>
                    <a:pt x="112" y="574"/>
                  </a:lnTo>
                  <a:lnTo>
                    <a:pt x="112" y="553"/>
                  </a:lnTo>
                  <a:lnTo>
                    <a:pt x="416" y="526"/>
                  </a:lnTo>
                  <a:lnTo>
                    <a:pt x="391" y="422"/>
                  </a:lnTo>
                  <a:lnTo>
                    <a:pt x="406" y="359"/>
                  </a:lnTo>
                  <a:lnTo>
                    <a:pt x="368" y="277"/>
                  </a:lnTo>
                  <a:lnTo>
                    <a:pt x="289" y="0"/>
                  </a:lnTo>
                  <a:lnTo>
                    <a:pt x="0" y="24"/>
                  </a:lnTo>
                  <a:lnTo>
                    <a:pt x="11" y="36"/>
                  </a:lnTo>
                  <a:lnTo>
                    <a:pt x="11" y="36"/>
                  </a:lnTo>
                  <a:close/>
                </a:path>
              </a:pathLst>
            </a:custGeom>
            <a:solidFill>
              <a:srgbClr val="D0D0D0"/>
            </a:solidFill>
            <a:ln w="9525">
              <a:solidFill>
                <a:srgbClr val="90909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3064" name="Freeform 136"/>
            <p:cNvSpPr>
              <a:spLocks/>
            </p:cNvSpPr>
            <p:nvPr/>
          </p:nvSpPr>
          <p:spPr bwMode="auto">
            <a:xfrm>
              <a:off x="4368" y="1611"/>
              <a:ext cx="294" cy="302"/>
            </a:xfrm>
            <a:custGeom>
              <a:avLst/>
              <a:gdLst>
                <a:gd name="T0" fmla="*/ 79 w 587"/>
                <a:gd name="T1" fmla="*/ 312 h 603"/>
                <a:gd name="T2" fmla="*/ 117 w 587"/>
                <a:gd name="T3" fmla="*/ 394 h 603"/>
                <a:gd name="T4" fmla="*/ 102 w 587"/>
                <a:gd name="T5" fmla="*/ 457 h 603"/>
                <a:gd name="T6" fmla="*/ 127 w 587"/>
                <a:gd name="T7" fmla="*/ 561 h 603"/>
                <a:gd name="T8" fmla="*/ 150 w 587"/>
                <a:gd name="T9" fmla="*/ 595 h 603"/>
                <a:gd name="T10" fmla="*/ 464 w 587"/>
                <a:gd name="T11" fmla="*/ 578 h 603"/>
                <a:gd name="T12" fmla="*/ 467 w 587"/>
                <a:gd name="T13" fmla="*/ 599 h 603"/>
                <a:gd name="T14" fmla="*/ 486 w 587"/>
                <a:gd name="T15" fmla="*/ 603 h 603"/>
                <a:gd name="T16" fmla="*/ 479 w 587"/>
                <a:gd name="T17" fmla="*/ 552 h 603"/>
                <a:gd name="T18" fmla="*/ 492 w 587"/>
                <a:gd name="T19" fmla="*/ 538 h 603"/>
                <a:gd name="T20" fmla="*/ 538 w 587"/>
                <a:gd name="T21" fmla="*/ 548 h 603"/>
                <a:gd name="T22" fmla="*/ 545 w 587"/>
                <a:gd name="T23" fmla="*/ 512 h 603"/>
                <a:gd name="T24" fmla="*/ 540 w 587"/>
                <a:gd name="T25" fmla="*/ 464 h 603"/>
                <a:gd name="T26" fmla="*/ 559 w 587"/>
                <a:gd name="T27" fmla="*/ 451 h 603"/>
                <a:gd name="T28" fmla="*/ 587 w 587"/>
                <a:gd name="T29" fmla="*/ 360 h 603"/>
                <a:gd name="T30" fmla="*/ 568 w 587"/>
                <a:gd name="T31" fmla="*/ 356 h 603"/>
                <a:gd name="T32" fmla="*/ 492 w 587"/>
                <a:gd name="T33" fmla="*/ 238 h 603"/>
                <a:gd name="T34" fmla="*/ 327 w 587"/>
                <a:gd name="T35" fmla="*/ 90 h 603"/>
                <a:gd name="T36" fmla="*/ 254 w 587"/>
                <a:gd name="T37" fmla="*/ 44 h 603"/>
                <a:gd name="T38" fmla="*/ 279 w 587"/>
                <a:gd name="T39" fmla="*/ 0 h 603"/>
                <a:gd name="T40" fmla="*/ 144 w 587"/>
                <a:gd name="T41" fmla="*/ 18 h 603"/>
                <a:gd name="T42" fmla="*/ 0 w 587"/>
                <a:gd name="T43" fmla="*/ 35 h 603"/>
                <a:gd name="T44" fmla="*/ 79 w 587"/>
                <a:gd name="T45" fmla="*/ 312 h 603"/>
                <a:gd name="T46" fmla="*/ 79 w 587"/>
                <a:gd name="T47" fmla="*/ 312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87" h="603">
                  <a:moveTo>
                    <a:pt x="79" y="312"/>
                  </a:moveTo>
                  <a:lnTo>
                    <a:pt x="117" y="394"/>
                  </a:lnTo>
                  <a:lnTo>
                    <a:pt x="102" y="457"/>
                  </a:lnTo>
                  <a:lnTo>
                    <a:pt x="127" y="561"/>
                  </a:lnTo>
                  <a:lnTo>
                    <a:pt x="150" y="595"/>
                  </a:lnTo>
                  <a:lnTo>
                    <a:pt x="464" y="578"/>
                  </a:lnTo>
                  <a:lnTo>
                    <a:pt x="467" y="599"/>
                  </a:lnTo>
                  <a:lnTo>
                    <a:pt x="486" y="603"/>
                  </a:lnTo>
                  <a:lnTo>
                    <a:pt x="479" y="552"/>
                  </a:lnTo>
                  <a:lnTo>
                    <a:pt x="492" y="538"/>
                  </a:lnTo>
                  <a:lnTo>
                    <a:pt x="538" y="548"/>
                  </a:lnTo>
                  <a:lnTo>
                    <a:pt x="545" y="512"/>
                  </a:lnTo>
                  <a:lnTo>
                    <a:pt x="540" y="464"/>
                  </a:lnTo>
                  <a:lnTo>
                    <a:pt x="559" y="451"/>
                  </a:lnTo>
                  <a:lnTo>
                    <a:pt x="587" y="360"/>
                  </a:lnTo>
                  <a:lnTo>
                    <a:pt x="568" y="356"/>
                  </a:lnTo>
                  <a:lnTo>
                    <a:pt x="492" y="238"/>
                  </a:lnTo>
                  <a:lnTo>
                    <a:pt x="327" y="90"/>
                  </a:lnTo>
                  <a:lnTo>
                    <a:pt x="254" y="44"/>
                  </a:lnTo>
                  <a:lnTo>
                    <a:pt x="279" y="0"/>
                  </a:lnTo>
                  <a:lnTo>
                    <a:pt x="144" y="18"/>
                  </a:lnTo>
                  <a:lnTo>
                    <a:pt x="0" y="35"/>
                  </a:lnTo>
                  <a:lnTo>
                    <a:pt x="79" y="312"/>
                  </a:lnTo>
                  <a:lnTo>
                    <a:pt x="79" y="312"/>
                  </a:lnTo>
                  <a:close/>
                </a:path>
              </a:pathLst>
            </a:custGeom>
            <a:solidFill>
              <a:srgbClr val="D0D0D0"/>
            </a:solidFill>
            <a:ln w="9525">
              <a:solidFill>
                <a:srgbClr val="90909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3065" name="Freeform 137"/>
            <p:cNvSpPr>
              <a:spLocks/>
            </p:cNvSpPr>
            <p:nvPr/>
          </p:nvSpPr>
          <p:spPr bwMode="auto">
            <a:xfrm>
              <a:off x="4280" y="1880"/>
              <a:ext cx="495" cy="366"/>
            </a:xfrm>
            <a:custGeom>
              <a:avLst/>
              <a:gdLst>
                <a:gd name="T0" fmla="*/ 0 w 990"/>
                <a:gd name="T1" fmla="*/ 71 h 732"/>
                <a:gd name="T2" fmla="*/ 26 w 990"/>
                <a:gd name="T3" fmla="*/ 95 h 732"/>
                <a:gd name="T4" fmla="*/ 23 w 990"/>
                <a:gd name="T5" fmla="*/ 113 h 732"/>
                <a:gd name="T6" fmla="*/ 30 w 990"/>
                <a:gd name="T7" fmla="*/ 124 h 732"/>
                <a:gd name="T8" fmla="*/ 19 w 990"/>
                <a:gd name="T9" fmla="*/ 141 h 732"/>
                <a:gd name="T10" fmla="*/ 135 w 990"/>
                <a:gd name="T11" fmla="*/ 101 h 732"/>
                <a:gd name="T12" fmla="*/ 283 w 990"/>
                <a:gd name="T13" fmla="*/ 194 h 732"/>
                <a:gd name="T14" fmla="*/ 405 w 990"/>
                <a:gd name="T15" fmla="*/ 130 h 732"/>
                <a:gd name="T16" fmla="*/ 475 w 990"/>
                <a:gd name="T17" fmla="*/ 145 h 732"/>
                <a:gd name="T18" fmla="*/ 564 w 990"/>
                <a:gd name="T19" fmla="*/ 232 h 732"/>
                <a:gd name="T20" fmla="*/ 597 w 990"/>
                <a:gd name="T21" fmla="*/ 232 h 732"/>
                <a:gd name="T22" fmla="*/ 625 w 990"/>
                <a:gd name="T23" fmla="*/ 293 h 732"/>
                <a:gd name="T24" fmla="*/ 618 w 990"/>
                <a:gd name="T25" fmla="*/ 409 h 732"/>
                <a:gd name="T26" fmla="*/ 639 w 990"/>
                <a:gd name="T27" fmla="*/ 422 h 732"/>
                <a:gd name="T28" fmla="*/ 642 w 990"/>
                <a:gd name="T29" fmla="*/ 401 h 732"/>
                <a:gd name="T30" fmla="*/ 671 w 990"/>
                <a:gd name="T31" fmla="*/ 401 h 732"/>
                <a:gd name="T32" fmla="*/ 642 w 990"/>
                <a:gd name="T33" fmla="*/ 457 h 732"/>
                <a:gd name="T34" fmla="*/ 718 w 990"/>
                <a:gd name="T35" fmla="*/ 533 h 732"/>
                <a:gd name="T36" fmla="*/ 730 w 990"/>
                <a:gd name="T37" fmla="*/ 512 h 732"/>
                <a:gd name="T38" fmla="*/ 736 w 990"/>
                <a:gd name="T39" fmla="*/ 565 h 732"/>
                <a:gd name="T40" fmla="*/ 760 w 990"/>
                <a:gd name="T41" fmla="*/ 576 h 732"/>
                <a:gd name="T42" fmla="*/ 787 w 990"/>
                <a:gd name="T43" fmla="*/ 641 h 732"/>
                <a:gd name="T44" fmla="*/ 814 w 990"/>
                <a:gd name="T45" fmla="*/ 641 h 732"/>
                <a:gd name="T46" fmla="*/ 871 w 990"/>
                <a:gd name="T47" fmla="*/ 702 h 732"/>
                <a:gd name="T48" fmla="*/ 903 w 990"/>
                <a:gd name="T49" fmla="*/ 706 h 732"/>
                <a:gd name="T50" fmla="*/ 903 w 990"/>
                <a:gd name="T51" fmla="*/ 715 h 732"/>
                <a:gd name="T52" fmla="*/ 880 w 990"/>
                <a:gd name="T53" fmla="*/ 732 h 732"/>
                <a:gd name="T54" fmla="*/ 931 w 990"/>
                <a:gd name="T55" fmla="*/ 725 h 732"/>
                <a:gd name="T56" fmla="*/ 964 w 990"/>
                <a:gd name="T57" fmla="*/ 711 h 732"/>
                <a:gd name="T58" fmla="*/ 981 w 990"/>
                <a:gd name="T59" fmla="*/ 626 h 732"/>
                <a:gd name="T60" fmla="*/ 990 w 990"/>
                <a:gd name="T61" fmla="*/ 630 h 732"/>
                <a:gd name="T62" fmla="*/ 983 w 990"/>
                <a:gd name="T63" fmla="*/ 512 h 732"/>
                <a:gd name="T64" fmla="*/ 969 w 990"/>
                <a:gd name="T65" fmla="*/ 477 h 732"/>
                <a:gd name="T66" fmla="*/ 863 w 990"/>
                <a:gd name="T67" fmla="*/ 306 h 732"/>
                <a:gd name="T68" fmla="*/ 779 w 990"/>
                <a:gd name="T69" fmla="*/ 145 h 732"/>
                <a:gd name="T70" fmla="*/ 728 w 990"/>
                <a:gd name="T71" fmla="*/ 12 h 732"/>
                <a:gd name="T72" fmla="*/ 715 w 990"/>
                <a:gd name="T73" fmla="*/ 10 h 732"/>
                <a:gd name="T74" fmla="*/ 669 w 990"/>
                <a:gd name="T75" fmla="*/ 0 h 732"/>
                <a:gd name="T76" fmla="*/ 656 w 990"/>
                <a:gd name="T77" fmla="*/ 14 h 732"/>
                <a:gd name="T78" fmla="*/ 663 w 990"/>
                <a:gd name="T79" fmla="*/ 65 h 732"/>
                <a:gd name="T80" fmla="*/ 644 w 990"/>
                <a:gd name="T81" fmla="*/ 61 h 732"/>
                <a:gd name="T82" fmla="*/ 641 w 990"/>
                <a:gd name="T83" fmla="*/ 40 h 732"/>
                <a:gd name="T84" fmla="*/ 327 w 990"/>
                <a:gd name="T85" fmla="*/ 57 h 732"/>
                <a:gd name="T86" fmla="*/ 304 w 990"/>
                <a:gd name="T87" fmla="*/ 23 h 732"/>
                <a:gd name="T88" fmla="*/ 0 w 990"/>
                <a:gd name="T89" fmla="*/ 50 h 732"/>
                <a:gd name="T90" fmla="*/ 0 w 990"/>
                <a:gd name="T91" fmla="*/ 71 h 732"/>
                <a:gd name="T92" fmla="*/ 0 w 990"/>
                <a:gd name="T93" fmla="*/ 71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90" h="732">
                  <a:moveTo>
                    <a:pt x="0" y="71"/>
                  </a:moveTo>
                  <a:lnTo>
                    <a:pt x="26" y="95"/>
                  </a:lnTo>
                  <a:lnTo>
                    <a:pt x="23" y="113"/>
                  </a:lnTo>
                  <a:lnTo>
                    <a:pt x="30" y="124"/>
                  </a:lnTo>
                  <a:lnTo>
                    <a:pt x="19" y="141"/>
                  </a:lnTo>
                  <a:lnTo>
                    <a:pt x="135" y="101"/>
                  </a:lnTo>
                  <a:lnTo>
                    <a:pt x="283" y="194"/>
                  </a:lnTo>
                  <a:lnTo>
                    <a:pt x="405" y="130"/>
                  </a:lnTo>
                  <a:lnTo>
                    <a:pt x="475" y="145"/>
                  </a:lnTo>
                  <a:lnTo>
                    <a:pt x="564" y="232"/>
                  </a:lnTo>
                  <a:lnTo>
                    <a:pt x="597" y="232"/>
                  </a:lnTo>
                  <a:lnTo>
                    <a:pt x="625" y="293"/>
                  </a:lnTo>
                  <a:lnTo>
                    <a:pt x="618" y="409"/>
                  </a:lnTo>
                  <a:lnTo>
                    <a:pt x="639" y="422"/>
                  </a:lnTo>
                  <a:lnTo>
                    <a:pt x="642" y="401"/>
                  </a:lnTo>
                  <a:lnTo>
                    <a:pt x="671" y="401"/>
                  </a:lnTo>
                  <a:lnTo>
                    <a:pt x="642" y="457"/>
                  </a:lnTo>
                  <a:lnTo>
                    <a:pt x="718" y="533"/>
                  </a:lnTo>
                  <a:lnTo>
                    <a:pt x="730" y="512"/>
                  </a:lnTo>
                  <a:lnTo>
                    <a:pt x="736" y="565"/>
                  </a:lnTo>
                  <a:lnTo>
                    <a:pt x="760" y="576"/>
                  </a:lnTo>
                  <a:lnTo>
                    <a:pt x="787" y="641"/>
                  </a:lnTo>
                  <a:lnTo>
                    <a:pt x="814" y="641"/>
                  </a:lnTo>
                  <a:lnTo>
                    <a:pt x="871" y="702"/>
                  </a:lnTo>
                  <a:lnTo>
                    <a:pt x="903" y="706"/>
                  </a:lnTo>
                  <a:lnTo>
                    <a:pt x="903" y="715"/>
                  </a:lnTo>
                  <a:lnTo>
                    <a:pt x="880" y="732"/>
                  </a:lnTo>
                  <a:lnTo>
                    <a:pt x="931" y="725"/>
                  </a:lnTo>
                  <a:lnTo>
                    <a:pt x="964" y="711"/>
                  </a:lnTo>
                  <a:lnTo>
                    <a:pt x="981" y="626"/>
                  </a:lnTo>
                  <a:lnTo>
                    <a:pt x="990" y="630"/>
                  </a:lnTo>
                  <a:lnTo>
                    <a:pt x="983" y="512"/>
                  </a:lnTo>
                  <a:lnTo>
                    <a:pt x="969" y="477"/>
                  </a:lnTo>
                  <a:lnTo>
                    <a:pt x="863" y="306"/>
                  </a:lnTo>
                  <a:lnTo>
                    <a:pt x="779" y="145"/>
                  </a:lnTo>
                  <a:lnTo>
                    <a:pt x="728" y="12"/>
                  </a:lnTo>
                  <a:lnTo>
                    <a:pt x="715" y="10"/>
                  </a:lnTo>
                  <a:lnTo>
                    <a:pt x="669" y="0"/>
                  </a:lnTo>
                  <a:lnTo>
                    <a:pt x="656" y="14"/>
                  </a:lnTo>
                  <a:lnTo>
                    <a:pt x="663" y="65"/>
                  </a:lnTo>
                  <a:lnTo>
                    <a:pt x="644" y="61"/>
                  </a:lnTo>
                  <a:lnTo>
                    <a:pt x="641" y="40"/>
                  </a:lnTo>
                  <a:lnTo>
                    <a:pt x="327" y="57"/>
                  </a:lnTo>
                  <a:lnTo>
                    <a:pt x="304" y="23"/>
                  </a:lnTo>
                  <a:lnTo>
                    <a:pt x="0" y="50"/>
                  </a:lnTo>
                  <a:lnTo>
                    <a:pt x="0" y="71"/>
                  </a:lnTo>
                  <a:lnTo>
                    <a:pt x="0" y="71"/>
                  </a:lnTo>
                  <a:close/>
                </a:path>
              </a:pathLst>
            </a:custGeom>
            <a:solidFill>
              <a:srgbClr val="D0D0D0"/>
            </a:solidFill>
            <a:ln w="9525">
              <a:solidFill>
                <a:srgbClr val="90909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3066" name="Freeform 138"/>
            <p:cNvSpPr>
              <a:spLocks/>
            </p:cNvSpPr>
            <p:nvPr/>
          </p:nvSpPr>
          <p:spPr bwMode="auto">
            <a:xfrm>
              <a:off x="4361" y="1127"/>
              <a:ext cx="229" cy="251"/>
            </a:xfrm>
            <a:custGeom>
              <a:avLst/>
              <a:gdLst>
                <a:gd name="T0" fmla="*/ 0 w 459"/>
                <a:gd name="T1" fmla="*/ 91 h 504"/>
                <a:gd name="T2" fmla="*/ 38 w 459"/>
                <a:gd name="T3" fmla="*/ 441 h 504"/>
                <a:gd name="T4" fmla="*/ 95 w 459"/>
                <a:gd name="T5" fmla="*/ 447 h 504"/>
                <a:gd name="T6" fmla="*/ 164 w 459"/>
                <a:gd name="T7" fmla="*/ 487 h 504"/>
                <a:gd name="T8" fmla="*/ 213 w 459"/>
                <a:gd name="T9" fmla="*/ 485 h 504"/>
                <a:gd name="T10" fmla="*/ 236 w 459"/>
                <a:gd name="T11" fmla="*/ 470 h 504"/>
                <a:gd name="T12" fmla="*/ 291 w 459"/>
                <a:gd name="T13" fmla="*/ 504 h 504"/>
                <a:gd name="T14" fmla="*/ 324 w 459"/>
                <a:gd name="T15" fmla="*/ 475 h 504"/>
                <a:gd name="T16" fmla="*/ 331 w 459"/>
                <a:gd name="T17" fmla="*/ 420 h 504"/>
                <a:gd name="T18" fmla="*/ 352 w 459"/>
                <a:gd name="T19" fmla="*/ 432 h 504"/>
                <a:gd name="T20" fmla="*/ 364 w 459"/>
                <a:gd name="T21" fmla="*/ 386 h 504"/>
                <a:gd name="T22" fmla="*/ 440 w 459"/>
                <a:gd name="T23" fmla="*/ 319 h 504"/>
                <a:gd name="T24" fmla="*/ 453 w 459"/>
                <a:gd name="T25" fmla="*/ 211 h 504"/>
                <a:gd name="T26" fmla="*/ 443 w 459"/>
                <a:gd name="T27" fmla="*/ 188 h 504"/>
                <a:gd name="T28" fmla="*/ 459 w 459"/>
                <a:gd name="T29" fmla="*/ 177 h 504"/>
                <a:gd name="T30" fmla="*/ 430 w 459"/>
                <a:gd name="T31" fmla="*/ 0 h 504"/>
                <a:gd name="T32" fmla="*/ 352 w 459"/>
                <a:gd name="T33" fmla="*/ 40 h 504"/>
                <a:gd name="T34" fmla="*/ 312 w 459"/>
                <a:gd name="T35" fmla="*/ 82 h 504"/>
                <a:gd name="T36" fmla="*/ 284 w 459"/>
                <a:gd name="T37" fmla="*/ 84 h 504"/>
                <a:gd name="T38" fmla="*/ 240 w 459"/>
                <a:gd name="T39" fmla="*/ 107 h 504"/>
                <a:gd name="T40" fmla="*/ 139 w 459"/>
                <a:gd name="T41" fmla="*/ 72 h 504"/>
                <a:gd name="T42" fmla="*/ 0 w 459"/>
                <a:gd name="T43" fmla="*/ 91 h 504"/>
                <a:gd name="T44" fmla="*/ 0 w 459"/>
                <a:gd name="T45" fmla="*/ 91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59" h="504">
                  <a:moveTo>
                    <a:pt x="0" y="91"/>
                  </a:moveTo>
                  <a:lnTo>
                    <a:pt x="38" y="441"/>
                  </a:lnTo>
                  <a:lnTo>
                    <a:pt x="95" y="447"/>
                  </a:lnTo>
                  <a:lnTo>
                    <a:pt x="164" y="487"/>
                  </a:lnTo>
                  <a:lnTo>
                    <a:pt x="213" y="485"/>
                  </a:lnTo>
                  <a:lnTo>
                    <a:pt x="236" y="470"/>
                  </a:lnTo>
                  <a:lnTo>
                    <a:pt x="291" y="504"/>
                  </a:lnTo>
                  <a:lnTo>
                    <a:pt x="324" y="475"/>
                  </a:lnTo>
                  <a:lnTo>
                    <a:pt x="331" y="420"/>
                  </a:lnTo>
                  <a:lnTo>
                    <a:pt x="352" y="432"/>
                  </a:lnTo>
                  <a:lnTo>
                    <a:pt x="364" y="386"/>
                  </a:lnTo>
                  <a:lnTo>
                    <a:pt x="440" y="319"/>
                  </a:lnTo>
                  <a:lnTo>
                    <a:pt x="453" y="211"/>
                  </a:lnTo>
                  <a:lnTo>
                    <a:pt x="443" y="188"/>
                  </a:lnTo>
                  <a:lnTo>
                    <a:pt x="459" y="177"/>
                  </a:lnTo>
                  <a:lnTo>
                    <a:pt x="430" y="0"/>
                  </a:lnTo>
                  <a:lnTo>
                    <a:pt x="352" y="40"/>
                  </a:lnTo>
                  <a:lnTo>
                    <a:pt x="312" y="82"/>
                  </a:lnTo>
                  <a:lnTo>
                    <a:pt x="284" y="84"/>
                  </a:lnTo>
                  <a:lnTo>
                    <a:pt x="240" y="107"/>
                  </a:lnTo>
                  <a:lnTo>
                    <a:pt x="139" y="72"/>
                  </a:lnTo>
                  <a:lnTo>
                    <a:pt x="0" y="91"/>
                  </a:lnTo>
                  <a:lnTo>
                    <a:pt x="0" y="91"/>
                  </a:lnTo>
                  <a:close/>
                </a:path>
              </a:pathLst>
            </a:custGeom>
            <a:solidFill>
              <a:srgbClr val="D0D0D0"/>
            </a:solidFill>
            <a:ln w="9525">
              <a:solidFill>
                <a:srgbClr val="90909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3067" name="Freeform 139"/>
            <p:cNvSpPr>
              <a:spLocks/>
            </p:cNvSpPr>
            <p:nvPr/>
          </p:nvSpPr>
          <p:spPr bwMode="auto">
            <a:xfrm>
              <a:off x="4506" y="1215"/>
              <a:ext cx="244" cy="237"/>
            </a:xfrm>
            <a:custGeom>
              <a:avLst/>
              <a:gdLst>
                <a:gd name="T0" fmla="*/ 0 w 489"/>
                <a:gd name="T1" fmla="*/ 327 h 473"/>
                <a:gd name="T2" fmla="*/ 17 w 489"/>
                <a:gd name="T3" fmla="*/ 391 h 473"/>
                <a:gd name="T4" fmla="*/ 80 w 489"/>
                <a:gd name="T5" fmla="*/ 437 h 473"/>
                <a:gd name="T6" fmla="*/ 111 w 489"/>
                <a:gd name="T7" fmla="*/ 473 h 473"/>
                <a:gd name="T8" fmla="*/ 204 w 489"/>
                <a:gd name="T9" fmla="*/ 435 h 473"/>
                <a:gd name="T10" fmla="*/ 246 w 489"/>
                <a:gd name="T11" fmla="*/ 429 h 473"/>
                <a:gd name="T12" fmla="*/ 268 w 489"/>
                <a:gd name="T13" fmla="*/ 401 h 473"/>
                <a:gd name="T14" fmla="*/ 304 w 489"/>
                <a:gd name="T15" fmla="*/ 258 h 473"/>
                <a:gd name="T16" fmla="*/ 344 w 489"/>
                <a:gd name="T17" fmla="*/ 275 h 473"/>
                <a:gd name="T18" fmla="*/ 420 w 489"/>
                <a:gd name="T19" fmla="*/ 122 h 473"/>
                <a:gd name="T20" fmla="*/ 479 w 489"/>
                <a:gd name="T21" fmla="*/ 154 h 473"/>
                <a:gd name="T22" fmla="*/ 489 w 489"/>
                <a:gd name="T23" fmla="*/ 127 h 473"/>
                <a:gd name="T24" fmla="*/ 447 w 489"/>
                <a:gd name="T25" fmla="*/ 93 h 473"/>
                <a:gd name="T26" fmla="*/ 415 w 489"/>
                <a:gd name="T27" fmla="*/ 97 h 473"/>
                <a:gd name="T28" fmla="*/ 403 w 489"/>
                <a:gd name="T29" fmla="*/ 114 h 473"/>
                <a:gd name="T30" fmla="*/ 344 w 489"/>
                <a:gd name="T31" fmla="*/ 131 h 473"/>
                <a:gd name="T32" fmla="*/ 306 w 489"/>
                <a:gd name="T33" fmla="*/ 173 h 473"/>
                <a:gd name="T34" fmla="*/ 295 w 489"/>
                <a:gd name="T35" fmla="*/ 106 h 473"/>
                <a:gd name="T36" fmla="*/ 189 w 489"/>
                <a:gd name="T37" fmla="*/ 123 h 473"/>
                <a:gd name="T38" fmla="*/ 168 w 489"/>
                <a:gd name="T39" fmla="*/ 0 h 473"/>
                <a:gd name="T40" fmla="*/ 152 w 489"/>
                <a:gd name="T41" fmla="*/ 11 h 473"/>
                <a:gd name="T42" fmla="*/ 162 w 489"/>
                <a:gd name="T43" fmla="*/ 34 h 473"/>
                <a:gd name="T44" fmla="*/ 149 w 489"/>
                <a:gd name="T45" fmla="*/ 142 h 473"/>
                <a:gd name="T46" fmla="*/ 73 w 489"/>
                <a:gd name="T47" fmla="*/ 209 h 473"/>
                <a:gd name="T48" fmla="*/ 61 w 489"/>
                <a:gd name="T49" fmla="*/ 255 h 473"/>
                <a:gd name="T50" fmla="*/ 40 w 489"/>
                <a:gd name="T51" fmla="*/ 243 h 473"/>
                <a:gd name="T52" fmla="*/ 33 w 489"/>
                <a:gd name="T53" fmla="*/ 298 h 473"/>
                <a:gd name="T54" fmla="*/ 0 w 489"/>
                <a:gd name="T55" fmla="*/ 327 h 473"/>
                <a:gd name="T56" fmla="*/ 0 w 489"/>
                <a:gd name="T57" fmla="*/ 327 h 473"/>
                <a:gd name="T58" fmla="*/ 0 w 489"/>
                <a:gd name="T59" fmla="*/ 327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89" h="473">
                  <a:moveTo>
                    <a:pt x="0" y="327"/>
                  </a:moveTo>
                  <a:lnTo>
                    <a:pt x="17" y="391"/>
                  </a:lnTo>
                  <a:lnTo>
                    <a:pt x="80" y="437"/>
                  </a:lnTo>
                  <a:lnTo>
                    <a:pt x="111" y="473"/>
                  </a:lnTo>
                  <a:lnTo>
                    <a:pt x="204" y="435"/>
                  </a:lnTo>
                  <a:lnTo>
                    <a:pt x="246" y="429"/>
                  </a:lnTo>
                  <a:lnTo>
                    <a:pt x="268" y="401"/>
                  </a:lnTo>
                  <a:lnTo>
                    <a:pt x="304" y="258"/>
                  </a:lnTo>
                  <a:lnTo>
                    <a:pt x="344" y="275"/>
                  </a:lnTo>
                  <a:lnTo>
                    <a:pt x="420" y="122"/>
                  </a:lnTo>
                  <a:lnTo>
                    <a:pt x="479" y="154"/>
                  </a:lnTo>
                  <a:lnTo>
                    <a:pt x="489" y="127"/>
                  </a:lnTo>
                  <a:lnTo>
                    <a:pt x="447" y="93"/>
                  </a:lnTo>
                  <a:lnTo>
                    <a:pt x="415" y="97"/>
                  </a:lnTo>
                  <a:lnTo>
                    <a:pt x="403" y="114"/>
                  </a:lnTo>
                  <a:lnTo>
                    <a:pt x="344" y="131"/>
                  </a:lnTo>
                  <a:lnTo>
                    <a:pt x="306" y="173"/>
                  </a:lnTo>
                  <a:lnTo>
                    <a:pt x="295" y="106"/>
                  </a:lnTo>
                  <a:lnTo>
                    <a:pt x="189" y="123"/>
                  </a:lnTo>
                  <a:lnTo>
                    <a:pt x="168" y="0"/>
                  </a:lnTo>
                  <a:lnTo>
                    <a:pt x="152" y="11"/>
                  </a:lnTo>
                  <a:lnTo>
                    <a:pt x="162" y="34"/>
                  </a:lnTo>
                  <a:lnTo>
                    <a:pt x="149" y="142"/>
                  </a:lnTo>
                  <a:lnTo>
                    <a:pt x="73" y="209"/>
                  </a:lnTo>
                  <a:lnTo>
                    <a:pt x="61" y="255"/>
                  </a:lnTo>
                  <a:lnTo>
                    <a:pt x="40" y="243"/>
                  </a:lnTo>
                  <a:lnTo>
                    <a:pt x="33" y="298"/>
                  </a:lnTo>
                  <a:lnTo>
                    <a:pt x="0" y="327"/>
                  </a:lnTo>
                  <a:lnTo>
                    <a:pt x="0" y="327"/>
                  </a:lnTo>
                  <a:lnTo>
                    <a:pt x="0" y="327"/>
                  </a:lnTo>
                  <a:close/>
                </a:path>
              </a:pathLst>
            </a:custGeom>
            <a:solidFill>
              <a:srgbClr val="D0D0D0"/>
            </a:solidFill>
            <a:ln w="9525">
              <a:solidFill>
                <a:srgbClr val="90909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3068" name="Freeform 140"/>
            <p:cNvSpPr>
              <a:spLocks/>
            </p:cNvSpPr>
            <p:nvPr/>
          </p:nvSpPr>
          <p:spPr bwMode="auto">
            <a:xfrm>
              <a:off x="4653" y="1232"/>
              <a:ext cx="249" cy="120"/>
            </a:xfrm>
            <a:custGeom>
              <a:avLst/>
              <a:gdLst>
                <a:gd name="T0" fmla="*/ 0 w 496"/>
                <a:gd name="T1" fmla="*/ 72 h 240"/>
                <a:gd name="T2" fmla="*/ 11 w 496"/>
                <a:gd name="T3" fmla="*/ 139 h 240"/>
                <a:gd name="T4" fmla="*/ 49 w 496"/>
                <a:gd name="T5" fmla="*/ 97 h 240"/>
                <a:gd name="T6" fmla="*/ 108 w 496"/>
                <a:gd name="T7" fmla="*/ 80 h 240"/>
                <a:gd name="T8" fmla="*/ 120 w 496"/>
                <a:gd name="T9" fmla="*/ 63 h 240"/>
                <a:gd name="T10" fmla="*/ 152 w 496"/>
                <a:gd name="T11" fmla="*/ 59 h 240"/>
                <a:gd name="T12" fmla="*/ 194 w 496"/>
                <a:gd name="T13" fmla="*/ 93 h 240"/>
                <a:gd name="T14" fmla="*/ 222 w 496"/>
                <a:gd name="T15" fmla="*/ 101 h 240"/>
                <a:gd name="T16" fmla="*/ 276 w 496"/>
                <a:gd name="T17" fmla="*/ 148 h 240"/>
                <a:gd name="T18" fmla="*/ 257 w 496"/>
                <a:gd name="T19" fmla="*/ 194 h 240"/>
                <a:gd name="T20" fmla="*/ 264 w 496"/>
                <a:gd name="T21" fmla="*/ 215 h 240"/>
                <a:gd name="T22" fmla="*/ 287 w 496"/>
                <a:gd name="T23" fmla="*/ 205 h 240"/>
                <a:gd name="T24" fmla="*/ 308 w 496"/>
                <a:gd name="T25" fmla="*/ 205 h 240"/>
                <a:gd name="T26" fmla="*/ 319 w 496"/>
                <a:gd name="T27" fmla="*/ 221 h 240"/>
                <a:gd name="T28" fmla="*/ 344 w 496"/>
                <a:gd name="T29" fmla="*/ 221 h 240"/>
                <a:gd name="T30" fmla="*/ 354 w 496"/>
                <a:gd name="T31" fmla="*/ 215 h 240"/>
                <a:gd name="T32" fmla="*/ 338 w 496"/>
                <a:gd name="T33" fmla="*/ 173 h 240"/>
                <a:gd name="T34" fmla="*/ 335 w 496"/>
                <a:gd name="T35" fmla="*/ 97 h 240"/>
                <a:gd name="T36" fmla="*/ 316 w 496"/>
                <a:gd name="T37" fmla="*/ 86 h 240"/>
                <a:gd name="T38" fmla="*/ 354 w 496"/>
                <a:gd name="T39" fmla="*/ 51 h 240"/>
                <a:gd name="T40" fmla="*/ 356 w 496"/>
                <a:gd name="T41" fmla="*/ 29 h 240"/>
                <a:gd name="T42" fmla="*/ 380 w 496"/>
                <a:gd name="T43" fmla="*/ 31 h 240"/>
                <a:gd name="T44" fmla="*/ 350 w 496"/>
                <a:gd name="T45" fmla="*/ 78 h 240"/>
                <a:gd name="T46" fmla="*/ 367 w 496"/>
                <a:gd name="T47" fmla="*/ 135 h 240"/>
                <a:gd name="T48" fmla="*/ 375 w 496"/>
                <a:gd name="T49" fmla="*/ 150 h 240"/>
                <a:gd name="T50" fmla="*/ 386 w 496"/>
                <a:gd name="T51" fmla="*/ 158 h 240"/>
                <a:gd name="T52" fmla="*/ 363 w 496"/>
                <a:gd name="T53" fmla="*/ 156 h 240"/>
                <a:gd name="T54" fmla="*/ 371 w 496"/>
                <a:gd name="T55" fmla="*/ 192 h 240"/>
                <a:gd name="T56" fmla="*/ 411 w 496"/>
                <a:gd name="T57" fmla="*/ 215 h 240"/>
                <a:gd name="T58" fmla="*/ 420 w 496"/>
                <a:gd name="T59" fmla="*/ 221 h 240"/>
                <a:gd name="T60" fmla="*/ 432 w 496"/>
                <a:gd name="T61" fmla="*/ 221 h 240"/>
                <a:gd name="T62" fmla="*/ 426 w 496"/>
                <a:gd name="T63" fmla="*/ 240 h 240"/>
                <a:gd name="T64" fmla="*/ 475 w 496"/>
                <a:gd name="T65" fmla="*/ 215 h 240"/>
                <a:gd name="T66" fmla="*/ 485 w 496"/>
                <a:gd name="T67" fmla="*/ 184 h 240"/>
                <a:gd name="T68" fmla="*/ 496 w 496"/>
                <a:gd name="T69" fmla="*/ 152 h 240"/>
                <a:gd name="T70" fmla="*/ 426 w 496"/>
                <a:gd name="T71" fmla="*/ 167 h 240"/>
                <a:gd name="T72" fmla="*/ 380 w 496"/>
                <a:gd name="T73" fmla="*/ 0 h 240"/>
                <a:gd name="T74" fmla="*/ 0 w 496"/>
                <a:gd name="T75" fmla="*/ 72 h 240"/>
                <a:gd name="T76" fmla="*/ 0 w 496"/>
                <a:gd name="T77" fmla="*/ 72 h 240"/>
                <a:gd name="T78" fmla="*/ 0 w 496"/>
                <a:gd name="T79" fmla="*/ 72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96" h="240">
                  <a:moveTo>
                    <a:pt x="0" y="72"/>
                  </a:moveTo>
                  <a:lnTo>
                    <a:pt x="11" y="139"/>
                  </a:lnTo>
                  <a:lnTo>
                    <a:pt x="49" y="97"/>
                  </a:lnTo>
                  <a:lnTo>
                    <a:pt x="108" y="80"/>
                  </a:lnTo>
                  <a:lnTo>
                    <a:pt x="120" y="63"/>
                  </a:lnTo>
                  <a:lnTo>
                    <a:pt x="152" y="59"/>
                  </a:lnTo>
                  <a:lnTo>
                    <a:pt x="194" y="93"/>
                  </a:lnTo>
                  <a:lnTo>
                    <a:pt x="222" y="101"/>
                  </a:lnTo>
                  <a:lnTo>
                    <a:pt x="276" y="148"/>
                  </a:lnTo>
                  <a:lnTo>
                    <a:pt x="257" y="194"/>
                  </a:lnTo>
                  <a:lnTo>
                    <a:pt x="264" y="215"/>
                  </a:lnTo>
                  <a:lnTo>
                    <a:pt x="287" y="205"/>
                  </a:lnTo>
                  <a:lnTo>
                    <a:pt x="308" y="205"/>
                  </a:lnTo>
                  <a:lnTo>
                    <a:pt x="319" y="221"/>
                  </a:lnTo>
                  <a:lnTo>
                    <a:pt x="344" y="221"/>
                  </a:lnTo>
                  <a:lnTo>
                    <a:pt x="354" y="215"/>
                  </a:lnTo>
                  <a:lnTo>
                    <a:pt x="338" y="173"/>
                  </a:lnTo>
                  <a:lnTo>
                    <a:pt x="335" y="97"/>
                  </a:lnTo>
                  <a:lnTo>
                    <a:pt x="316" y="86"/>
                  </a:lnTo>
                  <a:lnTo>
                    <a:pt x="354" y="51"/>
                  </a:lnTo>
                  <a:lnTo>
                    <a:pt x="356" y="29"/>
                  </a:lnTo>
                  <a:lnTo>
                    <a:pt x="380" y="31"/>
                  </a:lnTo>
                  <a:lnTo>
                    <a:pt x="350" y="78"/>
                  </a:lnTo>
                  <a:lnTo>
                    <a:pt x="367" y="135"/>
                  </a:lnTo>
                  <a:lnTo>
                    <a:pt x="375" y="150"/>
                  </a:lnTo>
                  <a:lnTo>
                    <a:pt x="386" y="158"/>
                  </a:lnTo>
                  <a:lnTo>
                    <a:pt x="363" y="156"/>
                  </a:lnTo>
                  <a:lnTo>
                    <a:pt x="371" y="192"/>
                  </a:lnTo>
                  <a:lnTo>
                    <a:pt x="411" y="215"/>
                  </a:lnTo>
                  <a:lnTo>
                    <a:pt x="420" y="221"/>
                  </a:lnTo>
                  <a:lnTo>
                    <a:pt x="432" y="221"/>
                  </a:lnTo>
                  <a:lnTo>
                    <a:pt x="426" y="240"/>
                  </a:lnTo>
                  <a:lnTo>
                    <a:pt x="475" y="215"/>
                  </a:lnTo>
                  <a:lnTo>
                    <a:pt x="485" y="184"/>
                  </a:lnTo>
                  <a:lnTo>
                    <a:pt x="496" y="152"/>
                  </a:lnTo>
                  <a:lnTo>
                    <a:pt x="426" y="167"/>
                  </a:lnTo>
                  <a:lnTo>
                    <a:pt x="380" y="0"/>
                  </a:lnTo>
                  <a:lnTo>
                    <a:pt x="0" y="72"/>
                  </a:lnTo>
                  <a:lnTo>
                    <a:pt x="0" y="72"/>
                  </a:lnTo>
                  <a:lnTo>
                    <a:pt x="0" y="72"/>
                  </a:lnTo>
                  <a:close/>
                </a:path>
              </a:pathLst>
            </a:custGeom>
            <a:solidFill>
              <a:srgbClr val="D0D0D0"/>
            </a:solidFill>
            <a:ln w="9525">
              <a:solidFill>
                <a:srgbClr val="90909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3069" name="Freeform 141"/>
            <p:cNvSpPr>
              <a:spLocks/>
            </p:cNvSpPr>
            <p:nvPr/>
          </p:nvSpPr>
          <p:spPr bwMode="auto">
            <a:xfrm>
              <a:off x="4464" y="1276"/>
              <a:ext cx="422" cy="232"/>
            </a:xfrm>
            <a:custGeom>
              <a:avLst/>
              <a:gdLst>
                <a:gd name="T0" fmla="*/ 78 w 844"/>
                <a:gd name="T1" fmla="*/ 414 h 463"/>
                <a:gd name="T2" fmla="*/ 79 w 844"/>
                <a:gd name="T3" fmla="*/ 402 h 463"/>
                <a:gd name="T4" fmla="*/ 133 w 844"/>
                <a:gd name="T5" fmla="*/ 351 h 463"/>
                <a:gd name="T6" fmla="*/ 163 w 844"/>
                <a:gd name="T7" fmla="*/ 315 h 463"/>
                <a:gd name="T8" fmla="*/ 194 w 844"/>
                <a:gd name="T9" fmla="*/ 351 h 463"/>
                <a:gd name="T10" fmla="*/ 287 w 844"/>
                <a:gd name="T11" fmla="*/ 313 h 463"/>
                <a:gd name="T12" fmla="*/ 329 w 844"/>
                <a:gd name="T13" fmla="*/ 307 h 463"/>
                <a:gd name="T14" fmla="*/ 351 w 844"/>
                <a:gd name="T15" fmla="*/ 279 h 463"/>
                <a:gd name="T16" fmla="*/ 387 w 844"/>
                <a:gd name="T17" fmla="*/ 136 h 463"/>
                <a:gd name="T18" fmla="*/ 427 w 844"/>
                <a:gd name="T19" fmla="*/ 153 h 463"/>
                <a:gd name="T20" fmla="*/ 503 w 844"/>
                <a:gd name="T21" fmla="*/ 0 h 463"/>
                <a:gd name="T22" fmla="*/ 562 w 844"/>
                <a:gd name="T23" fmla="*/ 32 h 463"/>
                <a:gd name="T24" fmla="*/ 572 w 844"/>
                <a:gd name="T25" fmla="*/ 5 h 463"/>
                <a:gd name="T26" fmla="*/ 600 w 844"/>
                <a:gd name="T27" fmla="*/ 13 h 463"/>
                <a:gd name="T28" fmla="*/ 654 w 844"/>
                <a:gd name="T29" fmla="*/ 60 h 463"/>
                <a:gd name="T30" fmla="*/ 635 w 844"/>
                <a:gd name="T31" fmla="*/ 106 h 463"/>
                <a:gd name="T32" fmla="*/ 642 w 844"/>
                <a:gd name="T33" fmla="*/ 127 h 463"/>
                <a:gd name="T34" fmla="*/ 665 w 844"/>
                <a:gd name="T35" fmla="*/ 117 h 463"/>
                <a:gd name="T36" fmla="*/ 682 w 844"/>
                <a:gd name="T37" fmla="*/ 138 h 463"/>
                <a:gd name="T38" fmla="*/ 764 w 844"/>
                <a:gd name="T39" fmla="*/ 165 h 463"/>
                <a:gd name="T40" fmla="*/ 688 w 844"/>
                <a:gd name="T41" fmla="*/ 161 h 463"/>
                <a:gd name="T42" fmla="*/ 768 w 844"/>
                <a:gd name="T43" fmla="*/ 231 h 463"/>
                <a:gd name="T44" fmla="*/ 718 w 844"/>
                <a:gd name="T45" fmla="*/ 224 h 463"/>
                <a:gd name="T46" fmla="*/ 819 w 844"/>
                <a:gd name="T47" fmla="*/ 288 h 463"/>
                <a:gd name="T48" fmla="*/ 844 w 844"/>
                <a:gd name="T49" fmla="*/ 332 h 463"/>
                <a:gd name="T50" fmla="*/ 827 w 844"/>
                <a:gd name="T51" fmla="*/ 326 h 463"/>
                <a:gd name="T52" fmla="*/ 823 w 844"/>
                <a:gd name="T53" fmla="*/ 338 h 463"/>
                <a:gd name="T54" fmla="*/ 492 w 844"/>
                <a:gd name="T55" fmla="*/ 401 h 463"/>
                <a:gd name="T56" fmla="*/ 216 w 844"/>
                <a:gd name="T57" fmla="*/ 435 h 463"/>
                <a:gd name="T58" fmla="*/ 0 w 844"/>
                <a:gd name="T59" fmla="*/ 463 h 463"/>
                <a:gd name="T60" fmla="*/ 78 w 844"/>
                <a:gd name="T61" fmla="*/ 414 h 463"/>
                <a:gd name="T62" fmla="*/ 78 w 844"/>
                <a:gd name="T63" fmla="*/ 414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44" h="463">
                  <a:moveTo>
                    <a:pt x="78" y="414"/>
                  </a:moveTo>
                  <a:lnTo>
                    <a:pt x="79" y="402"/>
                  </a:lnTo>
                  <a:lnTo>
                    <a:pt x="133" y="351"/>
                  </a:lnTo>
                  <a:lnTo>
                    <a:pt x="163" y="315"/>
                  </a:lnTo>
                  <a:lnTo>
                    <a:pt x="194" y="351"/>
                  </a:lnTo>
                  <a:lnTo>
                    <a:pt x="287" y="313"/>
                  </a:lnTo>
                  <a:lnTo>
                    <a:pt x="329" y="307"/>
                  </a:lnTo>
                  <a:lnTo>
                    <a:pt x="351" y="279"/>
                  </a:lnTo>
                  <a:lnTo>
                    <a:pt x="387" y="136"/>
                  </a:lnTo>
                  <a:lnTo>
                    <a:pt x="427" y="153"/>
                  </a:lnTo>
                  <a:lnTo>
                    <a:pt x="503" y="0"/>
                  </a:lnTo>
                  <a:lnTo>
                    <a:pt x="562" y="32"/>
                  </a:lnTo>
                  <a:lnTo>
                    <a:pt x="572" y="5"/>
                  </a:lnTo>
                  <a:lnTo>
                    <a:pt x="600" y="13"/>
                  </a:lnTo>
                  <a:lnTo>
                    <a:pt x="654" y="60"/>
                  </a:lnTo>
                  <a:lnTo>
                    <a:pt x="635" y="106"/>
                  </a:lnTo>
                  <a:lnTo>
                    <a:pt x="642" y="127"/>
                  </a:lnTo>
                  <a:lnTo>
                    <a:pt x="665" y="117"/>
                  </a:lnTo>
                  <a:lnTo>
                    <a:pt x="682" y="138"/>
                  </a:lnTo>
                  <a:lnTo>
                    <a:pt x="764" y="165"/>
                  </a:lnTo>
                  <a:lnTo>
                    <a:pt x="688" y="161"/>
                  </a:lnTo>
                  <a:lnTo>
                    <a:pt x="768" y="231"/>
                  </a:lnTo>
                  <a:lnTo>
                    <a:pt x="718" y="224"/>
                  </a:lnTo>
                  <a:lnTo>
                    <a:pt x="819" y="288"/>
                  </a:lnTo>
                  <a:lnTo>
                    <a:pt x="844" y="332"/>
                  </a:lnTo>
                  <a:lnTo>
                    <a:pt x="827" y="326"/>
                  </a:lnTo>
                  <a:lnTo>
                    <a:pt x="823" y="338"/>
                  </a:lnTo>
                  <a:lnTo>
                    <a:pt x="492" y="401"/>
                  </a:lnTo>
                  <a:lnTo>
                    <a:pt x="216" y="435"/>
                  </a:lnTo>
                  <a:lnTo>
                    <a:pt x="0" y="463"/>
                  </a:lnTo>
                  <a:lnTo>
                    <a:pt x="78" y="414"/>
                  </a:lnTo>
                  <a:lnTo>
                    <a:pt x="78" y="414"/>
                  </a:lnTo>
                  <a:close/>
                </a:path>
              </a:pathLst>
            </a:custGeom>
            <a:solidFill>
              <a:srgbClr val="D0D0D0"/>
            </a:solidFill>
            <a:ln w="9525">
              <a:solidFill>
                <a:srgbClr val="90909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3070" name="Freeform 142"/>
            <p:cNvSpPr>
              <a:spLocks/>
            </p:cNvSpPr>
            <p:nvPr/>
          </p:nvSpPr>
          <p:spPr bwMode="auto">
            <a:xfrm>
              <a:off x="4441" y="1445"/>
              <a:ext cx="465" cy="203"/>
            </a:xfrm>
            <a:custGeom>
              <a:avLst/>
              <a:gdLst>
                <a:gd name="T0" fmla="*/ 0 w 932"/>
                <a:gd name="T1" fmla="*/ 350 h 407"/>
                <a:gd name="T2" fmla="*/ 135 w 932"/>
                <a:gd name="T3" fmla="*/ 332 h 407"/>
                <a:gd name="T4" fmla="*/ 213 w 932"/>
                <a:gd name="T5" fmla="*/ 294 h 407"/>
                <a:gd name="T6" fmla="*/ 361 w 932"/>
                <a:gd name="T7" fmla="*/ 279 h 407"/>
                <a:gd name="T8" fmla="*/ 422 w 932"/>
                <a:gd name="T9" fmla="*/ 317 h 407"/>
                <a:gd name="T10" fmla="*/ 519 w 932"/>
                <a:gd name="T11" fmla="*/ 304 h 407"/>
                <a:gd name="T12" fmla="*/ 666 w 932"/>
                <a:gd name="T13" fmla="*/ 407 h 407"/>
                <a:gd name="T14" fmla="*/ 723 w 932"/>
                <a:gd name="T15" fmla="*/ 393 h 407"/>
                <a:gd name="T16" fmla="*/ 804 w 932"/>
                <a:gd name="T17" fmla="*/ 275 h 407"/>
                <a:gd name="T18" fmla="*/ 871 w 932"/>
                <a:gd name="T19" fmla="*/ 251 h 407"/>
                <a:gd name="T20" fmla="*/ 892 w 932"/>
                <a:gd name="T21" fmla="*/ 217 h 407"/>
                <a:gd name="T22" fmla="*/ 820 w 932"/>
                <a:gd name="T23" fmla="*/ 230 h 407"/>
                <a:gd name="T24" fmla="*/ 801 w 932"/>
                <a:gd name="T25" fmla="*/ 205 h 407"/>
                <a:gd name="T26" fmla="*/ 844 w 932"/>
                <a:gd name="T27" fmla="*/ 194 h 407"/>
                <a:gd name="T28" fmla="*/ 844 w 932"/>
                <a:gd name="T29" fmla="*/ 179 h 407"/>
                <a:gd name="T30" fmla="*/ 795 w 932"/>
                <a:gd name="T31" fmla="*/ 161 h 407"/>
                <a:gd name="T32" fmla="*/ 858 w 932"/>
                <a:gd name="T33" fmla="*/ 139 h 407"/>
                <a:gd name="T34" fmla="*/ 854 w 932"/>
                <a:gd name="T35" fmla="*/ 163 h 407"/>
                <a:gd name="T36" fmla="*/ 894 w 932"/>
                <a:gd name="T37" fmla="*/ 163 h 407"/>
                <a:gd name="T38" fmla="*/ 916 w 932"/>
                <a:gd name="T39" fmla="*/ 122 h 407"/>
                <a:gd name="T40" fmla="*/ 932 w 932"/>
                <a:gd name="T41" fmla="*/ 120 h 407"/>
                <a:gd name="T42" fmla="*/ 922 w 932"/>
                <a:gd name="T43" fmla="*/ 82 h 407"/>
                <a:gd name="T44" fmla="*/ 894 w 932"/>
                <a:gd name="T45" fmla="*/ 120 h 407"/>
                <a:gd name="T46" fmla="*/ 865 w 932"/>
                <a:gd name="T47" fmla="*/ 36 h 407"/>
                <a:gd name="T48" fmla="*/ 884 w 932"/>
                <a:gd name="T49" fmla="*/ 32 h 407"/>
                <a:gd name="T50" fmla="*/ 911 w 932"/>
                <a:gd name="T51" fmla="*/ 55 h 407"/>
                <a:gd name="T52" fmla="*/ 892 w 932"/>
                <a:gd name="T53" fmla="*/ 17 h 407"/>
                <a:gd name="T54" fmla="*/ 871 w 932"/>
                <a:gd name="T55" fmla="*/ 0 h 407"/>
                <a:gd name="T56" fmla="*/ 540 w 932"/>
                <a:gd name="T57" fmla="*/ 63 h 407"/>
                <a:gd name="T58" fmla="*/ 264 w 932"/>
                <a:gd name="T59" fmla="*/ 97 h 407"/>
                <a:gd name="T60" fmla="*/ 226 w 932"/>
                <a:gd name="T61" fmla="*/ 171 h 407"/>
                <a:gd name="T62" fmla="*/ 167 w 932"/>
                <a:gd name="T63" fmla="*/ 184 h 407"/>
                <a:gd name="T64" fmla="*/ 139 w 932"/>
                <a:gd name="T65" fmla="*/ 222 h 407"/>
                <a:gd name="T66" fmla="*/ 32 w 932"/>
                <a:gd name="T67" fmla="*/ 283 h 407"/>
                <a:gd name="T68" fmla="*/ 27 w 932"/>
                <a:gd name="T69" fmla="*/ 306 h 407"/>
                <a:gd name="T70" fmla="*/ 0 w 932"/>
                <a:gd name="T71" fmla="*/ 319 h 407"/>
                <a:gd name="T72" fmla="*/ 0 w 932"/>
                <a:gd name="T73" fmla="*/ 350 h 407"/>
                <a:gd name="T74" fmla="*/ 0 w 932"/>
                <a:gd name="T75" fmla="*/ 350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32" h="407">
                  <a:moveTo>
                    <a:pt x="0" y="350"/>
                  </a:moveTo>
                  <a:lnTo>
                    <a:pt x="135" y="332"/>
                  </a:lnTo>
                  <a:lnTo>
                    <a:pt x="213" y="294"/>
                  </a:lnTo>
                  <a:lnTo>
                    <a:pt x="361" y="279"/>
                  </a:lnTo>
                  <a:lnTo>
                    <a:pt x="422" y="317"/>
                  </a:lnTo>
                  <a:lnTo>
                    <a:pt x="519" y="304"/>
                  </a:lnTo>
                  <a:lnTo>
                    <a:pt x="666" y="407"/>
                  </a:lnTo>
                  <a:lnTo>
                    <a:pt x="723" y="393"/>
                  </a:lnTo>
                  <a:lnTo>
                    <a:pt x="804" y="275"/>
                  </a:lnTo>
                  <a:lnTo>
                    <a:pt x="871" y="251"/>
                  </a:lnTo>
                  <a:lnTo>
                    <a:pt x="892" y="217"/>
                  </a:lnTo>
                  <a:lnTo>
                    <a:pt x="820" y="230"/>
                  </a:lnTo>
                  <a:lnTo>
                    <a:pt x="801" y="205"/>
                  </a:lnTo>
                  <a:lnTo>
                    <a:pt x="844" y="194"/>
                  </a:lnTo>
                  <a:lnTo>
                    <a:pt x="844" y="179"/>
                  </a:lnTo>
                  <a:lnTo>
                    <a:pt x="795" y="161"/>
                  </a:lnTo>
                  <a:lnTo>
                    <a:pt x="858" y="139"/>
                  </a:lnTo>
                  <a:lnTo>
                    <a:pt x="854" y="163"/>
                  </a:lnTo>
                  <a:lnTo>
                    <a:pt x="894" y="163"/>
                  </a:lnTo>
                  <a:lnTo>
                    <a:pt x="916" y="122"/>
                  </a:lnTo>
                  <a:lnTo>
                    <a:pt x="932" y="120"/>
                  </a:lnTo>
                  <a:lnTo>
                    <a:pt x="922" y="82"/>
                  </a:lnTo>
                  <a:lnTo>
                    <a:pt x="894" y="120"/>
                  </a:lnTo>
                  <a:lnTo>
                    <a:pt x="865" y="36"/>
                  </a:lnTo>
                  <a:lnTo>
                    <a:pt x="884" y="32"/>
                  </a:lnTo>
                  <a:lnTo>
                    <a:pt x="911" y="55"/>
                  </a:lnTo>
                  <a:lnTo>
                    <a:pt x="892" y="17"/>
                  </a:lnTo>
                  <a:lnTo>
                    <a:pt x="871" y="0"/>
                  </a:lnTo>
                  <a:lnTo>
                    <a:pt x="540" y="63"/>
                  </a:lnTo>
                  <a:lnTo>
                    <a:pt x="264" y="97"/>
                  </a:lnTo>
                  <a:lnTo>
                    <a:pt x="226" y="171"/>
                  </a:lnTo>
                  <a:lnTo>
                    <a:pt x="167" y="184"/>
                  </a:lnTo>
                  <a:lnTo>
                    <a:pt x="139" y="222"/>
                  </a:lnTo>
                  <a:lnTo>
                    <a:pt x="32" y="283"/>
                  </a:lnTo>
                  <a:lnTo>
                    <a:pt x="27" y="306"/>
                  </a:lnTo>
                  <a:lnTo>
                    <a:pt x="0" y="319"/>
                  </a:lnTo>
                  <a:lnTo>
                    <a:pt x="0" y="350"/>
                  </a:lnTo>
                  <a:lnTo>
                    <a:pt x="0" y="350"/>
                  </a:lnTo>
                  <a:close/>
                </a:path>
              </a:pathLst>
            </a:custGeom>
            <a:solidFill>
              <a:srgbClr val="D0D0D0"/>
            </a:solidFill>
            <a:ln w="9525">
              <a:solidFill>
                <a:srgbClr val="90909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3071" name="Freeform 143"/>
            <p:cNvSpPr>
              <a:spLocks/>
            </p:cNvSpPr>
            <p:nvPr/>
          </p:nvSpPr>
          <p:spPr bwMode="auto">
            <a:xfrm>
              <a:off x="4496" y="1585"/>
              <a:ext cx="277" cy="206"/>
            </a:xfrm>
            <a:custGeom>
              <a:avLst/>
              <a:gdLst>
                <a:gd name="T0" fmla="*/ 25 w 556"/>
                <a:gd name="T1" fmla="*/ 53 h 413"/>
                <a:gd name="T2" fmla="*/ 103 w 556"/>
                <a:gd name="T3" fmla="*/ 15 h 413"/>
                <a:gd name="T4" fmla="*/ 251 w 556"/>
                <a:gd name="T5" fmla="*/ 0 h 413"/>
                <a:gd name="T6" fmla="*/ 312 w 556"/>
                <a:gd name="T7" fmla="*/ 38 h 413"/>
                <a:gd name="T8" fmla="*/ 409 w 556"/>
                <a:gd name="T9" fmla="*/ 25 h 413"/>
                <a:gd name="T10" fmla="*/ 556 w 556"/>
                <a:gd name="T11" fmla="*/ 128 h 413"/>
                <a:gd name="T12" fmla="*/ 491 w 556"/>
                <a:gd name="T13" fmla="*/ 206 h 413"/>
                <a:gd name="T14" fmla="*/ 495 w 556"/>
                <a:gd name="T15" fmla="*/ 240 h 413"/>
                <a:gd name="T16" fmla="*/ 384 w 556"/>
                <a:gd name="T17" fmla="*/ 340 h 413"/>
                <a:gd name="T18" fmla="*/ 365 w 556"/>
                <a:gd name="T19" fmla="*/ 344 h 413"/>
                <a:gd name="T20" fmla="*/ 358 w 556"/>
                <a:gd name="T21" fmla="*/ 375 h 413"/>
                <a:gd name="T22" fmla="*/ 333 w 556"/>
                <a:gd name="T23" fmla="*/ 358 h 413"/>
                <a:gd name="T24" fmla="*/ 354 w 556"/>
                <a:gd name="T25" fmla="*/ 386 h 413"/>
                <a:gd name="T26" fmla="*/ 333 w 556"/>
                <a:gd name="T27" fmla="*/ 413 h 413"/>
                <a:gd name="T28" fmla="*/ 314 w 556"/>
                <a:gd name="T29" fmla="*/ 409 h 413"/>
                <a:gd name="T30" fmla="*/ 238 w 556"/>
                <a:gd name="T31" fmla="*/ 291 h 413"/>
                <a:gd name="T32" fmla="*/ 73 w 556"/>
                <a:gd name="T33" fmla="*/ 143 h 413"/>
                <a:gd name="T34" fmla="*/ 0 w 556"/>
                <a:gd name="T35" fmla="*/ 97 h 413"/>
                <a:gd name="T36" fmla="*/ 25 w 556"/>
                <a:gd name="T37" fmla="*/ 53 h 413"/>
                <a:gd name="T38" fmla="*/ 25 w 556"/>
                <a:gd name="T39" fmla="*/ 53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56" h="413">
                  <a:moveTo>
                    <a:pt x="25" y="53"/>
                  </a:moveTo>
                  <a:lnTo>
                    <a:pt x="103" y="15"/>
                  </a:lnTo>
                  <a:lnTo>
                    <a:pt x="251" y="0"/>
                  </a:lnTo>
                  <a:lnTo>
                    <a:pt x="312" y="38"/>
                  </a:lnTo>
                  <a:lnTo>
                    <a:pt x="409" y="25"/>
                  </a:lnTo>
                  <a:lnTo>
                    <a:pt x="556" y="128"/>
                  </a:lnTo>
                  <a:lnTo>
                    <a:pt x="491" y="206"/>
                  </a:lnTo>
                  <a:lnTo>
                    <a:pt x="495" y="240"/>
                  </a:lnTo>
                  <a:lnTo>
                    <a:pt x="384" y="340"/>
                  </a:lnTo>
                  <a:lnTo>
                    <a:pt x="365" y="344"/>
                  </a:lnTo>
                  <a:lnTo>
                    <a:pt x="358" y="375"/>
                  </a:lnTo>
                  <a:lnTo>
                    <a:pt x="333" y="358"/>
                  </a:lnTo>
                  <a:lnTo>
                    <a:pt x="354" y="386"/>
                  </a:lnTo>
                  <a:lnTo>
                    <a:pt x="333" y="413"/>
                  </a:lnTo>
                  <a:lnTo>
                    <a:pt x="314" y="409"/>
                  </a:lnTo>
                  <a:lnTo>
                    <a:pt x="238" y="291"/>
                  </a:lnTo>
                  <a:lnTo>
                    <a:pt x="73" y="143"/>
                  </a:lnTo>
                  <a:lnTo>
                    <a:pt x="0" y="97"/>
                  </a:lnTo>
                  <a:lnTo>
                    <a:pt x="25" y="53"/>
                  </a:lnTo>
                  <a:lnTo>
                    <a:pt x="25" y="53"/>
                  </a:lnTo>
                  <a:close/>
                </a:path>
              </a:pathLst>
            </a:custGeom>
            <a:solidFill>
              <a:srgbClr val="D0D0D0"/>
            </a:solidFill>
            <a:ln w="9525">
              <a:solidFill>
                <a:srgbClr val="90909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3072" name="Freeform 144"/>
            <p:cNvSpPr>
              <a:spLocks/>
            </p:cNvSpPr>
            <p:nvPr/>
          </p:nvSpPr>
          <p:spPr bwMode="auto">
            <a:xfrm>
              <a:off x="4576" y="1078"/>
              <a:ext cx="317" cy="199"/>
            </a:xfrm>
            <a:custGeom>
              <a:avLst/>
              <a:gdLst>
                <a:gd name="T0" fmla="*/ 50 w 635"/>
                <a:gd name="T1" fmla="*/ 397 h 397"/>
                <a:gd name="T2" fmla="*/ 156 w 635"/>
                <a:gd name="T3" fmla="*/ 380 h 397"/>
                <a:gd name="T4" fmla="*/ 536 w 635"/>
                <a:gd name="T5" fmla="*/ 308 h 397"/>
                <a:gd name="T6" fmla="*/ 553 w 635"/>
                <a:gd name="T7" fmla="*/ 291 h 397"/>
                <a:gd name="T8" fmla="*/ 574 w 635"/>
                <a:gd name="T9" fmla="*/ 291 h 397"/>
                <a:gd name="T10" fmla="*/ 599 w 635"/>
                <a:gd name="T11" fmla="*/ 274 h 397"/>
                <a:gd name="T12" fmla="*/ 635 w 635"/>
                <a:gd name="T13" fmla="*/ 228 h 397"/>
                <a:gd name="T14" fmla="*/ 572 w 635"/>
                <a:gd name="T15" fmla="*/ 179 h 397"/>
                <a:gd name="T16" fmla="*/ 570 w 635"/>
                <a:gd name="T17" fmla="*/ 133 h 397"/>
                <a:gd name="T18" fmla="*/ 599 w 635"/>
                <a:gd name="T19" fmla="*/ 69 h 397"/>
                <a:gd name="T20" fmla="*/ 557 w 635"/>
                <a:gd name="T21" fmla="*/ 48 h 397"/>
                <a:gd name="T22" fmla="*/ 512 w 635"/>
                <a:gd name="T23" fmla="*/ 0 h 397"/>
                <a:gd name="T24" fmla="*/ 89 w 635"/>
                <a:gd name="T25" fmla="*/ 78 h 397"/>
                <a:gd name="T26" fmla="*/ 69 w 635"/>
                <a:gd name="T27" fmla="*/ 48 h 397"/>
                <a:gd name="T28" fmla="*/ 0 w 635"/>
                <a:gd name="T29" fmla="*/ 97 h 397"/>
                <a:gd name="T30" fmla="*/ 50 w 635"/>
                <a:gd name="T31" fmla="*/ 397 h 397"/>
                <a:gd name="T32" fmla="*/ 50 w 635"/>
                <a:gd name="T33" fmla="*/ 397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35" h="397">
                  <a:moveTo>
                    <a:pt x="50" y="397"/>
                  </a:moveTo>
                  <a:lnTo>
                    <a:pt x="156" y="380"/>
                  </a:lnTo>
                  <a:lnTo>
                    <a:pt x="536" y="308"/>
                  </a:lnTo>
                  <a:lnTo>
                    <a:pt x="553" y="291"/>
                  </a:lnTo>
                  <a:lnTo>
                    <a:pt x="574" y="291"/>
                  </a:lnTo>
                  <a:lnTo>
                    <a:pt x="599" y="274"/>
                  </a:lnTo>
                  <a:lnTo>
                    <a:pt x="635" y="228"/>
                  </a:lnTo>
                  <a:lnTo>
                    <a:pt x="572" y="179"/>
                  </a:lnTo>
                  <a:lnTo>
                    <a:pt x="570" y="133"/>
                  </a:lnTo>
                  <a:lnTo>
                    <a:pt x="599" y="69"/>
                  </a:lnTo>
                  <a:lnTo>
                    <a:pt x="557" y="48"/>
                  </a:lnTo>
                  <a:lnTo>
                    <a:pt x="512" y="0"/>
                  </a:lnTo>
                  <a:lnTo>
                    <a:pt x="89" y="78"/>
                  </a:lnTo>
                  <a:lnTo>
                    <a:pt x="69" y="48"/>
                  </a:lnTo>
                  <a:lnTo>
                    <a:pt x="0" y="97"/>
                  </a:lnTo>
                  <a:lnTo>
                    <a:pt x="50" y="397"/>
                  </a:lnTo>
                  <a:lnTo>
                    <a:pt x="50" y="397"/>
                  </a:lnTo>
                  <a:close/>
                </a:path>
              </a:pathLst>
            </a:custGeom>
            <a:solidFill>
              <a:srgbClr val="D0D0D0"/>
            </a:solidFill>
            <a:ln w="9525">
              <a:solidFill>
                <a:srgbClr val="90909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3073" name="Freeform 145"/>
            <p:cNvSpPr>
              <a:spLocks/>
            </p:cNvSpPr>
            <p:nvPr/>
          </p:nvSpPr>
          <p:spPr bwMode="auto">
            <a:xfrm>
              <a:off x="4859" y="1112"/>
              <a:ext cx="68" cy="163"/>
            </a:xfrm>
            <a:custGeom>
              <a:avLst/>
              <a:gdLst>
                <a:gd name="T0" fmla="*/ 7 w 137"/>
                <a:gd name="T1" fmla="*/ 222 h 325"/>
                <a:gd name="T2" fmla="*/ 32 w 137"/>
                <a:gd name="T3" fmla="*/ 205 h 325"/>
                <a:gd name="T4" fmla="*/ 68 w 137"/>
                <a:gd name="T5" fmla="*/ 159 h 325"/>
                <a:gd name="T6" fmla="*/ 5 w 137"/>
                <a:gd name="T7" fmla="*/ 110 h 325"/>
                <a:gd name="T8" fmla="*/ 3 w 137"/>
                <a:gd name="T9" fmla="*/ 64 h 325"/>
                <a:gd name="T10" fmla="*/ 32 w 137"/>
                <a:gd name="T11" fmla="*/ 0 h 325"/>
                <a:gd name="T12" fmla="*/ 125 w 137"/>
                <a:gd name="T13" fmla="*/ 32 h 325"/>
                <a:gd name="T14" fmla="*/ 127 w 137"/>
                <a:gd name="T15" fmla="*/ 43 h 325"/>
                <a:gd name="T16" fmla="*/ 116 w 137"/>
                <a:gd name="T17" fmla="*/ 79 h 325"/>
                <a:gd name="T18" fmla="*/ 106 w 137"/>
                <a:gd name="T19" fmla="*/ 87 h 325"/>
                <a:gd name="T20" fmla="*/ 104 w 137"/>
                <a:gd name="T21" fmla="*/ 106 h 325"/>
                <a:gd name="T22" fmla="*/ 114 w 137"/>
                <a:gd name="T23" fmla="*/ 112 h 325"/>
                <a:gd name="T24" fmla="*/ 137 w 137"/>
                <a:gd name="T25" fmla="*/ 106 h 325"/>
                <a:gd name="T26" fmla="*/ 137 w 137"/>
                <a:gd name="T27" fmla="*/ 161 h 325"/>
                <a:gd name="T28" fmla="*/ 137 w 137"/>
                <a:gd name="T29" fmla="*/ 195 h 325"/>
                <a:gd name="T30" fmla="*/ 137 w 137"/>
                <a:gd name="T31" fmla="*/ 214 h 325"/>
                <a:gd name="T32" fmla="*/ 129 w 137"/>
                <a:gd name="T33" fmla="*/ 232 h 325"/>
                <a:gd name="T34" fmla="*/ 119 w 137"/>
                <a:gd name="T35" fmla="*/ 233 h 325"/>
                <a:gd name="T36" fmla="*/ 123 w 137"/>
                <a:gd name="T37" fmla="*/ 249 h 325"/>
                <a:gd name="T38" fmla="*/ 89 w 137"/>
                <a:gd name="T39" fmla="*/ 325 h 325"/>
                <a:gd name="T40" fmla="*/ 81 w 137"/>
                <a:gd name="T41" fmla="*/ 325 h 325"/>
                <a:gd name="T42" fmla="*/ 78 w 137"/>
                <a:gd name="T43" fmla="*/ 296 h 325"/>
                <a:gd name="T44" fmla="*/ 55 w 137"/>
                <a:gd name="T45" fmla="*/ 296 h 325"/>
                <a:gd name="T46" fmla="*/ 7 w 137"/>
                <a:gd name="T47" fmla="*/ 266 h 325"/>
                <a:gd name="T48" fmla="*/ 0 w 137"/>
                <a:gd name="T49" fmla="*/ 241 h 325"/>
                <a:gd name="T50" fmla="*/ 7 w 137"/>
                <a:gd name="T51" fmla="*/ 222 h 325"/>
                <a:gd name="T52" fmla="*/ 7 w 137"/>
                <a:gd name="T53" fmla="*/ 222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7" h="325">
                  <a:moveTo>
                    <a:pt x="7" y="222"/>
                  </a:moveTo>
                  <a:lnTo>
                    <a:pt x="32" y="205"/>
                  </a:lnTo>
                  <a:lnTo>
                    <a:pt x="68" y="159"/>
                  </a:lnTo>
                  <a:lnTo>
                    <a:pt x="5" y="110"/>
                  </a:lnTo>
                  <a:lnTo>
                    <a:pt x="3" y="64"/>
                  </a:lnTo>
                  <a:lnTo>
                    <a:pt x="32" y="0"/>
                  </a:lnTo>
                  <a:lnTo>
                    <a:pt x="125" y="32"/>
                  </a:lnTo>
                  <a:lnTo>
                    <a:pt x="127" y="43"/>
                  </a:lnTo>
                  <a:lnTo>
                    <a:pt x="116" y="79"/>
                  </a:lnTo>
                  <a:lnTo>
                    <a:pt x="106" y="87"/>
                  </a:lnTo>
                  <a:lnTo>
                    <a:pt x="104" y="106"/>
                  </a:lnTo>
                  <a:lnTo>
                    <a:pt x="114" y="112"/>
                  </a:lnTo>
                  <a:lnTo>
                    <a:pt x="137" y="106"/>
                  </a:lnTo>
                  <a:lnTo>
                    <a:pt x="137" y="161"/>
                  </a:lnTo>
                  <a:lnTo>
                    <a:pt x="137" y="195"/>
                  </a:lnTo>
                  <a:lnTo>
                    <a:pt x="137" y="214"/>
                  </a:lnTo>
                  <a:lnTo>
                    <a:pt x="129" y="232"/>
                  </a:lnTo>
                  <a:lnTo>
                    <a:pt x="119" y="233"/>
                  </a:lnTo>
                  <a:lnTo>
                    <a:pt x="123" y="249"/>
                  </a:lnTo>
                  <a:lnTo>
                    <a:pt x="89" y="325"/>
                  </a:lnTo>
                  <a:lnTo>
                    <a:pt x="81" y="325"/>
                  </a:lnTo>
                  <a:lnTo>
                    <a:pt x="78" y="296"/>
                  </a:lnTo>
                  <a:lnTo>
                    <a:pt x="55" y="296"/>
                  </a:lnTo>
                  <a:lnTo>
                    <a:pt x="7" y="266"/>
                  </a:lnTo>
                  <a:lnTo>
                    <a:pt x="0" y="241"/>
                  </a:lnTo>
                  <a:lnTo>
                    <a:pt x="7" y="222"/>
                  </a:lnTo>
                  <a:lnTo>
                    <a:pt x="7" y="222"/>
                  </a:lnTo>
                  <a:close/>
                </a:path>
              </a:pathLst>
            </a:custGeom>
            <a:solidFill>
              <a:srgbClr val="D0D0D0"/>
            </a:solidFill>
            <a:ln w="9525">
              <a:solidFill>
                <a:srgbClr val="90909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3074" name="Freeform 146"/>
            <p:cNvSpPr>
              <a:spLocks/>
            </p:cNvSpPr>
            <p:nvPr/>
          </p:nvSpPr>
          <p:spPr bwMode="auto">
            <a:xfrm>
              <a:off x="4610" y="859"/>
              <a:ext cx="324" cy="282"/>
            </a:xfrm>
            <a:custGeom>
              <a:avLst/>
              <a:gdLst>
                <a:gd name="T0" fmla="*/ 20 w 648"/>
                <a:gd name="T1" fmla="*/ 517 h 565"/>
                <a:gd name="T2" fmla="*/ 443 w 648"/>
                <a:gd name="T3" fmla="*/ 439 h 565"/>
                <a:gd name="T4" fmla="*/ 488 w 648"/>
                <a:gd name="T5" fmla="*/ 487 h 565"/>
                <a:gd name="T6" fmla="*/ 530 w 648"/>
                <a:gd name="T7" fmla="*/ 508 h 565"/>
                <a:gd name="T8" fmla="*/ 623 w 648"/>
                <a:gd name="T9" fmla="*/ 540 h 565"/>
                <a:gd name="T10" fmla="*/ 631 w 648"/>
                <a:gd name="T11" fmla="*/ 565 h 565"/>
                <a:gd name="T12" fmla="*/ 646 w 648"/>
                <a:gd name="T13" fmla="*/ 530 h 565"/>
                <a:gd name="T14" fmla="*/ 648 w 648"/>
                <a:gd name="T15" fmla="*/ 483 h 565"/>
                <a:gd name="T16" fmla="*/ 631 w 648"/>
                <a:gd name="T17" fmla="*/ 392 h 565"/>
                <a:gd name="T18" fmla="*/ 631 w 648"/>
                <a:gd name="T19" fmla="*/ 297 h 565"/>
                <a:gd name="T20" fmla="*/ 585 w 648"/>
                <a:gd name="T21" fmla="*/ 158 h 565"/>
                <a:gd name="T22" fmla="*/ 577 w 648"/>
                <a:gd name="T23" fmla="*/ 97 h 565"/>
                <a:gd name="T24" fmla="*/ 549 w 648"/>
                <a:gd name="T25" fmla="*/ 0 h 565"/>
                <a:gd name="T26" fmla="*/ 412 w 648"/>
                <a:gd name="T27" fmla="*/ 32 h 565"/>
                <a:gd name="T28" fmla="*/ 336 w 648"/>
                <a:gd name="T29" fmla="*/ 112 h 565"/>
                <a:gd name="T30" fmla="*/ 332 w 648"/>
                <a:gd name="T31" fmla="*/ 133 h 565"/>
                <a:gd name="T32" fmla="*/ 289 w 648"/>
                <a:gd name="T33" fmla="*/ 181 h 565"/>
                <a:gd name="T34" fmla="*/ 300 w 648"/>
                <a:gd name="T35" fmla="*/ 198 h 565"/>
                <a:gd name="T36" fmla="*/ 309 w 648"/>
                <a:gd name="T37" fmla="*/ 211 h 565"/>
                <a:gd name="T38" fmla="*/ 302 w 648"/>
                <a:gd name="T39" fmla="*/ 215 h 565"/>
                <a:gd name="T40" fmla="*/ 315 w 648"/>
                <a:gd name="T41" fmla="*/ 234 h 565"/>
                <a:gd name="T42" fmla="*/ 317 w 648"/>
                <a:gd name="T43" fmla="*/ 251 h 565"/>
                <a:gd name="T44" fmla="*/ 275 w 648"/>
                <a:gd name="T45" fmla="*/ 291 h 565"/>
                <a:gd name="T46" fmla="*/ 212 w 648"/>
                <a:gd name="T47" fmla="*/ 308 h 565"/>
                <a:gd name="T48" fmla="*/ 197 w 648"/>
                <a:gd name="T49" fmla="*/ 319 h 565"/>
                <a:gd name="T50" fmla="*/ 174 w 648"/>
                <a:gd name="T51" fmla="*/ 310 h 565"/>
                <a:gd name="T52" fmla="*/ 104 w 648"/>
                <a:gd name="T53" fmla="*/ 318 h 565"/>
                <a:gd name="T54" fmla="*/ 53 w 648"/>
                <a:gd name="T55" fmla="*/ 338 h 565"/>
                <a:gd name="T56" fmla="*/ 53 w 648"/>
                <a:gd name="T57" fmla="*/ 365 h 565"/>
                <a:gd name="T58" fmla="*/ 62 w 648"/>
                <a:gd name="T59" fmla="*/ 382 h 565"/>
                <a:gd name="T60" fmla="*/ 70 w 648"/>
                <a:gd name="T61" fmla="*/ 382 h 565"/>
                <a:gd name="T62" fmla="*/ 77 w 648"/>
                <a:gd name="T63" fmla="*/ 403 h 565"/>
                <a:gd name="T64" fmla="*/ 64 w 648"/>
                <a:gd name="T65" fmla="*/ 414 h 565"/>
                <a:gd name="T66" fmla="*/ 58 w 648"/>
                <a:gd name="T67" fmla="*/ 433 h 565"/>
                <a:gd name="T68" fmla="*/ 0 w 648"/>
                <a:gd name="T69" fmla="*/ 487 h 565"/>
                <a:gd name="T70" fmla="*/ 20 w 648"/>
                <a:gd name="T71" fmla="*/ 517 h 565"/>
                <a:gd name="T72" fmla="*/ 20 w 648"/>
                <a:gd name="T73" fmla="*/ 517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48" h="565">
                  <a:moveTo>
                    <a:pt x="20" y="517"/>
                  </a:moveTo>
                  <a:lnTo>
                    <a:pt x="443" y="439"/>
                  </a:lnTo>
                  <a:lnTo>
                    <a:pt x="488" y="487"/>
                  </a:lnTo>
                  <a:lnTo>
                    <a:pt x="530" y="508"/>
                  </a:lnTo>
                  <a:lnTo>
                    <a:pt x="623" y="540"/>
                  </a:lnTo>
                  <a:lnTo>
                    <a:pt x="631" y="565"/>
                  </a:lnTo>
                  <a:lnTo>
                    <a:pt x="646" y="530"/>
                  </a:lnTo>
                  <a:lnTo>
                    <a:pt x="648" y="483"/>
                  </a:lnTo>
                  <a:lnTo>
                    <a:pt x="631" y="392"/>
                  </a:lnTo>
                  <a:lnTo>
                    <a:pt x="631" y="297"/>
                  </a:lnTo>
                  <a:lnTo>
                    <a:pt x="585" y="158"/>
                  </a:lnTo>
                  <a:lnTo>
                    <a:pt x="577" y="97"/>
                  </a:lnTo>
                  <a:lnTo>
                    <a:pt x="549" y="0"/>
                  </a:lnTo>
                  <a:lnTo>
                    <a:pt x="412" y="32"/>
                  </a:lnTo>
                  <a:lnTo>
                    <a:pt x="336" y="112"/>
                  </a:lnTo>
                  <a:lnTo>
                    <a:pt x="332" y="133"/>
                  </a:lnTo>
                  <a:lnTo>
                    <a:pt x="289" y="181"/>
                  </a:lnTo>
                  <a:lnTo>
                    <a:pt x="300" y="198"/>
                  </a:lnTo>
                  <a:lnTo>
                    <a:pt x="309" y="211"/>
                  </a:lnTo>
                  <a:lnTo>
                    <a:pt x="302" y="215"/>
                  </a:lnTo>
                  <a:lnTo>
                    <a:pt x="315" y="234"/>
                  </a:lnTo>
                  <a:lnTo>
                    <a:pt x="317" y="251"/>
                  </a:lnTo>
                  <a:lnTo>
                    <a:pt x="275" y="291"/>
                  </a:lnTo>
                  <a:lnTo>
                    <a:pt x="212" y="308"/>
                  </a:lnTo>
                  <a:lnTo>
                    <a:pt x="197" y="319"/>
                  </a:lnTo>
                  <a:lnTo>
                    <a:pt x="174" y="310"/>
                  </a:lnTo>
                  <a:lnTo>
                    <a:pt x="104" y="318"/>
                  </a:lnTo>
                  <a:lnTo>
                    <a:pt x="53" y="338"/>
                  </a:lnTo>
                  <a:lnTo>
                    <a:pt x="53" y="365"/>
                  </a:lnTo>
                  <a:lnTo>
                    <a:pt x="62" y="382"/>
                  </a:lnTo>
                  <a:lnTo>
                    <a:pt x="70" y="382"/>
                  </a:lnTo>
                  <a:lnTo>
                    <a:pt x="77" y="403"/>
                  </a:lnTo>
                  <a:lnTo>
                    <a:pt x="64" y="414"/>
                  </a:lnTo>
                  <a:lnTo>
                    <a:pt x="58" y="433"/>
                  </a:lnTo>
                  <a:lnTo>
                    <a:pt x="0" y="487"/>
                  </a:lnTo>
                  <a:lnTo>
                    <a:pt x="20" y="517"/>
                  </a:lnTo>
                  <a:lnTo>
                    <a:pt x="20" y="517"/>
                  </a:lnTo>
                  <a:close/>
                </a:path>
              </a:pathLst>
            </a:custGeom>
            <a:solidFill>
              <a:srgbClr val="D0D0D0"/>
            </a:solidFill>
            <a:ln w="9525">
              <a:solidFill>
                <a:srgbClr val="90909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3075" name="Freeform 147"/>
            <p:cNvSpPr>
              <a:spLocks/>
            </p:cNvSpPr>
            <p:nvPr/>
          </p:nvSpPr>
          <p:spPr bwMode="auto">
            <a:xfrm>
              <a:off x="4921" y="1099"/>
              <a:ext cx="100" cy="58"/>
            </a:xfrm>
            <a:custGeom>
              <a:avLst/>
              <a:gdLst>
                <a:gd name="T0" fmla="*/ 15 w 202"/>
                <a:gd name="T1" fmla="*/ 116 h 116"/>
                <a:gd name="T2" fmla="*/ 86 w 202"/>
                <a:gd name="T3" fmla="*/ 76 h 116"/>
                <a:gd name="T4" fmla="*/ 135 w 202"/>
                <a:gd name="T5" fmla="*/ 53 h 116"/>
                <a:gd name="T6" fmla="*/ 84 w 202"/>
                <a:gd name="T7" fmla="*/ 89 h 116"/>
                <a:gd name="T8" fmla="*/ 88 w 202"/>
                <a:gd name="T9" fmla="*/ 91 h 116"/>
                <a:gd name="T10" fmla="*/ 164 w 202"/>
                <a:gd name="T11" fmla="*/ 40 h 116"/>
                <a:gd name="T12" fmla="*/ 202 w 202"/>
                <a:gd name="T13" fmla="*/ 6 h 116"/>
                <a:gd name="T14" fmla="*/ 198 w 202"/>
                <a:gd name="T15" fmla="*/ 0 h 116"/>
                <a:gd name="T16" fmla="*/ 164 w 202"/>
                <a:gd name="T17" fmla="*/ 19 h 116"/>
                <a:gd name="T18" fmla="*/ 160 w 202"/>
                <a:gd name="T19" fmla="*/ 17 h 116"/>
                <a:gd name="T20" fmla="*/ 143 w 202"/>
                <a:gd name="T21" fmla="*/ 40 h 116"/>
                <a:gd name="T22" fmla="*/ 133 w 202"/>
                <a:gd name="T23" fmla="*/ 40 h 116"/>
                <a:gd name="T24" fmla="*/ 158 w 202"/>
                <a:gd name="T25" fmla="*/ 0 h 116"/>
                <a:gd name="T26" fmla="*/ 131 w 202"/>
                <a:gd name="T27" fmla="*/ 30 h 116"/>
                <a:gd name="T28" fmla="*/ 40 w 202"/>
                <a:gd name="T29" fmla="*/ 61 h 116"/>
                <a:gd name="T30" fmla="*/ 23 w 202"/>
                <a:gd name="T31" fmla="*/ 84 h 116"/>
                <a:gd name="T32" fmla="*/ 10 w 202"/>
                <a:gd name="T33" fmla="*/ 87 h 116"/>
                <a:gd name="T34" fmla="*/ 0 w 202"/>
                <a:gd name="T35" fmla="*/ 105 h 116"/>
                <a:gd name="T36" fmla="*/ 15 w 202"/>
                <a:gd name="T37" fmla="*/ 116 h 116"/>
                <a:gd name="T38" fmla="*/ 15 w 202"/>
                <a:gd name="T39" fmla="*/ 1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2" h="116">
                  <a:moveTo>
                    <a:pt x="15" y="116"/>
                  </a:moveTo>
                  <a:lnTo>
                    <a:pt x="86" y="76"/>
                  </a:lnTo>
                  <a:lnTo>
                    <a:pt x="135" y="53"/>
                  </a:lnTo>
                  <a:lnTo>
                    <a:pt x="84" y="89"/>
                  </a:lnTo>
                  <a:lnTo>
                    <a:pt x="88" y="91"/>
                  </a:lnTo>
                  <a:lnTo>
                    <a:pt x="164" y="40"/>
                  </a:lnTo>
                  <a:lnTo>
                    <a:pt x="202" y="6"/>
                  </a:lnTo>
                  <a:lnTo>
                    <a:pt x="198" y="0"/>
                  </a:lnTo>
                  <a:lnTo>
                    <a:pt x="164" y="19"/>
                  </a:lnTo>
                  <a:lnTo>
                    <a:pt x="160" y="17"/>
                  </a:lnTo>
                  <a:lnTo>
                    <a:pt x="143" y="40"/>
                  </a:lnTo>
                  <a:lnTo>
                    <a:pt x="133" y="40"/>
                  </a:lnTo>
                  <a:lnTo>
                    <a:pt x="158" y="0"/>
                  </a:lnTo>
                  <a:lnTo>
                    <a:pt x="131" y="30"/>
                  </a:lnTo>
                  <a:lnTo>
                    <a:pt x="40" y="61"/>
                  </a:lnTo>
                  <a:lnTo>
                    <a:pt x="23" y="84"/>
                  </a:lnTo>
                  <a:lnTo>
                    <a:pt x="10" y="87"/>
                  </a:lnTo>
                  <a:lnTo>
                    <a:pt x="0" y="105"/>
                  </a:lnTo>
                  <a:lnTo>
                    <a:pt x="15" y="116"/>
                  </a:lnTo>
                  <a:lnTo>
                    <a:pt x="15" y="116"/>
                  </a:lnTo>
                  <a:close/>
                </a:path>
              </a:pathLst>
            </a:custGeom>
            <a:solidFill>
              <a:srgbClr val="D0D0D0"/>
            </a:solidFill>
            <a:ln w="9525">
              <a:solidFill>
                <a:srgbClr val="90909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3076" name="Freeform 148"/>
            <p:cNvSpPr>
              <a:spLocks/>
            </p:cNvSpPr>
            <p:nvPr/>
          </p:nvSpPr>
          <p:spPr bwMode="auto">
            <a:xfrm>
              <a:off x="4925" y="1036"/>
              <a:ext cx="94" cy="88"/>
            </a:xfrm>
            <a:custGeom>
              <a:avLst/>
              <a:gdLst>
                <a:gd name="T0" fmla="*/ 17 w 188"/>
                <a:gd name="T1" fmla="*/ 127 h 174"/>
                <a:gd name="T2" fmla="*/ 15 w 188"/>
                <a:gd name="T3" fmla="*/ 174 h 174"/>
                <a:gd name="T4" fmla="*/ 30 w 188"/>
                <a:gd name="T5" fmla="*/ 171 h 174"/>
                <a:gd name="T6" fmla="*/ 66 w 188"/>
                <a:gd name="T7" fmla="*/ 144 h 174"/>
                <a:gd name="T8" fmla="*/ 78 w 188"/>
                <a:gd name="T9" fmla="*/ 121 h 174"/>
                <a:gd name="T10" fmla="*/ 85 w 188"/>
                <a:gd name="T11" fmla="*/ 127 h 174"/>
                <a:gd name="T12" fmla="*/ 135 w 188"/>
                <a:gd name="T13" fmla="*/ 114 h 174"/>
                <a:gd name="T14" fmla="*/ 137 w 188"/>
                <a:gd name="T15" fmla="*/ 104 h 174"/>
                <a:gd name="T16" fmla="*/ 144 w 188"/>
                <a:gd name="T17" fmla="*/ 108 h 174"/>
                <a:gd name="T18" fmla="*/ 154 w 188"/>
                <a:gd name="T19" fmla="*/ 100 h 174"/>
                <a:gd name="T20" fmla="*/ 169 w 188"/>
                <a:gd name="T21" fmla="*/ 98 h 174"/>
                <a:gd name="T22" fmla="*/ 188 w 188"/>
                <a:gd name="T23" fmla="*/ 89 h 174"/>
                <a:gd name="T24" fmla="*/ 169 w 188"/>
                <a:gd name="T25" fmla="*/ 0 h 174"/>
                <a:gd name="T26" fmla="*/ 0 w 188"/>
                <a:gd name="T27" fmla="*/ 36 h 174"/>
                <a:gd name="T28" fmla="*/ 17 w 188"/>
                <a:gd name="T29" fmla="*/ 127 h 174"/>
                <a:gd name="T30" fmla="*/ 17 w 188"/>
                <a:gd name="T31" fmla="*/ 127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8" h="174">
                  <a:moveTo>
                    <a:pt x="17" y="127"/>
                  </a:moveTo>
                  <a:lnTo>
                    <a:pt x="15" y="174"/>
                  </a:lnTo>
                  <a:lnTo>
                    <a:pt x="30" y="171"/>
                  </a:lnTo>
                  <a:lnTo>
                    <a:pt x="66" y="144"/>
                  </a:lnTo>
                  <a:lnTo>
                    <a:pt x="78" y="121"/>
                  </a:lnTo>
                  <a:lnTo>
                    <a:pt x="85" y="127"/>
                  </a:lnTo>
                  <a:lnTo>
                    <a:pt x="135" y="114"/>
                  </a:lnTo>
                  <a:lnTo>
                    <a:pt x="137" y="104"/>
                  </a:lnTo>
                  <a:lnTo>
                    <a:pt x="144" y="108"/>
                  </a:lnTo>
                  <a:lnTo>
                    <a:pt x="154" y="100"/>
                  </a:lnTo>
                  <a:lnTo>
                    <a:pt x="169" y="98"/>
                  </a:lnTo>
                  <a:lnTo>
                    <a:pt x="188" y="89"/>
                  </a:lnTo>
                  <a:lnTo>
                    <a:pt x="169" y="0"/>
                  </a:lnTo>
                  <a:lnTo>
                    <a:pt x="0" y="36"/>
                  </a:lnTo>
                  <a:lnTo>
                    <a:pt x="17" y="127"/>
                  </a:lnTo>
                  <a:lnTo>
                    <a:pt x="17" y="127"/>
                  </a:lnTo>
                  <a:close/>
                </a:path>
              </a:pathLst>
            </a:custGeom>
            <a:solidFill>
              <a:srgbClr val="D0D0D0"/>
            </a:solidFill>
            <a:ln w="9525">
              <a:solidFill>
                <a:srgbClr val="90909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3077" name="Freeform 149"/>
            <p:cNvSpPr>
              <a:spLocks/>
            </p:cNvSpPr>
            <p:nvPr/>
          </p:nvSpPr>
          <p:spPr bwMode="auto">
            <a:xfrm>
              <a:off x="5010" y="1032"/>
              <a:ext cx="43" cy="49"/>
            </a:xfrm>
            <a:custGeom>
              <a:avLst/>
              <a:gdLst>
                <a:gd name="T0" fmla="*/ 19 w 85"/>
                <a:gd name="T1" fmla="*/ 99 h 99"/>
                <a:gd name="T2" fmla="*/ 55 w 85"/>
                <a:gd name="T3" fmla="*/ 86 h 99"/>
                <a:gd name="T4" fmla="*/ 55 w 85"/>
                <a:gd name="T5" fmla="*/ 46 h 99"/>
                <a:gd name="T6" fmla="*/ 65 w 85"/>
                <a:gd name="T7" fmla="*/ 55 h 99"/>
                <a:gd name="T8" fmla="*/ 66 w 85"/>
                <a:gd name="T9" fmla="*/ 74 h 99"/>
                <a:gd name="T10" fmla="*/ 74 w 85"/>
                <a:gd name="T11" fmla="*/ 74 h 99"/>
                <a:gd name="T12" fmla="*/ 85 w 85"/>
                <a:gd name="T13" fmla="*/ 55 h 99"/>
                <a:gd name="T14" fmla="*/ 74 w 85"/>
                <a:gd name="T15" fmla="*/ 34 h 99"/>
                <a:gd name="T16" fmla="*/ 55 w 85"/>
                <a:gd name="T17" fmla="*/ 30 h 99"/>
                <a:gd name="T18" fmla="*/ 42 w 85"/>
                <a:gd name="T19" fmla="*/ 4 h 99"/>
                <a:gd name="T20" fmla="*/ 30 w 85"/>
                <a:gd name="T21" fmla="*/ 0 h 99"/>
                <a:gd name="T22" fmla="*/ 0 w 85"/>
                <a:gd name="T23" fmla="*/ 10 h 99"/>
                <a:gd name="T24" fmla="*/ 19 w 85"/>
                <a:gd name="T25" fmla="*/ 99 h 99"/>
                <a:gd name="T26" fmla="*/ 19 w 85"/>
                <a:gd name="T27"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5" h="99">
                  <a:moveTo>
                    <a:pt x="19" y="99"/>
                  </a:moveTo>
                  <a:lnTo>
                    <a:pt x="55" y="86"/>
                  </a:lnTo>
                  <a:lnTo>
                    <a:pt x="55" y="46"/>
                  </a:lnTo>
                  <a:lnTo>
                    <a:pt x="65" y="55"/>
                  </a:lnTo>
                  <a:lnTo>
                    <a:pt x="66" y="74"/>
                  </a:lnTo>
                  <a:lnTo>
                    <a:pt x="74" y="74"/>
                  </a:lnTo>
                  <a:lnTo>
                    <a:pt x="85" y="55"/>
                  </a:lnTo>
                  <a:lnTo>
                    <a:pt x="74" y="34"/>
                  </a:lnTo>
                  <a:lnTo>
                    <a:pt x="55" y="30"/>
                  </a:lnTo>
                  <a:lnTo>
                    <a:pt x="42" y="4"/>
                  </a:lnTo>
                  <a:lnTo>
                    <a:pt x="30" y="0"/>
                  </a:lnTo>
                  <a:lnTo>
                    <a:pt x="0" y="10"/>
                  </a:lnTo>
                  <a:lnTo>
                    <a:pt x="19" y="99"/>
                  </a:lnTo>
                  <a:lnTo>
                    <a:pt x="19" y="99"/>
                  </a:lnTo>
                  <a:close/>
                </a:path>
              </a:pathLst>
            </a:custGeom>
            <a:solidFill>
              <a:srgbClr val="D0D0D0"/>
            </a:solidFill>
            <a:ln w="9525">
              <a:solidFill>
                <a:srgbClr val="90909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3078" name="Freeform 150"/>
            <p:cNvSpPr>
              <a:spLocks/>
            </p:cNvSpPr>
            <p:nvPr/>
          </p:nvSpPr>
          <p:spPr bwMode="auto">
            <a:xfrm>
              <a:off x="4928" y="971"/>
              <a:ext cx="183" cy="90"/>
            </a:xfrm>
            <a:custGeom>
              <a:avLst/>
              <a:gdLst>
                <a:gd name="T0" fmla="*/ 0 w 365"/>
                <a:gd name="T1" fmla="*/ 169 h 180"/>
                <a:gd name="T2" fmla="*/ 169 w 365"/>
                <a:gd name="T3" fmla="*/ 133 h 180"/>
                <a:gd name="T4" fmla="*/ 199 w 365"/>
                <a:gd name="T5" fmla="*/ 123 h 180"/>
                <a:gd name="T6" fmla="*/ 211 w 365"/>
                <a:gd name="T7" fmla="*/ 127 h 180"/>
                <a:gd name="T8" fmla="*/ 224 w 365"/>
                <a:gd name="T9" fmla="*/ 153 h 180"/>
                <a:gd name="T10" fmla="*/ 243 w 365"/>
                <a:gd name="T11" fmla="*/ 157 h 180"/>
                <a:gd name="T12" fmla="*/ 254 w 365"/>
                <a:gd name="T13" fmla="*/ 178 h 180"/>
                <a:gd name="T14" fmla="*/ 266 w 365"/>
                <a:gd name="T15" fmla="*/ 180 h 180"/>
                <a:gd name="T16" fmla="*/ 279 w 365"/>
                <a:gd name="T17" fmla="*/ 159 h 180"/>
                <a:gd name="T18" fmla="*/ 285 w 365"/>
                <a:gd name="T19" fmla="*/ 142 h 180"/>
                <a:gd name="T20" fmla="*/ 298 w 365"/>
                <a:gd name="T21" fmla="*/ 165 h 180"/>
                <a:gd name="T22" fmla="*/ 365 w 365"/>
                <a:gd name="T23" fmla="*/ 144 h 180"/>
                <a:gd name="T24" fmla="*/ 361 w 365"/>
                <a:gd name="T25" fmla="*/ 119 h 180"/>
                <a:gd name="T26" fmla="*/ 342 w 365"/>
                <a:gd name="T27" fmla="*/ 87 h 180"/>
                <a:gd name="T28" fmla="*/ 332 w 365"/>
                <a:gd name="T29" fmla="*/ 83 h 180"/>
                <a:gd name="T30" fmla="*/ 321 w 365"/>
                <a:gd name="T31" fmla="*/ 85 h 180"/>
                <a:gd name="T32" fmla="*/ 323 w 365"/>
                <a:gd name="T33" fmla="*/ 91 h 180"/>
                <a:gd name="T34" fmla="*/ 338 w 365"/>
                <a:gd name="T35" fmla="*/ 93 h 180"/>
                <a:gd name="T36" fmla="*/ 344 w 365"/>
                <a:gd name="T37" fmla="*/ 123 h 180"/>
                <a:gd name="T38" fmla="*/ 317 w 365"/>
                <a:gd name="T39" fmla="*/ 134 h 180"/>
                <a:gd name="T40" fmla="*/ 279 w 365"/>
                <a:gd name="T41" fmla="*/ 110 h 180"/>
                <a:gd name="T42" fmla="*/ 266 w 365"/>
                <a:gd name="T43" fmla="*/ 83 h 180"/>
                <a:gd name="T44" fmla="*/ 249 w 365"/>
                <a:gd name="T45" fmla="*/ 76 h 180"/>
                <a:gd name="T46" fmla="*/ 249 w 365"/>
                <a:gd name="T47" fmla="*/ 83 h 180"/>
                <a:gd name="T48" fmla="*/ 232 w 365"/>
                <a:gd name="T49" fmla="*/ 68 h 180"/>
                <a:gd name="T50" fmla="*/ 245 w 365"/>
                <a:gd name="T51" fmla="*/ 49 h 180"/>
                <a:gd name="T52" fmla="*/ 256 w 365"/>
                <a:gd name="T53" fmla="*/ 32 h 180"/>
                <a:gd name="T54" fmla="*/ 235 w 365"/>
                <a:gd name="T55" fmla="*/ 0 h 180"/>
                <a:gd name="T56" fmla="*/ 199 w 365"/>
                <a:gd name="T57" fmla="*/ 26 h 180"/>
                <a:gd name="T58" fmla="*/ 78 w 365"/>
                <a:gd name="T59" fmla="*/ 57 h 180"/>
                <a:gd name="T60" fmla="*/ 0 w 365"/>
                <a:gd name="T61" fmla="*/ 74 h 180"/>
                <a:gd name="T62" fmla="*/ 0 w 365"/>
                <a:gd name="T63" fmla="*/ 169 h 180"/>
                <a:gd name="T64" fmla="*/ 0 w 365"/>
                <a:gd name="T65" fmla="*/ 169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65" h="180">
                  <a:moveTo>
                    <a:pt x="0" y="169"/>
                  </a:moveTo>
                  <a:lnTo>
                    <a:pt x="169" y="133"/>
                  </a:lnTo>
                  <a:lnTo>
                    <a:pt x="199" y="123"/>
                  </a:lnTo>
                  <a:lnTo>
                    <a:pt x="211" y="127"/>
                  </a:lnTo>
                  <a:lnTo>
                    <a:pt x="224" y="153"/>
                  </a:lnTo>
                  <a:lnTo>
                    <a:pt x="243" y="157"/>
                  </a:lnTo>
                  <a:lnTo>
                    <a:pt x="254" y="178"/>
                  </a:lnTo>
                  <a:lnTo>
                    <a:pt x="266" y="180"/>
                  </a:lnTo>
                  <a:lnTo>
                    <a:pt x="279" y="159"/>
                  </a:lnTo>
                  <a:lnTo>
                    <a:pt x="285" y="142"/>
                  </a:lnTo>
                  <a:lnTo>
                    <a:pt x="298" y="165"/>
                  </a:lnTo>
                  <a:lnTo>
                    <a:pt x="365" y="144"/>
                  </a:lnTo>
                  <a:lnTo>
                    <a:pt x="361" y="119"/>
                  </a:lnTo>
                  <a:lnTo>
                    <a:pt x="342" y="87"/>
                  </a:lnTo>
                  <a:lnTo>
                    <a:pt x="332" y="83"/>
                  </a:lnTo>
                  <a:lnTo>
                    <a:pt x="321" y="85"/>
                  </a:lnTo>
                  <a:lnTo>
                    <a:pt x="323" y="91"/>
                  </a:lnTo>
                  <a:lnTo>
                    <a:pt x="338" y="93"/>
                  </a:lnTo>
                  <a:lnTo>
                    <a:pt x="344" y="123"/>
                  </a:lnTo>
                  <a:lnTo>
                    <a:pt x="317" y="134"/>
                  </a:lnTo>
                  <a:lnTo>
                    <a:pt x="279" y="110"/>
                  </a:lnTo>
                  <a:lnTo>
                    <a:pt x="266" y="83"/>
                  </a:lnTo>
                  <a:lnTo>
                    <a:pt x="249" y="76"/>
                  </a:lnTo>
                  <a:lnTo>
                    <a:pt x="249" y="83"/>
                  </a:lnTo>
                  <a:lnTo>
                    <a:pt x="232" y="68"/>
                  </a:lnTo>
                  <a:lnTo>
                    <a:pt x="245" y="49"/>
                  </a:lnTo>
                  <a:lnTo>
                    <a:pt x="256" y="32"/>
                  </a:lnTo>
                  <a:lnTo>
                    <a:pt x="235" y="0"/>
                  </a:lnTo>
                  <a:lnTo>
                    <a:pt x="199" y="26"/>
                  </a:lnTo>
                  <a:lnTo>
                    <a:pt x="78" y="57"/>
                  </a:lnTo>
                  <a:lnTo>
                    <a:pt x="0" y="74"/>
                  </a:lnTo>
                  <a:lnTo>
                    <a:pt x="0" y="169"/>
                  </a:lnTo>
                  <a:lnTo>
                    <a:pt x="0" y="169"/>
                  </a:lnTo>
                  <a:close/>
                </a:path>
              </a:pathLst>
            </a:custGeom>
            <a:solidFill>
              <a:srgbClr val="D0D0D0"/>
            </a:solidFill>
            <a:ln w="9525">
              <a:solidFill>
                <a:srgbClr val="90909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3079" name="Freeform 151"/>
            <p:cNvSpPr>
              <a:spLocks/>
            </p:cNvSpPr>
            <p:nvPr/>
          </p:nvSpPr>
          <p:spPr bwMode="auto">
            <a:xfrm>
              <a:off x="4884" y="838"/>
              <a:ext cx="89" cy="169"/>
            </a:xfrm>
            <a:custGeom>
              <a:avLst/>
              <a:gdLst>
                <a:gd name="T0" fmla="*/ 28 w 177"/>
                <a:gd name="T1" fmla="*/ 139 h 339"/>
                <a:gd name="T2" fmla="*/ 36 w 177"/>
                <a:gd name="T3" fmla="*/ 200 h 339"/>
                <a:gd name="T4" fmla="*/ 82 w 177"/>
                <a:gd name="T5" fmla="*/ 339 h 339"/>
                <a:gd name="T6" fmla="*/ 160 w 177"/>
                <a:gd name="T7" fmla="*/ 322 h 339"/>
                <a:gd name="T8" fmla="*/ 154 w 177"/>
                <a:gd name="T9" fmla="*/ 124 h 339"/>
                <a:gd name="T10" fmla="*/ 175 w 177"/>
                <a:gd name="T11" fmla="*/ 86 h 339"/>
                <a:gd name="T12" fmla="*/ 177 w 177"/>
                <a:gd name="T13" fmla="*/ 0 h 339"/>
                <a:gd name="T14" fmla="*/ 0 w 177"/>
                <a:gd name="T15" fmla="*/ 42 h 339"/>
                <a:gd name="T16" fmla="*/ 28 w 177"/>
                <a:gd name="T17" fmla="*/ 139 h 339"/>
                <a:gd name="T18" fmla="*/ 28 w 177"/>
                <a:gd name="T19" fmla="*/ 139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7" h="339">
                  <a:moveTo>
                    <a:pt x="28" y="139"/>
                  </a:moveTo>
                  <a:lnTo>
                    <a:pt x="36" y="200"/>
                  </a:lnTo>
                  <a:lnTo>
                    <a:pt x="82" y="339"/>
                  </a:lnTo>
                  <a:lnTo>
                    <a:pt x="160" y="322"/>
                  </a:lnTo>
                  <a:lnTo>
                    <a:pt x="154" y="124"/>
                  </a:lnTo>
                  <a:lnTo>
                    <a:pt x="175" y="86"/>
                  </a:lnTo>
                  <a:lnTo>
                    <a:pt x="177" y="0"/>
                  </a:lnTo>
                  <a:lnTo>
                    <a:pt x="0" y="42"/>
                  </a:lnTo>
                  <a:lnTo>
                    <a:pt x="28" y="139"/>
                  </a:lnTo>
                  <a:lnTo>
                    <a:pt x="28" y="139"/>
                  </a:lnTo>
                  <a:close/>
                </a:path>
              </a:pathLst>
            </a:custGeom>
            <a:solidFill>
              <a:srgbClr val="D0D0D0"/>
            </a:solidFill>
            <a:ln w="9525">
              <a:solidFill>
                <a:srgbClr val="90909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3080" name="Freeform 152"/>
            <p:cNvSpPr>
              <a:spLocks/>
            </p:cNvSpPr>
            <p:nvPr/>
          </p:nvSpPr>
          <p:spPr bwMode="auto">
            <a:xfrm>
              <a:off x="4961" y="813"/>
              <a:ext cx="82" cy="185"/>
            </a:xfrm>
            <a:custGeom>
              <a:avLst/>
              <a:gdLst>
                <a:gd name="T0" fmla="*/ 0 w 163"/>
                <a:gd name="T1" fmla="*/ 173 h 371"/>
                <a:gd name="T2" fmla="*/ 21 w 163"/>
                <a:gd name="T3" fmla="*/ 135 h 371"/>
                <a:gd name="T4" fmla="*/ 23 w 163"/>
                <a:gd name="T5" fmla="*/ 49 h 371"/>
                <a:gd name="T6" fmla="*/ 21 w 163"/>
                <a:gd name="T7" fmla="*/ 17 h 371"/>
                <a:gd name="T8" fmla="*/ 53 w 163"/>
                <a:gd name="T9" fmla="*/ 0 h 371"/>
                <a:gd name="T10" fmla="*/ 127 w 163"/>
                <a:gd name="T11" fmla="*/ 232 h 371"/>
                <a:gd name="T12" fmla="*/ 163 w 163"/>
                <a:gd name="T13" fmla="*/ 281 h 371"/>
                <a:gd name="T14" fmla="*/ 163 w 163"/>
                <a:gd name="T15" fmla="*/ 314 h 371"/>
                <a:gd name="T16" fmla="*/ 127 w 163"/>
                <a:gd name="T17" fmla="*/ 340 h 371"/>
                <a:gd name="T18" fmla="*/ 6 w 163"/>
                <a:gd name="T19" fmla="*/ 371 h 371"/>
                <a:gd name="T20" fmla="*/ 0 w 163"/>
                <a:gd name="T21" fmla="*/ 173 h 371"/>
                <a:gd name="T22" fmla="*/ 0 w 163"/>
                <a:gd name="T23" fmla="*/ 173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3" h="371">
                  <a:moveTo>
                    <a:pt x="0" y="173"/>
                  </a:moveTo>
                  <a:lnTo>
                    <a:pt x="21" y="135"/>
                  </a:lnTo>
                  <a:lnTo>
                    <a:pt x="23" y="49"/>
                  </a:lnTo>
                  <a:lnTo>
                    <a:pt x="21" y="17"/>
                  </a:lnTo>
                  <a:lnTo>
                    <a:pt x="53" y="0"/>
                  </a:lnTo>
                  <a:lnTo>
                    <a:pt x="127" y="232"/>
                  </a:lnTo>
                  <a:lnTo>
                    <a:pt x="163" y="281"/>
                  </a:lnTo>
                  <a:lnTo>
                    <a:pt x="163" y="314"/>
                  </a:lnTo>
                  <a:lnTo>
                    <a:pt x="127" y="340"/>
                  </a:lnTo>
                  <a:lnTo>
                    <a:pt x="6" y="371"/>
                  </a:lnTo>
                  <a:lnTo>
                    <a:pt x="0" y="173"/>
                  </a:lnTo>
                  <a:lnTo>
                    <a:pt x="0" y="173"/>
                  </a:lnTo>
                  <a:close/>
                </a:path>
              </a:pathLst>
            </a:custGeom>
            <a:solidFill>
              <a:srgbClr val="D0D0D0"/>
            </a:solidFill>
            <a:ln w="9525">
              <a:solidFill>
                <a:srgbClr val="90909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3081" name="Freeform 153"/>
            <p:cNvSpPr>
              <a:spLocks/>
            </p:cNvSpPr>
            <p:nvPr/>
          </p:nvSpPr>
          <p:spPr bwMode="auto">
            <a:xfrm>
              <a:off x="4988" y="649"/>
              <a:ext cx="200" cy="305"/>
            </a:xfrm>
            <a:custGeom>
              <a:avLst/>
              <a:gdLst>
                <a:gd name="T0" fmla="*/ 0 w 399"/>
                <a:gd name="T1" fmla="*/ 329 h 610"/>
                <a:gd name="T2" fmla="*/ 23 w 399"/>
                <a:gd name="T3" fmla="*/ 331 h 610"/>
                <a:gd name="T4" fmla="*/ 25 w 399"/>
                <a:gd name="T5" fmla="*/ 291 h 610"/>
                <a:gd name="T6" fmla="*/ 53 w 399"/>
                <a:gd name="T7" fmla="*/ 236 h 610"/>
                <a:gd name="T8" fmla="*/ 40 w 399"/>
                <a:gd name="T9" fmla="*/ 196 h 610"/>
                <a:gd name="T10" fmla="*/ 97 w 399"/>
                <a:gd name="T11" fmla="*/ 4 h 610"/>
                <a:gd name="T12" fmla="*/ 110 w 399"/>
                <a:gd name="T13" fmla="*/ 4 h 610"/>
                <a:gd name="T14" fmla="*/ 114 w 399"/>
                <a:gd name="T15" fmla="*/ 29 h 610"/>
                <a:gd name="T16" fmla="*/ 171 w 399"/>
                <a:gd name="T17" fmla="*/ 8 h 610"/>
                <a:gd name="T18" fmla="*/ 173 w 399"/>
                <a:gd name="T19" fmla="*/ 0 h 610"/>
                <a:gd name="T20" fmla="*/ 219 w 399"/>
                <a:gd name="T21" fmla="*/ 10 h 610"/>
                <a:gd name="T22" fmla="*/ 293 w 399"/>
                <a:gd name="T23" fmla="*/ 198 h 610"/>
                <a:gd name="T24" fmla="*/ 327 w 399"/>
                <a:gd name="T25" fmla="*/ 200 h 610"/>
                <a:gd name="T26" fmla="*/ 390 w 399"/>
                <a:gd name="T27" fmla="*/ 270 h 610"/>
                <a:gd name="T28" fmla="*/ 380 w 399"/>
                <a:gd name="T29" fmla="*/ 283 h 610"/>
                <a:gd name="T30" fmla="*/ 399 w 399"/>
                <a:gd name="T31" fmla="*/ 283 h 610"/>
                <a:gd name="T32" fmla="*/ 386 w 399"/>
                <a:gd name="T33" fmla="*/ 318 h 610"/>
                <a:gd name="T34" fmla="*/ 356 w 399"/>
                <a:gd name="T35" fmla="*/ 340 h 610"/>
                <a:gd name="T36" fmla="*/ 322 w 399"/>
                <a:gd name="T37" fmla="*/ 357 h 610"/>
                <a:gd name="T38" fmla="*/ 318 w 399"/>
                <a:gd name="T39" fmla="*/ 380 h 610"/>
                <a:gd name="T40" fmla="*/ 299 w 399"/>
                <a:gd name="T41" fmla="*/ 359 h 610"/>
                <a:gd name="T42" fmla="*/ 268 w 399"/>
                <a:gd name="T43" fmla="*/ 384 h 610"/>
                <a:gd name="T44" fmla="*/ 253 w 399"/>
                <a:gd name="T45" fmla="*/ 384 h 610"/>
                <a:gd name="T46" fmla="*/ 240 w 399"/>
                <a:gd name="T47" fmla="*/ 369 h 610"/>
                <a:gd name="T48" fmla="*/ 232 w 399"/>
                <a:gd name="T49" fmla="*/ 443 h 610"/>
                <a:gd name="T50" fmla="*/ 204 w 399"/>
                <a:gd name="T51" fmla="*/ 454 h 610"/>
                <a:gd name="T52" fmla="*/ 190 w 399"/>
                <a:gd name="T53" fmla="*/ 483 h 610"/>
                <a:gd name="T54" fmla="*/ 173 w 399"/>
                <a:gd name="T55" fmla="*/ 483 h 610"/>
                <a:gd name="T56" fmla="*/ 133 w 399"/>
                <a:gd name="T57" fmla="*/ 527 h 610"/>
                <a:gd name="T58" fmla="*/ 131 w 399"/>
                <a:gd name="T59" fmla="*/ 561 h 610"/>
                <a:gd name="T60" fmla="*/ 122 w 399"/>
                <a:gd name="T61" fmla="*/ 574 h 610"/>
                <a:gd name="T62" fmla="*/ 110 w 399"/>
                <a:gd name="T63" fmla="*/ 610 h 610"/>
                <a:gd name="T64" fmla="*/ 74 w 399"/>
                <a:gd name="T65" fmla="*/ 561 h 610"/>
                <a:gd name="T66" fmla="*/ 0 w 399"/>
                <a:gd name="T67" fmla="*/ 329 h 610"/>
                <a:gd name="T68" fmla="*/ 0 w 399"/>
                <a:gd name="T69" fmla="*/ 329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99" h="610">
                  <a:moveTo>
                    <a:pt x="0" y="329"/>
                  </a:moveTo>
                  <a:lnTo>
                    <a:pt x="23" y="331"/>
                  </a:lnTo>
                  <a:lnTo>
                    <a:pt x="25" y="291"/>
                  </a:lnTo>
                  <a:lnTo>
                    <a:pt x="53" y="236"/>
                  </a:lnTo>
                  <a:lnTo>
                    <a:pt x="40" y="196"/>
                  </a:lnTo>
                  <a:lnTo>
                    <a:pt x="97" y="4"/>
                  </a:lnTo>
                  <a:lnTo>
                    <a:pt x="110" y="4"/>
                  </a:lnTo>
                  <a:lnTo>
                    <a:pt x="114" y="29"/>
                  </a:lnTo>
                  <a:lnTo>
                    <a:pt x="171" y="8"/>
                  </a:lnTo>
                  <a:lnTo>
                    <a:pt x="173" y="0"/>
                  </a:lnTo>
                  <a:lnTo>
                    <a:pt x="219" y="10"/>
                  </a:lnTo>
                  <a:lnTo>
                    <a:pt x="293" y="198"/>
                  </a:lnTo>
                  <a:lnTo>
                    <a:pt x="327" y="200"/>
                  </a:lnTo>
                  <a:lnTo>
                    <a:pt x="390" y="270"/>
                  </a:lnTo>
                  <a:lnTo>
                    <a:pt x="380" y="283"/>
                  </a:lnTo>
                  <a:lnTo>
                    <a:pt x="399" y="283"/>
                  </a:lnTo>
                  <a:lnTo>
                    <a:pt x="386" y="318"/>
                  </a:lnTo>
                  <a:lnTo>
                    <a:pt x="356" y="340"/>
                  </a:lnTo>
                  <a:lnTo>
                    <a:pt x="322" y="357"/>
                  </a:lnTo>
                  <a:lnTo>
                    <a:pt x="318" y="380"/>
                  </a:lnTo>
                  <a:lnTo>
                    <a:pt x="299" y="359"/>
                  </a:lnTo>
                  <a:lnTo>
                    <a:pt x="268" y="384"/>
                  </a:lnTo>
                  <a:lnTo>
                    <a:pt x="253" y="384"/>
                  </a:lnTo>
                  <a:lnTo>
                    <a:pt x="240" y="369"/>
                  </a:lnTo>
                  <a:lnTo>
                    <a:pt x="232" y="443"/>
                  </a:lnTo>
                  <a:lnTo>
                    <a:pt x="204" y="454"/>
                  </a:lnTo>
                  <a:lnTo>
                    <a:pt x="190" y="483"/>
                  </a:lnTo>
                  <a:lnTo>
                    <a:pt x="173" y="483"/>
                  </a:lnTo>
                  <a:lnTo>
                    <a:pt x="133" y="527"/>
                  </a:lnTo>
                  <a:lnTo>
                    <a:pt x="131" y="561"/>
                  </a:lnTo>
                  <a:lnTo>
                    <a:pt x="122" y="574"/>
                  </a:lnTo>
                  <a:lnTo>
                    <a:pt x="110" y="610"/>
                  </a:lnTo>
                  <a:lnTo>
                    <a:pt x="74" y="561"/>
                  </a:lnTo>
                  <a:lnTo>
                    <a:pt x="0" y="329"/>
                  </a:lnTo>
                  <a:lnTo>
                    <a:pt x="0" y="329"/>
                  </a:lnTo>
                  <a:close/>
                </a:path>
              </a:pathLst>
            </a:custGeom>
            <a:solidFill>
              <a:srgbClr val="D0D0D0"/>
            </a:solidFill>
            <a:ln w="9525">
              <a:solidFill>
                <a:srgbClr val="90909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pic>
        <p:nvPicPr>
          <p:cNvPr id="2785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52024" y="4267200"/>
            <a:ext cx="2831169" cy="16204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5" name="矩形 54"/>
          <p:cNvSpPr/>
          <p:nvPr/>
        </p:nvSpPr>
        <p:spPr>
          <a:xfrm>
            <a:off x="533400" y="4953000"/>
            <a:ext cx="4573688" cy="400110"/>
          </a:xfrm>
          <a:prstGeom prst="rect">
            <a:avLst/>
          </a:prstGeom>
          <a:solidFill>
            <a:schemeClr val="accent3">
              <a:lumMod val="40000"/>
              <a:lumOff val="60000"/>
            </a:schemeClr>
          </a:solidFill>
        </p:spPr>
        <p:txBody>
          <a:bodyPr wrap="none">
            <a:spAutoFit/>
          </a:bodyPr>
          <a:lstStyle/>
          <a:p>
            <a:r>
              <a:rPr lang="zh-CN" altLang="zh-CN" sz="2000" b="1" dirty="0">
                <a:solidFill>
                  <a:srgbClr val="2F00B4"/>
                </a:solidFill>
                <a:latin typeface="楷体_GB2312" panose="02010609030101010101" pitchFamily="49" charset="-122"/>
                <a:ea typeface="楷体_GB2312" panose="02010609030101010101" pitchFamily="49" charset="-122"/>
              </a:rPr>
              <a:t>【</a:t>
            </a:r>
            <a:r>
              <a:rPr lang="zh-CN" altLang="en-US" sz="2000" b="1" dirty="0">
                <a:solidFill>
                  <a:srgbClr val="2F00B4"/>
                </a:solidFill>
                <a:latin typeface="楷体_GB2312" panose="02010609030101010101" pitchFamily="49" charset="-122"/>
                <a:ea typeface="楷体_GB2312" panose="02010609030101010101" pitchFamily="49" charset="-122"/>
              </a:rPr>
              <a:t>拓展</a:t>
            </a:r>
            <a:r>
              <a:rPr lang="zh-CN" altLang="zh-CN" sz="2000" b="1" dirty="0">
                <a:solidFill>
                  <a:srgbClr val="2F00B4"/>
                </a:solidFill>
                <a:latin typeface="楷体_GB2312" panose="02010609030101010101" pitchFamily="49" charset="-122"/>
                <a:ea typeface="楷体_GB2312" panose="02010609030101010101" pitchFamily="49" charset="-122"/>
              </a:rPr>
              <a:t>视频】去美国应掌握的</a:t>
            </a:r>
            <a:r>
              <a:rPr lang="en-US" altLang="zh-CN" sz="2000" b="1" dirty="0">
                <a:solidFill>
                  <a:srgbClr val="2F00B4"/>
                </a:solidFill>
                <a:latin typeface="楷体_GB2312" panose="02010609030101010101" pitchFamily="49" charset="-122"/>
                <a:ea typeface="楷体_GB2312" panose="02010609030101010101" pitchFamily="49" charset="-122"/>
              </a:rPr>
              <a:t>13</a:t>
            </a:r>
            <a:r>
              <a:rPr lang="zh-CN" altLang="zh-CN" sz="2000" b="1" dirty="0">
                <a:solidFill>
                  <a:srgbClr val="2F00B4"/>
                </a:solidFill>
                <a:latin typeface="楷体_GB2312" panose="02010609030101010101" pitchFamily="49" charset="-122"/>
                <a:ea typeface="楷体_GB2312" panose="02010609030101010101" pitchFamily="49" charset="-122"/>
              </a:rPr>
              <a:t>条礼仪</a:t>
            </a:r>
          </a:p>
        </p:txBody>
      </p:sp>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2"/>
          <p:cNvSpPr>
            <a:spLocks noGrp="1" noChangeArrowheads="1"/>
          </p:cNvSpPr>
          <p:nvPr>
            <p:ph type="title"/>
          </p:nvPr>
        </p:nvSpPr>
        <p:spPr/>
        <p:txBody>
          <a:bodyPr/>
          <a:lstStyle/>
          <a:p>
            <a:pPr algn="l"/>
            <a:r>
              <a:rPr lang="en-US" altLang="zh-CN" sz="2800" b="1" dirty="0" smtClean="0">
                <a:latin typeface="楷体_GB2312" panose="02010609030101010101" pitchFamily="49" charset="-122"/>
                <a:ea typeface="楷体_GB2312" panose="02010609030101010101" pitchFamily="49" charset="-122"/>
              </a:rPr>
              <a:t>5.2.2</a:t>
            </a:r>
            <a:r>
              <a:rPr lang="zh-CN" altLang="en-US" sz="2800" b="1" dirty="0" smtClean="0">
                <a:latin typeface="楷体_GB2312" panose="02010609030101010101" pitchFamily="49" charset="-122"/>
                <a:ea typeface="楷体_GB2312" panose="02010609030101010101" pitchFamily="49" charset="-122"/>
              </a:rPr>
              <a:t>　拉丁美洲</a:t>
            </a:r>
            <a:r>
              <a:rPr lang="zh-CN" altLang="en-US" sz="2800" b="1" dirty="0">
                <a:latin typeface="楷体_GB2312" panose="02010609030101010101" pitchFamily="49" charset="-122"/>
                <a:ea typeface="楷体_GB2312" panose="02010609030101010101" pitchFamily="49" charset="-122"/>
              </a:rPr>
              <a:t>商人的谈判风格</a:t>
            </a:r>
          </a:p>
        </p:txBody>
      </p:sp>
      <p:sp>
        <p:nvSpPr>
          <p:cNvPr id="253955" name="Rectangle 3"/>
          <p:cNvSpPr>
            <a:spLocks noGrp="1" noChangeArrowheads="1"/>
          </p:cNvSpPr>
          <p:nvPr>
            <p:ph idx="1"/>
          </p:nvPr>
        </p:nvSpPr>
        <p:spPr>
          <a:xfrm>
            <a:off x="1066800" y="1371600"/>
            <a:ext cx="7696200" cy="4876800"/>
          </a:xfrm>
        </p:spPr>
        <p:txBody>
          <a:bodyPr>
            <a:normAutofit/>
          </a:bodyPr>
          <a:lstStyle/>
          <a:p>
            <a:pPr>
              <a:lnSpc>
                <a:spcPct val="150000"/>
              </a:lnSpc>
            </a:pPr>
            <a:r>
              <a:rPr lang="zh-CN" altLang="zh-CN" sz="2000" dirty="0" smtClean="0"/>
              <a:t>注重</a:t>
            </a:r>
            <a:r>
              <a:rPr lang="zh-CN" altLang="zh-CN" sz="2000" dirty="0"/>
              <a:t>情感与关系建立</a:t>
            </a:r>
          </a:p>
          <a:p>
            <a:pPr>
              <a:lnSpc>
                <a:spcPct val="150000"/>
              </a:lnSpc>
            </a:pPr>
            <a:r>
              <a:rPr lang="zh-CN" altLang="zh-CN" sz="2000" dirty="0" smtClean="0"/>
              <a:t>时间</a:t>
            </a:r>
            <a:r>
              <a:rPr lang="zh-CN" altLang="zh-CN" sz="2000" dirty="0"/>
              <a:t>观念相对灵活</a:t>
            </a:r>
          </a:p>
          <a:p>
            <a:pPr>
              <a:lnSpc>
                <a:spcPct val="150000"/>
              </a:lnSpc>
            </a:pPr>
            <a:r>
              <a:rPr lang="zh-CN" altLang="zh-CN" sz="2000" dirty="0" smtClean="0"/>
              <a:t>性格</a:t>
            </a:r>
            <a:r>
              <a:rPr lang="zh-CN" altLang="zh-CN" sz="2000" dirty="0"/>
              <a:t>外向且富有激情</a:t>
            </a:r>
          </a:p>
          <a:p>
            <a:pPr>
              <a:lnSpc>
                <a:spcPct val="150000"/>
              </a:lnSpc>
            </a:pPr>
            <a:r>
              <a:rPr lang="zh-CN" altLang="zh-CN" sz="2000" dirty="0" smtClean="0"/>
              <a:t>注重</a:t>
            </a:r>
            <a:r>
              <a:rPr lang="zh-CN" altLang="zh-CN" sz="2000" dirty="0"/>
              <a:t>利益和实惠</a:t>
            </a:r>
          </a:p>
          <a:p>
            <a:pPr>
              <a:lnSpc>
                <a:spcPct val="150000"/>
              </a:lnSpc>
            </a:pPr>
            <a:r>
              <a:rPr lang="zh-CN" altLang="zh-CN" sz="2000" dirty="0" smtClean="0"/>
              <a:t>合同</a:t>
            </a:r>
            <a:r>
              <a:rPr lang="zh-CN" altLang="zh-CN" sz="2000" dirty="0"/>
              <a:t>履行灵活，重视代理制度</a:t>
            </a:r>
          </a:p>
          <a:p>
            <a:pPr>
              <a:lnSpc>
                <a:spcPct val="150000"/>
              </a:lnSpc>
            </a:pPr>
            <a:endParaRPr lang="en-US" altLang="zh-CN" sz="2000" dirty="0">
              <a:ea typeface="楷体_GB2312" panose="02010609030101010101" pitchFamily="49" charset="-122"/>
            </a:endParaRPr>
          </a:p>
        </p:txBody>
      </p:sp>
      <p:pic>
        <p:nvPicPr>
          <p:cNvPr id="2795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10200" y="3577367"/>
            <a:ext cx="3498850" cy="30499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08868106"/>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Rectangle 2"/>
          <p:cNvSpPr>
            <a:spLocks noGrp="1" noChangeArrowheads="1"/>
          </p:cNvSpPr>
          <p:nvPr>
            <p:ph type="title"/>
          </p:nvPr>
        </p:nvSpPr>
        <p:spPr>
          <a:solidFill>
            <a:schemeClr val="accent3">
              <a:lumMod val="20000"/>
              <a:lumOff val="80000"/>
            </a:schemeClr>
          </a:solidFill>
        </p:spPr>
        <p:txBody>
          <a:bodyPr/>
          <a:lstStyle/>
          <a:p>
            <a:r>
              <a:rPr lang="en-US" altLang="zh-CN" sz="3200" b="1" dirty="0" smtClean="0"/>
              <a:t>5.3</a:t>
            </a:r>
            <a:r>
              <a:rPr lang="zh-CN" altLang="en-US" sz="3200" b="1" dirty="0" smtClean="0"/>
              <a:t>　欧洲</a:t>
            </a:r>
            <a:r>
              <a:rPr lang="zh-CN" altLang="en-US" sz="3200" b="1" dirty="0"/>
              <a:t>商人的谈判风格</a:t>
            </a:r>
          </a:p>
        </p:txBody>
      </p:sp>
      <p:sp>
        <p:nvSpPr>
          <p:cNvPr id="254979" name="Rectangle 3"/>
          <p:cNvSpPr>
            <a:spLocks noGrp="1" noChangeArrowheads="1"/>
          </p:cNvSpPr>
          <p:nvPr>
            <p:ph idx="1"/>
          </p:nvPr>
        </p:nvSpPr>
        <p:spPr/>
        <p:txBody>
          <a:bodyPr/>
          <a:lstStyle/>
          <a:p>
            <a:pPr>
              <a:lnSpc>
                <a:spcPct val="165000"/>
              </a:lnSpc>
              <a:buFontTx/>
              <a:buNone/>
            </a:pPr>
            <a:r>
              <a:rPr lang="en-US" altLang="zh-CN" sz="2800" b="1" dirty="0" smtClean="0">
                <a:solidFill>
                  <a:srgbClr val="660033"/>
                </a:solidFill>
                <a:latin typeface="楷体_GB2312" pitchFamily="49" charset="-122"/>
                <a:ea typeface="楷体_GB2312" pitchFamily="49" charset="-122"/>
              </a:rPr>
              <a:t>5.3.1</a:t>
            </a:r>
            <a:r>
              <a:rPr lang="zh-CN" altLang="en-US" sz="2800" b="1" dirty="0" smtClean="0">
                <a:solidFill>
                  <a:srgbClr val="660033"/>
                </a:solidFill>
                <a:latin typeface="楷体_GB2312" pitchFamily="49" charset="-122"/>
                <a:ea typeface="楷体_GB2312" pitchFamily="49" charset="-122"/>
              </a:rPr>
              <a:t>　英国</a:t>
            </a:r>
            <a:r>
              <a:rPr lang="zh-CN" altLang="en-US" sz="2800" b="1" dirty="0">
                <a:solidFill>
                  <a:srgbClr val="660033"/>
                </a:solidFill>
                <a:latin typeface="楷体_GB2312" pitchFamily="49" charset="-122"/>
                <a:ea typeface="楷体_GB2312" pitchFamily="49" charset="-122"/>
              </a:rPr>
              <a:t>商人的谈判风格</a:t>
            </a:r>
            <a:endParaRPr lang="zh-CN" altLang="en-US" sz="2000" dirty="0">
              <a:solidFill>
                <a:srgbClr val="660033"/>
              </a:solidFill>
              <a:latin typeface="楷体_GB2312" pitchFamily="49" charset="-122"/>
              <a:ea typeface="楷体_GB2312" pitchFamily="49" charset="-122"/>
            </a:endParaRPr>
          </a:p>
          <a:p>
            <a:pPr>
              <a:lnSpc>
                <a:spcPct val="165000"/>
              </a:lnSpc>
              <a:buFontTx/>
              <a:buNone/>
            </a:pPr>
            <a:r>
              <a:rPr lang="zh-CN" altLang="en-US" sz="2000" dirty="0"/>
              <a:t>●传统，保留有浓郁的“古风”</a:t>
            </a:r>
          </a:p>
          <a:p>
            <a:pPr>
              <a:lnSpc>
                <a:spcPct val="165000"/>
              </a:lnSpc>
              <a:buFontTx/>
              <a:buNone/>
            </a:pPr>
            <a:r>
              <a:rPr lang="zh-CN" altLang="en-US" sz="2000" dirty="0"/>
              <a:t>●言行持重，不轻易与对方建立个人关系</a:t>
            </a:r>
          </a:p>
          <a:p>
            <a:pPr>
              <a:lnSpc>
                <a:spcPct val="165000"/>
              </a:lnSpc>
              <a:buFontTx/>
              <a:buNone/>
            </a:pPr>
            <a:r>
              <a:rPr lang="zh-CN" altLang="en-US" sz="2000" dirty="0"/>
              <a:t>●等级制度根深蒂固</a:t>
            </a:r>
          </a:p>
          <a:p>
            <a:pPr>
              <a:lnSpc>
                <a:spcPct val="165000"/>
              </a:lnSpc>
              <a:buFontTx/>
              <a:buNone/>
            </a:pPr>
            <a:r>
              <a:rPr lang="zh-CN" altLang="en-US" sz="2000" dirty="0"/>
              <a:t>●稳健，对物质利益的追求不激烈也不直接表现</a:t>
            </a:r>
          </a:p>
          <a:p>
            <a:pPr>
              <a:lnSpc>
                <a:spcPct val="165000"/>
              </a:lnSpc>
              <a:buFontTx/>
              <a:buNone/>
            </a:pPr>
            <a:r>
              <a:rPr lang="zh-CN" altLang="en-US" sz="2000" dirty="0"/>
              <a:t>●不会轻易认错和道歉</a:t>
            </a:r>
          </a:p>
        </p:txBody>
      </p:sp>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Rectangle 2"/>
          <p:cNvSpPr>
            <a:spLocks noGrp="1" noChangeArrowheads="1"/>
          </p:cNvSpPr>
          <p:nvPr>
            <p:ph type="title"/>
          </p:nvPr>
        </p:nvSpPr>
        <p:spPr/>
        <p:txBody>
          <a:bodyPr/>
          <a:lstStyle/>
          <a:p>
            <a:pPr algn="l"/>
            <a:r>
              <a:rPr lang="en-US" altLang="zh-CN" sz="2800" b="1" dirty="0" smtClean="0">
                <a:latin typeface="楷体_GB2312" pitchFamily="49" charset="-122"/>
                <a:ea typeface="楷体_GB2312" pitchFamily="49" charset="-122"/>
              </a:rPr>
              <a:t>5.3.2</a:t>
            </a:r>
            <a:r>
              <a:rPr lang="zh-CN" altLang="en-US" sz="2800" b="1" dirty="0" smtClean="0">
                <a:latin typeface="楷体_GB2312" pitchFamily="49" charset="-122"/>
                <a:ea typeface="楷体_GB2312" pitchFamily="49" charset="-122"/>
              </a:rPr>
              <a:t>　德国</a:t>
            </a:r>
            <a:r>
              <a:rPr lang="zh-CN" altLang="en-US" sz="2800" b="1" dirty="0">
                <a:latin typeface="楷体_GB2312" pitchFamily="49" charset="-122"/>
                <a:ea typeface="楷体_GB2312" pitchFamily="49" charset="-122"/>
              </a:rPr>
              <a:t>商人的谈判风格</a:t>
            </a:r>
          </a:p>
        </p:txBody>
      </p:sp>
      <p:sp>
        <p:nvSpPr>
          <p:cNvPr id="256003" name="Rectangle 3"/>
          <p:cNvSpPr>
            <a:spLocks noGrp="1" noChangeArrowheads="1"/>
          </p:cNvSpPr>
          <p:nvPr>
            <p:ph idx="1"/>
          </p:nvPr>
        </p:nvSpPr>
        <p:spPr>
          <a:xfrm>
            <a:off x="685800" y="1828800"/>
            <a:ext cx="7924800" cy="3657600"/>
          </a:xfrm>
        </p:spPr>
        <p:txBody>
          <a:bodyPr/>
          <a:lstStyle/>
          <a:p>
            <a:pPr>
              <a:lnSpc>
                <a:spcPct val="160000"/>
              </a:lnSpc>
            </a:pPr>
            <a:r>
              <a:rPr lang="zh-CN" altLang="en-US" sz="2000" dirty="0"/>
              <a:t>对商业事务极其小心谨慎，对人际关系也正规刻板，拘于形式礼节</a:t>
            </a:r>
          </a:p>
          <a:p>
            <a:pPr>
              <a:lnSpc>
                <a:spcPct val="160000"/>
              </a:lnSpc>
            </a:pPr>
            <a:r>
              <a:rPr lang="zh-CN" altLang="en-US" sz="2000" dirty="0"/>
              <a:t>时间观念很强，非常守时，公私事皆如此</a:t>
            </a:r>
          </a:p>
          <a:p>
            <a:pPr>
              <a:lnSpc>
                <a:spcPct val="160000"/>
              </a:lnSpc>
            </a:pPr>
            <a:r>
              <a:rPr lang="zh-CN" altLang="en-US" sz="2000" dirty="0"/>
              <a:t>虽谨慎保守，但办事雷厉风行，考虑事情周到细致，注重细枝末节，力争任何事都完美无缺谈判果断，极注重计划性和节奏紧凑</a:t>
            </a:r>
          </a:p>
          <a:p>
            <a:pPr>
              <a:lnSpc>
                <a:spcPct val="160000"/>
              </a:lnSpc>
            </a:pPr>
            <a:r>
              <a:rPr lang="zh-CN" altLang="en-US" sz="2000" dirty="0"/>
              <a:t>强硬的谈判风格给人以固执己见、缺乏灵活性的印象</a:t>
            </a:r>
          </a:p>
          <a:p>
            <a:pPr>
              <a:lnSpc>
                <a:spcPct val="160000"/>
              </a:lnSpc>
            </a:pPr>
            <a:r>
              <a:rPr lang="zh-CN" altLang="en-US" sz="2000" dirty="0"/>
              <a:t>极尊重契约，有“契约之民”的雅称</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1600200" y="457200"/>
            <a:ext cx="6337300" cy="914400"/>
          </a:xfrm>
          <a:solidFill>
            <a:schemeClr val="accent3">
              <a:lumMod val="20000"/>
              <a:lumOff val="80000"/>
            </a:schemeClr>
          </a:solidFill>
        </p:spPr>
        <p:txBody>
          <a:bodyPr/>
          <a:lstStyle/>
          <a:p>
            <a:pPr algn="l"/>
            <a:r>
              <a:rPr lang="en-US" altLang="zh-CN" sz="3200" b="1" dirty="0" smtClean="0"/>
              <a:t>1.2</a:t>
            </a:r>
            <a:r>
              <a:rPr lang="zh-CN" altLang="en-US" sz="3200" b="1" dirty="0" smtClean="0"/>
              <a:t>　商务</a:t>
            </a:r>
            <a:r>
              <a:rPr lang="zh-CN" altLang="en-US" sz="3200" b="1" dirty="0"/>
              <a:t>谈判的原则与方法</a:t>
            </a:r>
          </a:p>
        </p:txBody>
      </p:sp>
      <p:sp>
        <p:nvSpPr>
          <p:cNvPr id="40963" name="Rectangle 3"/>
          <p:cNvSpPr>
            <a:spLocks noGrp="1" noChangeArrowheads="1"/>
          </p:cNvSpPr>
          <p:nvPr>
            <p:ph idx="1"/>
          </p:nvPr>
        </p:nvSpPr>
        <p:spPr>
          <a:xfrm>
            <a:off x="990600" y="1792771"/>
            <a:ext cx="6553200" cy="4012223"/>
          </a:xfrm>
        </p:spPr>
        <p:txBody>
          <a:bodyPr>
            <a:normAutofit lnSpcReduction="10000"/>
          </a:bodyPr>
          <a:lstStyle/>
          <a:p>
            <a:pPr>
              <a:lnSpc>
                <a:spcPct val="110000"/>
              </a:lnSpc>
              <a:buFontTx/>
              <a:buNone/>
            </a:pPr>
            <a:r>
              <a:rPr lang="en-US" altLang="zh-CN" sz="2800" b="1" dirty="0" smtClean="0">
                <a:solidFill>
                  <a:srgbClr val="660033"/>
                </a:solidFill>
                <a:latin typeface="楷体_GB2312" pitchFamily="49" charset="-122"/>
                <a:ea typeface="楷体_GB2312" pitchFamily="49" charset="-122"/>
              </a:rPr>
              <a:t>1.2.1</a:t>
            </a:r>
            <a:r>
              <a:rPr lang="zh-CN" altLang="en-US" sz="2800" b="1" dirty="0" smtClean="0">
                <a:solidFill>
                  <a:srgbClr val="660033"/>
                </a:solidFill>
                <a:latin typeface="楷体_GB2312" pitchFamily="49" charset="-122"/>
                <a:ea typeface="楷体_GB2312" pitchFamily="49" charset="-122"/>
              </a:rPr>
              <a:t>　商务</a:t>
            </a:r>
            <a:r>
              <a:rPr lang="zh-CN" altLang="en-US" sz="2800" b="1" dirty="0">
                <a:solidFill>
                  <a:srgbClr val="660033"/>
                </a:solidFill>
                <a:latin typeface="楷体_GB2312" pitchFamily="49" charset="-122"/>
                <a:ea typeface="楷体_GB2312" pitchFamily="49" charset="-122"/>
              </a:rPr>
              <a:t>谈判的原则</a:t>
            </a:r>
          </a:p>
          <a:p>
            <a:pPr>
              <a:lnSpc>
                <a:spcPct val="110000"/>
              </a:lnSpc>
            </a:pPr>
            <a:r>
              <a:rPr lang="zh-CN" altLang="en-US" dirty="0"/>
              <a:t>在商务谈判中，谈判者应遵循的原则主要有以下</a:t>
            </a:r>
            <a:r>
              <a:rPr lang="en-US" altLang="zh-CN" dirty="0"/>
              <a:t>5</a:t>
            </a:r>
            <a:r>
              <a:rPr lang="zh-CN" altLang="en-US" dirty="0"/>
              <a:t>个方面：</a:t>
            </a:r>
          </a:p>
          <a:p>
            <a:pPr lvl="1">
              <a:lnSpc>
                <a:spcPct val="110000"/>
              </a:lnSpc>
            </a:pPr>
            <a:r>
              <a:rPr lang="zh-CN" altLang="en-US" dirty="0" smtClean="0">
                <a:latin typeface="微软雅黑" pitchFamily="34" charset="-122"/>
                <a:ea typeface="微软雅黑" pitchFamily="34" charset="-122"/>
              </a:rPr>
              <a:t>平等互利</a:t>
            </a:r>
            <a:r>
              <a:rPr lang="zh-CN" altLang="en-US" dirty="0">
                <a:latin typeface="微软雅黑" pitchFamily="34" charset="-122"/>
                <a:ea typeface="微软雅黑" pitchFamily="34" charset="-122"/>
              </a:rPr>
              <a:t>原则</a:t>
            </a:r>
          </a:p>
          <a:p>
            <a:pPr lvl="1">
              <a:lnSpc>
                <a:spcPct val="110000"/>
              </a:lnSpc>
            </a:pPr>
            <a:r>
              <a:rPr lang="zh-CN" altLang="en-US" dirty="0" smtClean="0">
                <a:latin typeface="微软雅黑" pitchFamily="34" charset="-122"/>
                <a:ea typeface="微软雅黑" pitchFamily="34" charset="-122"/>
              </a:rPr>
              <a:t>把</a:t>
            </a:r>
            <a:r>
              <a:rPr lang="zh-CN" altLang="en-US" dirty="0">
                <a:latin typeface="微软雅黑" pitchFamily="34" charset="-122"/>
                <a:ea typeface="微软雅黑" pitchFamily="34" charset="-122"/>
              </a:rPr>
              <a:t>人与问题分开的原则</a:t>
            </a:r>
          </a:p>
          <a:p>
            <a:pPr lvl="1">
              <a:lnSpc>
                <a:spcPct val="110000"/>
              </a:lnSpc>
            </a:pPr>
            <a:r>
              <a:rPr lang="en-US" altLang="zh-CN" dirty="0" err="1" smtClean="0">
                <a:solidFill>
                  <a:schemeClr val="tx1"/>
                </a:solidFill>
                <a:latin typeface="微软雅黑" pitchFamily="34" charset="-122"/>
                <a:ea typeface="微软雅黑" pitchFamily="34" charset="-122"/>
              </a:rPr>
              <a:t>立场服从利益的原则</a:t>
            </a:r>
            <a:endParaRPr lang="en-US" altLang="zh-CN" dirty="0" smtClean="0">
              <a:solidFill>
                <a:schemeClr val="tx1"/>
              </a:solidFill>
              <a:latin typeface="微软雅黑" pitchFamily="34" charset="-122"/>
              <a:ea typeface="微软雅黑" pitchFamily="34" charset="-122"/>
            </a:endParaRPr>
          </a:p>
          <a:p>
            <a:pPr lvl="1">
              <a:lnSpc>
                <a:spcPct val="110000"/>
              </a:lnSpc>
            </a:pPr>
            <a:r>
              <a:rPr lang="en-US" altLang="zh-CN" dirty="0" err="1" smtClean="0">
                <a:solidFill>
                  <a:schemeClr val="tx1"/>
                </a:solidFill>
                <a:latin typeface="微软雅黑" pitchFamily="34" charset="-122"/>
                <a:ea typeface="微软雅黑" pitchFamily="34" charset="-122"/>
              </a:rPr>
              <a:t>求同存异的原则</a:t>
            </a:r>
            <a:endParaRPr lang="zh-CN" altLang="en-US" dirty="0">
              <a:latin typeface="微软雅黑" pitchFamily="34" charset="-122"/>
              <a:ea typeface="微软雅黑" pitchFamily="34" charset="-122"/>
            </a:endParaRPr>
          </a:p>
          <a:p>
            <a:pPr lvl="1">
              <a:lnSpc>
                <a:spcPct val="110000"/>
              </a:lnSpc>
            </a:pPr>
            <a:r>
              <a:rPr lang="zh-CN" altLang="en-US" dirty="0" smtClean="0">
                <a:latin typeface="微软雅黑" pitchFamily="34" charset="-122"/>
                <a:ea typeface="微软雅黑" pitchFamily="34" charset="-122"/>
              </a:rPr>
              <a:t>客观</a:t>
            </a:r>
            <a:r>
              <a:rPr lang="zh-CN" altLang="en-US" dirty="0">
                <a:latin typeface="微软雅黑" pitchFamily="34" charset="-122"/>
                <a:ea typeface="微软雅黑" pitchFamily="34" charset="-122"/>
              </a:rPr>
              <a:t>标准的原则</a:t>
            </a:r>
          </a:p>
          <a:p>
            <a:pPr lvl="1">
              <a:lnSpc>
                <a:spcPct val="110000"/>
              </a:lnSpc>
            </a:pPr>
            <a:r>
              <a:rPr lang="zh-CN" altLang="en-US" dirty="0" smtClean="0">
                <a:latin typeface="微软雅黑" pitchFamily="34" charset="-122"/>
                <a:ea typeface="微软雅黑" pitchFamily="34" charset="-122"/>
              </a:rPr>
              <a:t>科学性</a:t>
            </a:r>
            <a:r>
              <a:rPr lang="zh-CN" altLang="en-US" dirty="0">
                <a:latin typeface="微软雅黑" pitchFamily="34" charset="-122"/>
                <a:ea typeface="微软雅黑" pitchFamily="34" charset="-122"/>
              </a:rPr>
              <a:t>与艺术性相结合的原则</a:t>
            </a:r>
          </a:p>
        </p:txBody>
      </p:sp>
      <p:pic>
        <p:nvPicPr>
          <p:cNvPr id="40964" name="Picture 4" descr="PE01846_"/>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867400" y="5172808"/>
            <a:ext cx="3048000" cy="1338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Rectangle 2"/>
          <p:cNvSpPr>
            <a:spLocks noGrp="1" noChangeArrowheads="1"/>
          </p:cNvSpPr>
          <p:nvPr>
            <p:ph type="title"/>
          </p:nvPr>
        </p:nvSpPr>
        <p:spPr/>
        <p:txBody>
          <a:bodyPr/>
          <a:lstStyle/>
          <a:p>
            <a:pPr algn="l"/>
            <a:r>
              <a:rPr lang="en-US" altLang="zh-CN" sz="2800" b="1" dirty="0" smtClean="0">
                <a:latin typeface="楷体_GB2312" pitchFamily="49" charset="-122"/>
                <a:ea typeface="楷体_GB2312" pitchFamily="49" charset="-122"/>
              </a:rPr>
              <a:t>5.3.3</a:t>
            </a:r>
            <a:r>
              <a:rPr lang="zh-CN" altLang="en-US" sz="2800" b="1" dirty="0" smtClean="0">
                <a:latin typeface="楷体_GB2312" pitchFamily="49" charset="-122"/>
                <a:ea typeface="楷体_GB2312" pitchFamily="49" charset="-122"/>
              </a:rPr>
              <a:t>　法国</a:t>
            </a:r>
            <a:r>
              <a:rPr lang="zh-CN" altLang="en-US" sz="2800" b="1" dirty="0">
                <a:latin typeface="楷体_GB2312" pitchFamily="49" charset="-122"/>
                <a:ea typeface="楷体_GB2312" pitchFamily="49" charset="-122"/>
              </a:rPr>
              <a:t>商人的谈判风格</a:t>
            </a:r>
          </a:p>
        </p:txBody>
      </p:sp>
      <p:sp>
        <p:nvSpPr>
          <p:cNvPr id="257027" name="Rectangle 3"/>
          <p:cNvSpPr>
            <a:spLocks noGrp="1" noChangeArrowheads="1"/>
          </p:cNvSpPr>
          <p:nvPr>
            <p:ph idx="1"/>
          </p:nvPr>
        </p:nvSpPr>
        <p:spPr/>
        <p:txBody>
          <a:bodyPr/>
          <a:lstStyle/>
          <a:p>
            <a:r>
              <a:rPr lang="zh-CN" altLang="en-US" sz="2000" dirty="0"/>
              <a:t>注重生活情趣，他们有浓郁的人情味，非常重视互相信任的朋友关系，并以此影响生意</a:t>
            </a:r>
            <a:endParaRPr lang="en-US" altLang="zh-CN" sz="2000" dirty="0"/>
          </a:p>
          <a:p>
            <a:r>
              <a:rPr lang="zh-CN" altLang="zh-CN" sz="2000" dirty="0"/>
              <a:t>讲究产品特色，但不大重视以大量生产的方式来降低产品成本</a:t>
            </a:r>
            <a:endParaRPr lang="zh-CN" altLang="en-US" sz="2000" dirty="0"/>
          </a:p>
          <a:p>
            <a:r>
              <a:rPr lang="zh-CN" altLang="en-US" sz="2000" dirty="0"/>
              <a:t>生活节奏感十分鲜明，工作时态度认真而投入，讲究效率，休闲时总是痛痛快快地玩一场</a:t>
            </a:r>
          </a:p>
          <a:p>
            <a:r>
              <a:rPr lang="zh-CN" altLang="en-US" sz="2000" dirty="0"/>
              <a:t>不喜欢谈判自始至终只谈生意，乐于在开始时，聊一些社会新闻及文化方面的话题，以创造一种轻松友好的气氛</a:t>
            </a:r>
          </a:p>
          <a:p>
            <a:r>
              <a:rPr lang="zh-CN" altLang="en-US" sz="2000" dirty="0"/>
              <a:t>偏爱横向谈判，谈判的重点在于整个交易是否可行，而不重视细节部分</a:t>
            </a:r>
          </a:p>
          <a:p>
            <a:r>
              <a:rPr lang="zh-CN" altLang="en-US" sz="2000" dirty="0"/>
              <a:t>比较注重信用，一旦合同建立，会很好地执行</a:t>
            </a:r>
          </a:p>
        </p:txBody>
      </p:sp>
    </p:spTree>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4" name="Rectangle 2"/>
          <p:cNvSpPr>
            <a:spLocks noGrp="1" noChangeArrowheads="1"/>
          </p:cNvSpPr>
          <p:nvPr>
            <p:ph type="title"/>
          </p:nvPr>
        </p:nvSpPr>
        <p:spPr/>
        <p:txBody>
          <a:bodyPr/>
          <a:lstStyle/>
          <a:p>
            <a:pPr algn="l"/>
            <a:r>
              <a:rPr lang="en-US" altLang="zh-CN" sz="2800" b="1" dirty="0" smtClean="0">
                <a:latin typeface="楷体_GB2312" pitchFamily="49" charset="-122"/>
                <a:ea typeface="楷体_GB2312" pitchFamily="49" charset="-122"/>
              </a:rPr>
              <a:t>5.3.4</a:t>
            </a:r>
            <a:r>
              <a:rPr lang="zh-CN" altLang="en-US" sz="2800" b="1" dirty="0" smtClean="0">
                <a:latin typeface="楷体_GB2312" pitchFamily="49" charset="-122"/>
                <a:ea typeface="楷体_GB2312" pitchFamily="49" charset="-122"/>
              </a:rPr>
              <a:t>　俄罗斯</a:t>
            </a:r>
            <a:r>
              <a:rPr lang="zh-CN" altLang="en-US" sz="2800" b="1" dirty="0">
                <a:latin typeface="楷体_GB2312" pitchFamily="49" charset="-122"/>
                <a:ea typeface="楷体_GB2312" pitchFamily="49" charset="-122"/>
              </a:rPr>
              <a:t>商人的谈判风格</a:t>
            </a:r>
          </a:p>
        </p:txBody>
      </p:sp>
      <p:sp>
        <p:nvSpPr>
          <p:cNvPr id="259075" name="Rectangle 3"/>
          <p:cNvSpPr>
            <a:spLocks noGrp="1" noChangeArrowheads="1"/>
          </p:cNvSpPr>
          <p:nvPr>
            <p:ph idx="1"/>
          </p:nvPr>
        </p:nvSpPr>
        <p:spPr/>
        <p:txBody>
          <a:bodyPr/>
          <a:lstStyle/>
          <a:p>
            <a:pPr>
              <a:lnSpc>
                <a:spcPct val="165000"/>
              </a:lnSpc>
            </a:pPr>
            <a:r>
              <a:rPr lang="zh-CN" altLang="en-US" sz="2000" dirty="0"/>
              <a:t>以热情好客闻名，非常看重个人关系</a:t>
            </a:r>
          </a:p>
          <a:p>
            <a:pPr>
              <a:lnSpc>
                <a:spcPct val="165000"/>
              </a:lnSpc>
            </a:pPr>
            <a:r>
              <a:rPr lang="zh-CN" altLang="en-US" sz="2000" dirty="0"/>
              <a:t>热衷于社会活动</a:t>
            </a:r>
          </a:p>
          <a:p>
            <a:pPr>
              <a:lnSpc>
                <a:spcPct val="165000"/>
              </a:lnSpc>
            </a:pPr>
            <a:r>
              <a:rPr lang="zh-CN" altLang="en-US" sz="2000" dirty="0"/>
              <a:t>习惯于照章办事，上情下达，个人的创造性和表现欲不强</a:t>
            </a:r>
          </a:p>
          <a:p>
            <a:pPr>
              <a:lnSpc>
                <a:spcPct val="165000"/>
              </a:lnSpc>
            </a:pPr>
            <a:r>
              <a:rPr lang="zh-CN" altLang="en-US" sz="2000" dirty="0"/>
              <a:t>谈判者通常权力有限，也非常谨慎，缺少敏锐性和创新</a:t>
            </a:r>
          </a:p>
          <a:p>
            <a:pPr>
              <a:lnSpc>
                <a:spcPct val="165000"/>
              </a:lnSpc>
            </a:pPr>
            <a:r>
              <a:rPr lang="zh-CN" altLang="en-US" sz="2000" dirty="0"/>
              <a:t>民族性格豪爽大方，天性质朴、热情、乐于社交</a:t>
            </a:r>
          </a:p>
          <a:p>
            <a:pPr>
              <a:lnSpc>
                <a:spcPct val="165000"/>
              </a:lnSpc>
            </a:pPr>
            <a:r>
              <a:rPr lang="zh-CN" altLang="en-US" sz="2000" dirty="0"/>
              <a:t>善用谈判技巧，堪称讨价还价的行家里手</a:t>
            </a:r>
          </a:p>
        </p:txBody>
      </p:sp>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en-US" altLang="zh-CN" sz="2800" dirty="0" smtClean="0">
                <a:latin typeface="楷体_GB2312" pitchFamily="49" charset="-122"/>
                <a:ea typeface="楷体_GB2312" pitchFamily="49" charset="-122"/>
              </a:rPr>
              <a:t>5.3.5 </a:t>
            </a:r>
            <a:r>
              <a:rPr lang="zh-CN" altLang="zh-CN" sz="2800" dirty="0">
                <a:latin typeface="楷体_GB2312" pitchFamily="49" charset="-122"/>
                <a:ea typeface="楷体_GB2312" pitchFamily="49" charset="-122"/>
              </a:rPr>
              <a:t>北欧商人的谈判</a:t>
            </a:r>
            <a:r>
              <a:rPr lang="zh-CN" altLang="zh-CN" sz="2800" dirty="0" smtClean="0">
                <a:latin typeface="楷体_GB2312" pitchFamily="49" charset="-122"/>
                <a:ea typeface="楷体_GB2312" pitchFamily="49" charset="-122"/>
              </a:rPr>
              <a:t>风格</a:t>
            </a:r>
            <a:endParaRPr lang="zh-CN" altLang="en-US" sz="2800" dirty="0">
              <a:latin typeface="楷体_GB2312" pitchFamily="49" charset="-122"/>
              <a:ea typeface="楷体_GB2312" pitchFamily="49" charset="-122"/>
            </a:endParaRPr>
          </a:p>
        </p:txBody>
      </p:sp>
      <p:sp>
        <p:nvSpPr>
          <p:cNvPr id="3" name="内容占位符 2"/>
          <p:cNvSpPr>
            <a:spLocks noGrp="1"/>
          </p:cNvSpPr>
          <p:nvPr>
            <p:ph idx="1"/>
          </p:nvPr>
        </p:nvSpPr>
        <p:spPr>
          <a:xfrm>
            <a:off x="685800" y="1447800"/>
            <a:ext cx="7772400" cy="4724400"/>
          </a:xfrm>
        </p:spPr>
        <p:txBody>
          <a:bodyPr>
            <a:normAutofit fontScale="92500" lnSpcReduction="20000"/>
          </a:bodyPr>
          <a:lstStyle/>
          <a:p>
            <a:pPr>
              <a:lnSpc>
                <a:spcPct val="120000"/>
              </a:lnSpc>
              <a:spcBef>
                <a:spcPts val="600"/>
              </a:spcBef>
            </a:pPr>
            <a:r>
              <a:rPr lang="zh-CN" altLang="zh-CN" dirty="0" smtClean="0"/>
              <a:t>北欧</a:t>
            </a:r>
            <a:r>
              <a:rPr lang="zh-CN" altLang="zh-CN" dirty="0"/>
              <a:t>商人是务实型的，工作计划性很强</a:t>
            </a:r>
            <a:r>
              <a:rPr lang="zh-CN" altLang="zh-CN" dirty="0" smtClean="0"/>
              <a:t>，凡事</a:t>
            </a:r>
            <a:r>
              <a:rPr lang="zh-CN" altLang="zh-CN" dirty="0"/>
              <a:t>按部就班，</a:t>
            </a:r>
            <a:r>
              <a:rPr lang="zh-CN" altLang="zh-CN" dirty="0" smtClean="0"/>
              <a:t>规规矩矩</a:t>
            </a:r>
            <a:r>
              <a:rPr lang="zh-CN" altLang="en-US" dirty="0" smtClean="0"/>
              <a:t>，</a:t>
            </a:r>
            <a:r>
              <a:rPr lang="zh-CN" altLang="zh-CN" dirty="0" smtClean="0"/>
              <a:t>谈判</a:t>
            </a:r>
            <a:r>
              <a:rPr lang="zh-CN" altLang="zh-CN" dirty="0"/>
              <a:t>节奏较为</a:t>
            </a:r>
            <a:r>
              <a:rPr lang="zh-CN" altLang="zh-CN" dirty="0" smtClean="0"/>
              <a:t>舒缓。</a:t>
            </a:r>
            <a:endParaRPr lang="zh-CN" altLang="zh-CN" dirty="0"/>
          </a:p>
          <a:p>
            <a:pPr>
              <a:lnSpc>
                <a:spcPct val="120000"/>
              </a:lnSpc>
              <a:spcBef>
                <a:spcPts val="600"/>
              </a:spcBef>
            </a:pPr>
            <a:r>
              <a:rPr lang="zh-CN" altLang="zh-CN" dirty="0" smtClean="0"/>
              <a:t>在</a:t>
            </a:r>
            <a:r>
              <a:rPr lang="zh-CN" altLang="zh-CN" dirty="0"/>
              <a:t>谈判中态度谦恭，非常讲究礼貌，不易激动，善于同外国客商建立良好关系</a:t>
            </a:r>
            <a:r>
              <a:rPr lang="zh-CN" altLang="zh-CN" dirty="0" smtClean="0"/>
              <a:t>。</a:t>
            </a:r>
            <a:endParaRPr lang="en-US" altLang="zh-CN" dirty="0" smtClean="0"/>
          </a:p>
          <a:p>
            <a:pPr>
              <a:lnSpc>
                <a:spcPct val="120000"/>
              </a:lnSpc>
              <a:spcBef>
                <a:spcPts val="600"/>
              </a:spcBef>
            </a:pPr>
            <a:r>
              <a:rPr lang="zh-CN" altLang="zh-CN" dirty="0" smtClean="0"/>
              <a:t>谈判</a:t>
            </a:r>
            <a:r>
              <a:rPr lang="zh-CN" altLang="zh-CN" dirty="0"/>
              <a:t>风格坦诚，不隐藏自己的观点，善于提出各种建设性方案</a:t>
            </a:r>
            <a:r>
              <a:rPr lang="zh-CN" altLang="zh-CN" dirty="0" smtClean="0"/>
              <a:t>。</a:t>
            </a:r>
            <a:r>
              <a:rPr lang="zh-CN" altLang="en-US" dirty="0" smtClean="0"/>
              <a:t>同时，</a:t>
            </a:r>
            <a:r>
              <a:rPr lang="zh-CN" altLang="zh-CN" dirty="0" smtClean="0"/>
              <a:t>具有</a:t>
            </a:r>
            <a:r>
              <a:rPr lang="zh-CN" altLang="zh-CN" dirty="0"/>
              <a:t>相当的顽固性和自主性，这也</a:t>
            </a:r>
            <a:r>
              <a:rPr lang="zh-CN" altLang="zh-CN" dirty="0" smtClean="0"/>
              <a:t>是</a:t>
            </a:r>
            <a:r>
              <a:rPr lang="zh-CN" altLang="en-US" dirty="0" smtClean="0"/>
              <a:t>他们</a:t>
            </a:r>
            <a:r>
              <a:rPr lang="zh-CN" altLang="zh-CN" dirty="0" smtClean="0"/>
              <a:t>一</a:t>
            </a:r>
            <a:r>
              <a:rPr lang="zh-CN" altLang="zh-CN" dirty="0"/>
              <a:t>种自尊心强的表现。</a:t>
            </a:r>
          </a:p>
          <a:p>
            <a:pPr>
              <a:lnSpc>
                <a:spcPct val="120000"/>
              </a:lnSpc>
              <a:spcBef>
                <a:spcPts val="600"/>
              </a:spcBef>
            </a:pPr>
            <a:r>
              <a:rPr lang="zh-CN" altLang="zh-CN" dirty="0" smtClean="0"/>
              <a:t>不</a:t>
            </a:r>
            <a:r>
              <a:rPr lang="zh-CN" altLang="zh-CN" dirty="0"/>
              <a:t>喜欢无休止的讨价还价，他们希望对方的公司在市场上是优秀的，希望对方提出的建议是他们所能得到的最好的</a:t>
            </a:r>
            <a:r>
              <a:rPr lang="zh-CN" altLang="zh-CN" dirty="0" smtClean="0"/>
              <a:t>建议。</a:t>
            </a:r>
            <a:endParaRPr lang="en-US" altLang="zh-CN" dirty="0" smtClean="0"/>
          </a:p>
          <a:p>
            <a:pPr>
              <a:lnSpc>
                <a:spcPct val="120000"/>
              </a:lnSpc>
              <a:spcBef>
                <a:spcPts val="600"/>
              </a:spcBef>
            </a:pPr>
            <a:r>
              <a:rPr lang="zh-CN" altLang="zh-CN" dirty="0" smtClean="0"/>
              <a:t>性格</a:t>
            </a:r>
            <a:r>
              <a:rPr lang="zh-CN" altLang="zh-CN" dirty="0"/>
              <a:t>较为保守，他们更倾向于尽力保护他们现在所拥有的</a:t>
            </a:r>
            <a:r>
              <a:rPr lang="zh-CN" altLang="zh-CN" dirty="0" smtClean="0"/>
              <a:t>东西</a:t>
            </a:r>
            <a:r>
              <a:rPr lang="zh-CN" altLang="en-US" dirty="0" smtClean="0"/>
              <a:t>，</a:t>
            </a:r>
            <a:r>
              <a:rPr lang="zh-CN" altLang="zh-CN" dirty="0" smtClean="0"/>
              <a:t>在</a:t>
            </a:r>
            <a:r>
              <a:rPr lang="zh-CN" altLang="zh-CN" dirty="0"/>
              <a:t>谈判中更多地把注意力集中在怎样作出让步才能保住合同</a:t>
            </a:r>
            <a:r>
              <a:rPr lang="zh-CN" altLang="zh-CN" dirty="0" smtClean="0"/>
              <a:t>上。</a:t>
            </a:r>
            <a:endParaRPr lang="zh-CN" altLang="zh-CN" dirty="0"/>
          </a:p>
        </p:txBody>
      </p:sp>
    </p:spTree>
    <p:extLst>
      <p:ext uri="{BB962C8B-B14F-4D97-AF65-F5344CB8AC3E}">
        <p14:creationId xmlns:p14="http://schemas.microsoft.com/office/powerpoint/2010/main" val="367044433"/>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Rectangle 2"/>
          <p:cNvSpPr>
            <a:spLocks noGrp="1" noChangeArrowheads="1"/>
          </p:cNvSpPr>
          <p:nvPr>
            <p:ph type="title"/>
          </p:nvPr>
        </p:nvSpPr>
        <p:spPr>
          <a:solidFill>
            <a:schemeClr val="accent3">
              <a:lumMod val="20000"/>
              <a:lumOff val="80000"/>
            </a:schemeClr>
          </a:solidFill>
        </p:spPr>
        <p:txBody>
          <a:bodyPr/>
          <a:lstStyle/>
          <a:p>
            <a:r>
              <a:rPr lang="en-US" altLang="zh-CN" sz="3200" b="1" dirty="0" smtClean="0"/>
              <a:t>5.4</a:t>
            </a:r>
            <a:r>
              <a:rPr lang="zh-CN" altLang="en-US" sz="3200" b="1" dirty="0" smtClean="0"/>
              <a:t>　亚洲</a:t>
            </a:r>
            <a:r>
              <a:rPr lang="zh-CN" altLang="en-US" sz="3200" b="1" dirty="0"/>
              <a:t>商人的谈判风格</a:t>
            </a:r>
          </a:p>
        </p:txBody>
      </p:sp>
      <p:sp>
        <p:nvSpPr>
          <p:cNvPr id="260099" name="Rectangle 3"/>
          <p:cNvSpPr>
            <a:spLocks noGrp="1" noChangeArrowheads="1"/>
          </p:cNvSpPr>
          <p:nvPr>
            <p:ph idx="1"/>
          </p:nvPr>
        </p:nvSpPr>
        <p:spPr/>
        <p:txBody>
          <a:bodyPr/>
          <a:lstStyle/>
          <a:p>
            <a:pPr>
              <a:lnSpc>
                <a:spcPct val="90000"/>
              </a:lnSpc>
              <a:buFontTx/>
              <a:buNone/>
            </a:pPr>
            <a:r>
              <a:rPr lang="en-US" altLang="zh-CN" sz="2800" b="1" dirty="0" smtClean="0">
                <a:solidFill>
                  <a:srgbClr val="660033"/>
                </a:solidFill>
                <a:latin typeface="楷体_GB2312" pitchFamily="49" charset="-122"/>
                <a:ea typeface="楷体_GB2312" pitchFamily="49" charset="-122"/>
              </a:rPr>
              <a:t>5.4.1</a:t>
            </a:r>
            <a:r>
              <a:rPr lang="zh-CN" altLang="en-US" sz="2800" b="1" dirty="0" smtClean="0">
                <a:solidFill>
                  <a:srgbClr val="660033"/>
                </a:solidFill>
                <a:latin typeface="楷体_GB2312" pitchFamily="49" charset="-122"/>
                <a:ea typeface="楷体_GB2312" pitchFamily="49" charset="-122"/>
              </a:rPr>
              <a:t>　日本</a:t>
            </a:r>
            <a:r>
              <a:rPr lang="zh-CN" altLang="en-US" sz="2800" b="1" dirty="0">
                <a:solidFill>
                  <a:srgbClr val="660033"/>
                </a:solidFill>
                <a:latin typeface="楷体_GB2312" pitchFamily="49" charset="-122"/>
                <a:ea typeface="楷体_GB2312" pitchFamily="49" charset="-122"/>
              </a:rPr>
              <a:t>商人的谈判风格</a:t>
            </a:r>
          </a:p>
          <a:p>
            <a:pPr>
              <a:lnSpc>
                <a:spcPct val="170000"/>
              </a:lnSpc>
            </a:pPr>
            <a:r>
              <a:rPr lang="zh-CN" altLang="en-US" sz="2000" dirty="0"/>
              <a:t>重视通过私人接触或其他形式建立联系渠道</a:t>
            </a:r>
          </a:p>
          <a:p>
            <a:pPr>
              <a:lnSpc>
                <a:spcPct val="170000"/>
              </a:lnSpc>
            </a:pPr>
            <a:r>
              <a:rPr lang="zh-CN" altLang="en-US" sz="2000" dirty="0"/>
              <a:t>注重礼节和身份，“笑脸讨价还价”</a:t>
            </a:r>
          </a:p>
          <a:p>
            <a:pPr>
              <a:lnSpc>
                <a:spcPct val="170000"/>
              </a:lnSpc>
            </a:pPr>
            <a:r>
              <a:rPr lang="zh-CN" altLang="en-US" sz="2000" dirty="0"/>
              <a:t>注重在谈判中建立和谐的人际关系，信用关系重于合同文本</a:t>
            </a:r>
          </a:p>
          <a:p>
            <a:pPr>
              <a:lnSpc>
                <a:spcPct val="170000"/>
              </a:lnSpc>
            </a:pPr>
            <a:r>
              <a:rPr lang="zh-CN" altLang="en-US" sz="2000" dirty="0"/>
              <a:t>强调自下而上的集体决策，决策时间较长</a:t>
            </a:r>
          </a:p>
          <a:p>
            <a:pPr>
              <a:lnSpc>
                <a:spcPct val="170000"/>
              </a:lnSpc>
            </a:pPr>
            <a:r>
              <a:rPr lang="zh-CN" altLang="en-US" sz="2000" dirty="0"/>
              <a:t>说话态度婉转暧昧，回避正面冲突和直接的否定词</a:t>
            </a:r>
          </a:p>
        </p:txBody>
      </p:sp>
    </p:spTree>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Rectangle 2"/>
          <p:cNvSpPr>
            <a:spLocks noGrp="1" noChangeArrowheads="1"/>
          </p:cNvSpPr>
          <p:nvPr>
            <p:ph type="title"/>
          </p:nvPr>
        </p:nvSpPr>
        <p:spPr>
          <a:xfrm>
            <a:off x="609600" y="274637"/>
            <a:ext cx="8077200" cy="868363"/>
          </a:xfrm>
        </p:spPr>
        <p:txBody>
          <a:bodyPr>
            <a:normAutofit/>
          </a:bodyPr>
          <a:lstStyle/>
          <a:p>
            <a:pPr algn="l"/>
            <a:r>
              <a:rPr lang="en-US" altLang="zh-CN" sz="3200" b="1" dirty="0" smtClean="0">
                <a:latin typeface="楷体_GB2312" panose="02010609030101010101" pitchFamily="49" charset="-122"/>
                <a:ea typeface="楷体_GB2312" panose="02010609030101010101" pitchFamily="49" charset="-122"/>
              </a:rPr>
              <a:t>5.4.2</a:t>
            </a:r>
            <a:r>
              <a:rPr lang="zh-CN" altLang="en-US" sz="3200" b="1" dirty="0" smtClean="0">
                <a:latin typeface="楷体_GB2312" panose="02010609030101010101" pitchFamily="49" charset="-122"/>
                <a:ea typeface="楷体_GB2312" panose="02010609030101010101" pitchFamily="49" charset="-122"/>
              </a:rPr>
              <a:t>　韩国</a:t>
            </a:r>
            <a:r>
              <a:rPr lang="zh-CN" altLang="en-US" sz="3200" b="1" dirty="0">
                <a:latin typeface="楷体_GB2312" panose="02010609030101010101" pitchFamily="49" charset="-122"/>
                <a:ea typeface="楷体_GB2312" panose="02010609030101010101" pitchFamily="49" charset="-122"/>
              </a:rPr>
              <a:t>商人的谈判风格</a:t>
            </a:r>
          </a:p>
        </p:txBody>
      </p:sp>
      <p:sp>
        <p:nvSpPr>
          <p:cNvPr id="261123" name="Rectangle 3"/>
          <p:cNvSpPr>
            <a:spLocks noGrp="1" noChangeArrowheads="1"/>
          </p:cNvSpPr>
          <p:nvPr>
            <p:ph idx="1"/>
          </p:nvPr>
        </p:nvSpPr>
        <p:spPr>
          <a:xfrm>
            <a:off x="838200" y="1447800"/>
            <a:ext cx="6629400" cy="2895600"/>
          </a:xfrm>
        </p:spPr>
        <p:txBody>
          <a:bodyPr>
            <a:noAutofit/>
          </a:bodyPr>
          <a:lstStyle/>
          <a:p>
            <a:pPr>
              <a:lnSpc>
                <a:spcPct val="150000"/>
              </a:lnSpc>
            </a:pPr>
            <a:r>
              <a:rPr lang="zh-CN" altLang="en-US" sz="2000" dirty="0" smtClean="0"/>
              <a:t>重视</a:t>
            </a:r>
            <a:r>
              <a:rPr lang="zh-CN" altLang="en-US" sz="2000" dirty="0"/>
              <a:t>商务谈判的准备工作</a:t>
            </a:r>
          </a:p>
          <a:p>
            <a:pPr>
              <a:lnSpc>
                <a:spcPct val="150000"/>
              </a:lnSpc>
            </a:pPr>
            <a:r>
              <a:rPr lang="zh-CN" altLang="en-US" sz="2000" dirty="0"/>
              <a:t>注重谈判礼仪和创造良好的气氛</a:t>
            </a:r>
          </a:p>
          <a:p>
            <a:pPr>
              <a:lnSpc>
                <a:spcPct val="150000"/>
              </a:lnSpc>
            </a:pPr>
            <a:r>
              <a:rPr lang="zh-CN" altLang="en-US" sz="2000" dirty="0" smtClean="0"/>
              <a:t>重视</a:t>
            </a:r>
            <a:r>
              <a:rPr lang="zh-CN" altLang="en-US" sz="2000" dirty="0"/>
              <a:t>会谈初始阶段的气氛</a:t>
            </a:r>
          </a:p>
          <a:p>
            <a:pPr>
              <a:lnSpc>
                <a:spcPct val="150000"/>
              </a:lnSpc>
            </a:pPr>
            <a:r>
              <a:rPr lang="zh-CN" altLang="zh-CN" sz="2000" dirty="0" smtClean="0"/>
              <a:t>善于讨价还价</a:t>
            </a:r>
            <a:endParaRPr lang="zh-CN" altLang="en-US" sz="2000" dirty="0"/>
          </a:p>
        </p:txBody>
      </p:sp>
      <p:sp>
        <p:nvSpPr>
          <p:cNvPr id="2" name="矩形 1"/>
          <p:cNvSpPr/>
          <p:nvPr/>
        </p:nvSpPr>
        <p:spPr>
          <a:xfrm>
            <a:off x="990600" y="4864043"/>
            <a:ext cx="6172200" cy="707886"/>
          </a:xfrm>
          <a:prstGeom prst="rect">
            <a:avLst/>
          </a:prstGeom>
          <a:solidFill>
            <a:schemeClr val="accent3">
              <a:lumMod val="40000"/>
              <a:lumOff val="60000"/>
            </a:schemeClr>
          </a:solidFill>
        </p:spPr>
        <p:txBody>
          <a:bodyPr wrap="square">
            <a:spAutoFit/>
          </a:bodyPr>
          <a:lstStyle/>
          <a:p>
            <a:r>
              <a:rPr lang="zh-CN" altLang="zh-CN" sz="2000" b="1" dirty="0" smtClean="0">
                <a:solidFill>
                  <a:srgbClr val="2F00B4"/>
                </a:solidFill>
                <a:latin typeface="楷体_GB2312" panose="02010609030101010101" pitchFamily="49" charset="-122"/>
                <a:ea typeface="楷体_GB2312" panose="02010609030101010101" pitchFamily="49" charset="-122"/>
              </a:rPr>
              <a:t>【</a:t>
            </a:r>
            <a:r>
              <a:rPr lang="zh-CN" altLang="en-US" sz="2000" b="1" dirty="0" smtClean="0">
                <a:solidFill>
                  <a:srgbClr val="2F00B4"/>
                </a:solidFill>
                <a:latin typeface="楷体_GB2312" panose="02010609030101010101" pitchFamily="49" charset="-122"/>
                <a:ea typeface="楷体_GB2312" panose="02010609030101010101" pitchFamily="49" charset="-122"/>
              </a:rPr>
              <a:t>拓展</a:t>
            </a:r>
            <a:r>
              <a:rPr lang="zh-CN" altLang="zh-CN" sz="2000" b="1" dirty="0" smtClean="0">
                <a:solidFill>
                  <a:srgbClr val="2F00B4"/>
                </a:solidFill>
                <a:latin typeface="楷体_GB2312" panose="02010609030101010101" pitchFamily="49" charset="-122"/>
                <a:ea typeface="楷体_GB2312" panose="02010609030101010101" pitchFamily="49" charset="-122"/>
              </a:rPr>
              <a:t>视频】</a:t>
            </a:r>
            <a:r>
              <a:rPr lang="zh-CN" altLang="zh-CN" sz="2000" b="1" dirty="0">
                <a:solidFill>
                  <a:srgbClr val="2F00B4"/>
                </a:solidFill>
                <a:latin typeface="楷体_GB2312" panose="02010609030101010101" pitchFamily="49" charset="-122"/>
                <a:ea typeface="楷体_GB2312" panose="02010609030101010101" pitchFamily="49" charset="-122"/>
              </a:rPr>
              <a:t>年代秀：韩国的风俗习惯和中国的风俗习惯的区别</a:t>
            </a:r>
          </a:p>
        </p:txBody>
      </p:sp>
    </p:spTree>
    <p:extLst>
      <p:ext uri="{BB962C8B-B14F-4D97-AF65-F5344CB8AC3E}">
        <p14:creationId xmlns:p14="http://schemas.microsoft.com/office/powerpoint/2010/main" val="4060280130"/>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Rectangle 2"/>
          <p:cNvSpPr>
            <a:spLocks noGrp="1" noChangeArrowheads="1"/>
          </p:cNvSpPr>
          <p:nvPr>
            <p:ph type="title"/>
          </p:nvPr>
        </p:nvSpPr>
        <p:spPr/>
        <p:txBody>
          <a:bodyPr/>
          <a:lstStyle/>
          <a:p>
            <a:pPr algn="l"/>
            <a:r>
              <a:rPr lang="en-US" altLang="zh-CN" sz="2800" b="1" dirty="0" smtClean="0">
                <a:latin typeface="楷体_GB2312" pitchFamily="49" charset="-122"/>
                <a:ea typeface="楷体_GB2312" pitchFamily="49" charset="-122"/>
              </a:rPr>
              <a:t>5.4.3</a:t>
            </a:r>
            <a:r>
              <a:rPr lang="zh-CN" altLang="en-US" sz="2800" b="1" dirty="0" smtClean="0">
                <a:latin typeface="楷体_GB2312" pitchFamily="49" charset="-122"/>
                <a:ea typeface="楷体_GB2312" pitchFamily="49" charset="-122"/>
              </a:rPr>
              <a:t>　</a:t>
            </a:r>
            <a:r>
              <a:rPr lang="zh-CN" altLang="zh-CN" sz="2800" dirty="0">
                <a:latin typeface="楷体_GB2312" panose="02010609030101010101" pitchFamily="49" charset="-122"/>
                <a:ea typeface="楷体_GB2312" panose="02010609030101010101" pitchFamily="49" charset="-122"/>
              </a:rPr>
              <a:t>东盟</a:t>
            </a:r>
            <a:r>
              <a:rPr lang="zh-CN" altLang="zh-CN" sz="2800" dirty="0" smtClean="0">
                <a:latin typeface="楷体_GB2312" panose="02010609030101010101" pitchFamily="49" charset="-122"/>
                <a:ea typeface="楷体_GB2312" panose="02010609030101010101" pitchFamily="49" charset="-122"/>
              </a:rPr>
              <a:t>各国</a:t>
            </a:r>
            <a:r>
              <a:rPr lang="zh-CN" altLang="en-US" sz="2800" b="1" dirty="0" smtClean="0">
                <a:latin typeface="楷体_GB2312" pitchFamily="49" charset="-122"/>
                <a:ea typeface="楷体_GB2312" pitchFamily="49" charset="-122"/>
              </a:rPr>
              <a:t>商人</a:t>
            </a:r>
            <a:r>
              <a:rPr lang="zh-CN" altLang="en-US" sz="2800" b="1" dirty="0">
                <a:latin typeface="楷体_GB2312" pitchFamily="49" charset="-122"/>
                <a:ea typeface="楷体_GB2312" pitchFamily="49" charset="-122"/>
              </a:rPr>
              <a:t>的谈判风格</a:t>
            </a:r>
          </a:p>
        </p:txBody>
      </p:sp>
      <p:sp>
        <p:nvSpPr>
          <p:cNvPr id="2" name="内容占位符 1"/>
          <p:cNvSpPr>
            <a:spLocks noGrp="1"/>
          </p:cNvSpPr>
          <p:nvPr>
            <p:ph idx="1"/>
          </p:nvPr>
        </p:nvSpPr>
        <p:spPr>
          <a:xfrm>
            <a:off x="457200" y="1371600"/>
            <a:ext cx="8305800" cy="5105400"/>
          </a:xfrm>
        </p:spPr>
        <p:txBody>
          <a:bodyPr>
            <a:normAutofit fontScale="62500" lnSpcReduction="20000"/>
          </a:bodyPr>
          <a:lstStyle/>
          <a:p>
            <a:pPr fontAlgn="auto">
              <a:lnSpc>
                <a:spcPct val="120000"/>
              </a:lnSpc>
              <a:spcBef>
                <a:spcPts val="600"/>
              </a:spcBef>
              <a:spcAft>
                <a:spcPts val="0"/>
              </a:spcAft>
            </a:pPr>
            <a:r>
              <a:rPr lang="zh-CN" altLang="zh-CN" sz="2600" b="1" dirty="0">
                <a:solidFill>
                  <a:srgbClr val="2F00B4"/>
                </a:solidFill>
              </a:rPr>
              <a:t>越南商人：</a:t>
            </a:r>
            <a:r>
              <a:rPr lang="zh-CN" altLang="zh-CN" sz="2600" dirty="0"/>
              <a:t>重视人际关系，建立信任是谈判的重要前提。他们注重等级与资历，在交流中晚辈或职位低者会对长辈、上级表现出尊重。决策过程相对缓慢，层级性明显，高层领导在重大问题上有最终决定权。对中国市场较为熟悉，报价上十分灵活，且他们经商不重计划，更倾向于顺其自然、见招拆招，因此与越南商人谈判时需要保持耐心。</a:t>
            </a:r>
          </a:p>
          <a:p>
            <a:pPr fontAlgn="auto">
              <a:lnSpc>
                <a:spcPct val="120000"/>
              </a:lnSpc>
              <a:spcBef>
                <a:spcPts val="600"/>
              </a:spcBef>
              <a:spcAft>
                <a:spcPts val="0"/>
              </a:spcAft>
            </a:pPr>
            <a:r>
              <a:rPr lang="zh-CN" altLang="zh-CN" sz="2600" b="1" dirty="0">
                <a:solidFill>
                  <a:srgbClr val="2F00B4"/>
                </a:solidFill>
              </a:rPr>
              <a:t>马来西亚商人</a:t>
            </a:r>
            <a:r>
              <a:rPr lang="zh-CN" altLang="zh-CN" sz="2600" dirty="0"/>
              <a:t>：热情好客、注重礼节、态度温和，认为直接强硬的表达是不尊重与粗鲁的行为。他们重视长期合作关系，谈判进程较缓。谈判中，非言语沟通丰富，如表情、语气、姿势等，沉默也常被用于思考或表达不同意见。</a:t>
            </a:r>
          </a:p>
          <a:p>
            <a:pPr fontAlgn="auto">
              <a:lnSpc>
                <a:spcPct val="120000"/>
              </a:lnSpc>
              <a:spcBef>
                <a:spcPts val="600"/>
              </a:spcBef>
              <a:spcAft>
                <a:spcPts val="0"/>
              </a:spcAft>
            </a:pPr>
            <a:r>
              <a:rPr lang="zh-CN" altLang="zh-CN" sz="2600" b="1" dirty="0">
                <a:solidFill>
                  <a:srgbClr val="2F00B4"/>
                </a:solidFill>
              </a:rPr>
              <a:t>泰国商人：</a:t>
            </a:r>
            <a:r>
              <a:rPr lang="zh-CN" altLang="zh-CN" sz="2600" dirty="0"/>
              <a:t>以友善、礼貌著称，谈判氛围通常轻松和谐。他们尊崇佛教文化，性格包容、有耐心，面对分歧不会急于争辩，而是冷静协商。商业决策受人情关系影响较大，与决策者建立良好私交有助于推动谈判。重视面子，在商务场合，得体的着装、谦恭的言语和恰当的礼赠非常重要。</a:t>
            </a:r>
          </a:p>
          <a:p>
            <a:pPr fontAlgn="auto">
              <a:lnSpc>
                <a:spcPct val="120000"/>
              </a:lnSpc>
              <a:spcBef>
                <a:spcPts val="600"/>
              </a:spcBef>
              <a:spcAft>
                <a:spcPts val="0"/>
              </a:spcAft>
            </a:pPr>
            <a:r>
              <a:rPr lang="zh-CN" altLang="zh-CN" sz="2600" b="1" dirty="0">
                <a:solidFill>
                  <a:srgbClr val="2F00B4"/>
                </a:solidFill>
              </a:rPr>
              <a:t>新加坡商人：</a:t>
            </a:r>
            <a:r>
              <a:rPr lang="zh-CN" altLang="zh-CN" sz="2600" dirty="0"/>
              <a:t>多受中西方文化交融影响，谈判注重效率、条理清晰。他们的商业行为规范，注重合同的履行和法律的遵守。社会等级观念在谈判中有一定体现，对地位高、经验丰富的谈判对手会给予尊重。由于</a:t>
            </a:r>
            <a:r>
              <a:rPr lang="en-US" altLang="zh-CN" sz="2600" dirty="0"/>
              <a:t> “</a:t>
            </a:r>
            <a:r>
              <a:rPr lang="zh-CN" altLang="zh-CN" sz="2600" dirty="0"/>
              <a:t>面子</a:t>
            </a:r>
            <a:r>
              <a:rPr lang="en-US" altLang="zh-CN" sz="2600" dirty="0"/>
              <a:t>” </a:t>
            </a:r>
            <a:r>
              <a:rPr lang="zh-CN" altLang="zh-CN" sz="2600" dirty="0"/>
              <a:t>文化，交流时应避免公开反驳、批评。</a:t>
            </a:r>
          </a:p>
          <a:p>
            <a:pPr>
              <a:lnSpc>
                <a:spcPct val="120000"/>
              </a:lnSpc>
              <a:spcBef>
                <a:spcPts val="600"/>
              </a:spcBef>
            </a:pPr>
            <a:r>
              <a:rPr lang="zh-CN" altLang="zh-CN" sz="2600" b="1" dirty="0">
                <a:solidFill>
                  <a:srgbClr val="2F00B4"/>
                </a:solidFill>
              </a:rPr>
              <a:t>印度尼西亚商人</a:t>
            </a:r>
            <a:r>
              <a:rPr lang="zh-CN" altLang="zh-CN" sz="2600" b="1" dirty="0" smtClean="0">
                <a:solidFill>
                  <a:srgbClr val="2F00B4"/>
                </a:solidFill>
              </a:rPr>
              <a:t>：</a:t>
            </a:r>
            <a:r>
              <a:rPr lang="zh-CN" altLang="zh-CN" sz="2800" dirty="0"/>
              <a:t>重视人际关系，谈判初期常进行大量社交活动，建立融洽关系后才深入讨论业务。决策过程较复杂，涉及多个部门和层级，需要耐心等待。他们的沟通风格较为间接，倾向于用温和含蓄的方式表达意见，避免冲突。</a:t>
            </a:r>
            <a:endParaRPr lang="zh-CN" altLang="en-US" sz="2800" dirty="0"/>
          </a:p>
        </p:txBody>
      </p:sp>
    </p:spTree>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en-US" altLang="zh-CN" sz="3200" dirty="0">
                <a:latin typeface="楷体_GB2312" pitchFamily="49" charset="-122"/>
                <a:ea typeface="楷体_GB2312" pitchFamily="49" charset="-122"/>
              </a:rPr>
              <a:t>5.4.4 </a:t>
            </a:r>
            <a:r>
              <a:rPr lang="zh-CN" altLang="zh-CN" sz="3200" dirty="0">
                <a:latin typeface="楷体_GB2312" pitchFamily="49" charset="-122"/>
                <a:ea typeface="楷体_GB2312" pitchFamily="49" charset="-122"/>
              </a:rPr>
              <a:t>南亚商人的谈判</a:t>
            </a:r>
            <a:r>
              <a:rPr lang="zh-CN" altLang="zh-CN" sz="3200" dirty="0" smtClean="0">
                <a:latin typeface="楷体_GB2312" pitchFamily="49" charset="-122"/>
                <a:ea typeface="楷体_GB2312" pitchFamily="49" charset="-122"/>
              </a:rPr>
              <a:t>风格</a:t>
            </a:r>
            <a:endParaRPr lang="zh-CN" altLang="en-US" sz="3200" dirty="0">
              <a:latin typeface="楷体_GB2312" pitchFamily="49" charset="-122"/>
              <a:ea typeface="楷体_GB2312" pitchFamily="49" charset="-122"/>
            </a:endParaRPr>
          </a:p>
        </p:txBody>
      </p:sp>
      <p:sp>
        <p:nvSpPr>
          <p:cNvPr id="3" name="内容占位符 2"/>
          <p:cNvSpPr>
            <a:spLocks noGrp="1"/>
          </p:cNvSpPr>
          <p:nvPr>
            <p:ph idx="1"/>
          </p:nvPr>
        </p:nvSpPr>
        <p:spPr>
          <a:xfrm>
            <a:off x="457200" y="1371600"/>
            <a:ext cx="8305800" cy="5105400"/>
          </a:xfrm>
        </p:spPr>
        <p:txBody>
          <a:bodyPr>
            <a:normAutofit/>
          </a:bodyPr>
          <a:lstStyle/>
          <a:p>
            <a:pPr>
              <a:spcBef>
                <a:spcPts val="600"/>
              </a:spcBef>
            </a:pPr>
            <a:r>
              <a:rPr lang="zh-CN" altLang="zh-CN" sz="2000" dirty="0"/>
              <a:t>注重价格谈判。南亚商人对价格极为敏感，在谈判中会花费大量时间和精力进行讨价还价。</a:t>
            </a:r>
          </a:p>
          <a:p>
            <a:pPr>
              <a:spcBef>
                <a:spcPts val="600"/>
              </a:spcBef>
            </a:pPr>
            <a:r>
              <a:rPr lang="zh-CN" altLang="zh-CN" sz="2000" dirty="0"/>
              <a:t>强调人际关系。在谈判前期花费大量时间与对方建立信任和友谊。例如，邀请对方参加家庭聚会、文化活动等，通过这些非商业性的互动，更好地了解对方的个人喜好、价值观和商业理念，从而增进彼此之间的信任和理解。</a:t>
            </a:r>
          </a:p>
          <a:p>
            <a:pPr>
              <a:spcBef>
                <a:spcPts val="600"/>
              </a:spcBef>
            </a:pPr>
            <a:r>
              <a:rPr lang="zh-CN" altLang="zh-CN" sz="2000" dirty="0"/>
              <a:t>决策流程复杂。在巴基斯坦和孟加拉国的一些家族企业或大型企业集团中，重大决策需要经过家族成员、高层管理人员等多方面的讨论和权衡。这使得谈判过程中，对于关键问题的决策速度较慢，可能需要多次沟通和等待，才能得到对方明确的答复。</a:t>
            </a:r>
          </a:p>
          <a:p>
            <a:pPr>
              <a:spcBef>
                <a:spcPts val="600"/>
              </a:spcBef>
            </a:pPr>
            <a:r>
              <a:rPr lang="zh-CN" altLang="zh-CN" sz="2000" dirty="0"/>
              <a:t>宗教文化影响谈判节奏与氛围。宗教在人们的生活和商业活动中起着至关重要的作用。在印度，印度教是主要宗教，其教义强调尊重、和谐与耐心。这反映在谈判中，印度商人通常会保持较为温和、谦逊的态度，注重营造和谐的谈判氛围，避免过于激烈的争论和冲突</a:t>
            </a:r>
            <a:r>
              <a:rPr lang="zh-CN" altLang="zh-CN" sz="2000" dirty="0" smtClean="0"/>
              <a:t>。</a:t>
            </a:r>
            <a:endParaRPr lang="zh-CN" altLang="zh-CN" sz="2000" dirty="0"/>
          </a:p>
        </p:txBody>
      </p:sp>
    </p:spTree>
    <p:extLst>
      <p:ext uri="{BB962C8B-B14F-4D97-AF65-F5344CB8AC3E}">
        <p14:creationId xmlns:p14="http://schemas.microsoft.com/office/powerpoint/2010/main" val="2290089379"/>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Rectangle 2"/>
          <p:cNvSpPr>
            <a:spLocks noGrp="1" noChangeArrowheads="1"/>
          </p:cNvSpPr>
          <p:nvPr>
            <p:ph type="title"/>
          </p:nvPr>
        </p:nvSpPr>
        <p:spPr/>
        <p:txBody>
          <a:bodyPr/>
          <a:lstStyle/>
          <a:p>
            <a:pPr algn="l"/>
            <a:r>
              <a:rPr lang="en-US" altLang="zh-CN" sz="2800" b="1" dirty="0" smtClean="0">
                <a:latin typeface="楷体_GB2312" pitchFamily="49" charset="-122"/>
                <a:ea typeface="楷体_GB2312" pitchFamily="49" charset="-122"/>
              </a:rPr>
              <a:t>5.4.5</a:t>
            </a:r>
            <a:r>
              <a:rPr lang="zh-CN" altLang="en-US" sz="2800" b="1" dirty="0" smtClean="0">
                <a:latin typeface="楷体_GB2312" pitchFamily="49" charset="-122"/>
                <a:ea typeface="楷体_GB2312" pitchFamily="49" charset="-122"/>
              </a:rPr>
              <a:t>　阿拉伯</a:t>
            </a:r>
            <a:r>
              <a:rPr lang="zh-CN" altLang="en-US" sz="2800" b="1" dirty="0">
                <a:latin typeface="楷体_GB2312" pitchFamily="49" charset="-122"/>
                <a:ea typeface="楷体_GB2312" pitchFamily="49" charset="-122"/>
              </a:rPr>
              <a:t>商人的谈判风格</a:t>
            </a:r>
          </a:p>
        </p:txBody>
      </p:sp>
      <p:sp>
        <p:nvSpPr>
          <p:cNvPr id="263171" name="Rectangle 3"/>
          <p:cNvSpPr>
            <a:spLocks noGrp="1" noChangeArrowheads="1"/>
          </p:cNvSpPr>
          <p:nvPr>
            <p:ph idx="1"/>
          </p:nvPr>
        </p:nvSpPr>
        <p:spPr/>
        <p:txBody>
          <a:bodyPr/>
          <a:lstStyle/>
          <a:p>
            <a:pPr>
              <a:lnSpc>
                <a:spcPct val="170000"/>
              </a:lnSpc>
            </a:pPr>
            <a:r>
              <a:rPr lang="zh-CN" altLang="en-US" sz="2000" dirty="0"/>
              <a:t>以宗教划派，以部族为群，保守，有严重的家族主义观念</a:t>
            </a:r>
          </a:p>
          <a:p>
            <a:pPr>
              <a:lnSpc>
                <a:spcPct val="170000"/>
              </a:lnSpc>
            </a:pPr>
            <a:r>
              <a:rPr lang="zh-CN" altLang="en-US" sz="2000" dirty="0"/>
              <a:t>性格比较固执，脾气倔强，不轻易信人</a:t>
            </a:r>
          </a:p>
          <a:p>
            <a:pPr>
              <a:lnSpc>
                <a:spcPct val="170000"/>
              </a:lnSpc>
            </a:pPr>
            <a:r>
              <a:rPr lang="zh-CN" altLang="en-US" sz="2000" dirty="0"/>
              <a:t>好客，但缺乏时间观念</a:t>
            </a:r>
          </a:p>
          <a:p>
            <a:pPr>
              <a:lnSpc>
                <a:spcPct val="170000"/>
              </a:lnSpc>
            </a:pPr>
            <a:r>
              <a:rPr lang="zh-CN" altLang="en-US" sz="2000" dirty="0"/>
              <a:t>重友情，先交友，后谈生意</a:t>
            </a:r>
          </a:p>
          <a:p>
            <a:pPr>
              <a:lnSpc>
                <a:spcPct val="170000"/>
              </a:lnSpc>
            </a:pPr>
            <a:r>
              <a:rPr lang="zh-CN" altLang="en-US" sz="2000" dirty="0"/>
              <a:t>做生意喜欢讨价还价</a:t>
            </a:r>
          </a:p>
          <a:p>
            <a:pPr>
              <a:lnSpc>
                <a:spcPct val="170000"/>
              </a:lnSpc>
            </a:pPr>
            <a:r>
              <a:rPr lang="zh-CN" altLang="en-US" sz="2000" dirty="0"/>
              <a:t>代理商阶层作用</a:t>
            </a:r>
            <a:r>
              <a:rPr lang="zh-CN" altLang="en-US" sz="2000" dirty="0" smtClean="0"/>
              <a:t>明显</a:t>
            </a:r>
            <a:endParaRPr lang="zh-CN" altLang="en-US" sz="2000" dirty="0"/>
          </a:p>
        </p:txBody>
      </p:sp>
    </p:spTree>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solidFill>
            <a:schemeClr val="accent3">
              <a:lumMod val="20000"/>
              <a:lumOff val="80000"/>
            </a:schemeClr>
          </a:solidFill>
        </p:spPr>
        <p:txBody>
          <a:bodyPr>
            <a:normAutofit/>
          </a:bodyPr>
          <a:lstStyle/>
          <a:p>
            <a:r>
              <a:rPr lang="en-US" altLang="zh-CN" dirty="0"/>
              <a:t>5.5 </a:t>
            </a:r>
            <a:r>
              <a:rPr lang="zh-CN" altLang="zh-CN" dirty="0"/>
              <a:t>大洋洲和非洲商人的谈判</a:t>
            </a:r>
            <a:r>
              <a:rPr lang="zh-CN" altLang="zh-CN" dirty="0" smtClean="0"/>
              <a:t>风格</a:t>
            </a:r>
            <a:endParaRPr lang="zh-CN" altLang="en-US" dirty="0"/>
          </a:p>
        </p:txBody>
      </p:sp>
      <p:sp>
        <p:nvSpPr>
          <p:cNvPr id="3" name="内容占位符 2"/>
          <p:cNvSpPr>
            <a:spLocks noGrp="1"/>
          </p:cNvSpPr>
          <p:nvPr>
            <p:ph idx="1"/>
          </p:nvPr>
        </p:nvSpPr>
        <p:spPr>
          <a:xfrm>
            <a:off x="457200" y="1371600"/>
            <a:ext cx="8077200" cy="4876800"/>
          </a:xfrm>
        </p:spPr>
        <p:txBody>
          <a:bodyPr/>
          <a:lstStyle/>
          <a:p>
            <a:pPr marL="0" indent="0">
              <a:buNone/>
            </a:pPr>
            <a:r>
              <a:rPr lang="en-US" altLang="zh-CN" sz="2800" b="1" dirty="0" smtClean="0">
                <a:solidFill>
                  <a:srgbClr val="660033"/>
                </a:solidFill>
                <a:latin typeface="楷体_GB2312" pitchFamily="49" charset="-122"/>
                <a:ea typeface="楷体_GB2312" pitchFamily="49" charset="-122"/>
              </a:rPr>
              <a:t>5.5.1 </a:t>
            </a:r>
            <a:r>
              <a:rPr lang="zh-CN" altLang="zh-CN" sz="2800" b="1" dirty="0">
                <a:solidFill>
                  <a:srgbClr val="660033"/>
                </a:solidFill>
                <a:latin typeface="楷体_GB2312" pitchFamily="49" charset="-122"/>
                <a:ea typeface="楷体_GB2312" pitchFamily="49" charset="-122"/>
              </a:rPr>
              <a:t>澳大利亚商人的谈判风格</a:t>
            </a:r>
          </a:p>
          <a:p>
            <a:pPr marL="490950" lvl="1" indent="0">
              <a:buNone/>
            </a:pPr>
            <a:r>
              <a:rPr lang="zh-CN" altLang="zh-CN" dirty="0">
                <a:latin typeface="微软雅黑" pitchFamily="34" charset="-122"/>
                <a:ea typeface="微软雅黑" pitchFamily="34" charset="-122"/>
              </a:rPr>
              <a:t>（</a:t>
            </a:r>
            <a:r>
              <a:rPr lang="en-US" altLang="zh-CN" dirty="0">
                <a:latin typeface="微软雅黑" pitchFamily="34" charset="-122"/>
                <a:ea typeface="微软雅黑" pitchFamily="34" charset="-122"/>
              </a:rPr>
              <a:t>1</a:t>
            </a:r>
            <a:r>
              <a:rPr lang="zh-CN" altLang="zh-CN" dirty="0">
                <a:latin typeface="微软雅黑" pitchFamily="34" charset="-122"/>
                <a:ea typeface="微软雅黑" pitchFamily="34" charset="-122"/>
              </a:rPr>
              <a:t>）注重办事效率</a:t>
            </a:r>
          </a:p>
          <a:p>
            <a:pPr marL="490950" lvl="1" indent="0">
              <a:buNone/>
            </a:pPr>
            <a:r>
              <a:rPr lang="zh-CN" altLang="zh-CN" dirty="0">
                <a:latin typeface="微软雅黑" pitchFamily="34" charset="-122"/>
                <a:ea typeface="微软雅黑" pitchFamily="34" charset="-122"/>
              </a:rPr>
              <a:t>（</a:t>
            </a:r>
            <a:r>
              <a:rPr lang="en-US" altLang="zh-CN" dirty="0">
                <a:latin typeface="微软雅黑" pitchFamily="34" charset="-122"/>
                <a:ea typeface="微软雅黑" pitchFamily="34" charset="-122"/>
              </a:rPr>
              <a:t>2</a:t>
            </a:r>
            <a:r>
              <a:rPr lang="zh-CN" altLang="zh-CN" dirty="0">
                <a:latin typeface="微软雅黑" pitchFamily="34" charset="-122"/>
                <a:ea typeface="微软雅黑" pitchFamily="34" charset="-122"/>
              </a:rPr>
              <a:t>）具有较强的时间观</a:t>
            </a:r>
          </a:p>
          <a:p>
            <a:pPr marL="490950" lvl="1" indent="0">
              <a:buNone/>
            </a:pPr>
            <a:r>
              <a:rPr lang="zh-CN" altLang="zh-CN" dirty="0">
                <a:latin typeface="微软雅黑" pitchFamily="34" charset="-122"/>
                <a:ea typeface="微软雅黑" pitchFamily="34" charset="-122"/>
              </a:rPr>
              <a:t>（</a:t>
            </a:r>
            <a:r>
              <a:rPr lang="en-US" altLang="zh-CN" dirty="0">
                <a:latin typeface="微软雅黑" pitchFamily="34" charset="-122"/>
                <a:ea typeface="微软雅黑" pitchFamily="34" charset="-122"/>
              </a:rPr>
              <a:t>3</a:t>
            </a:r>
            <a:r>
              <a:rPr lang="zh-CN" altLang="zh-CN" dirty="0">
                <a:latin typeface="微软雅黑" pitchFamily="34" charset="-122"/>
                <a:ea typeface="微软雅黑" pitchFamily="34" charset="-122"/>
              </a:rPr>
              <a:t>）签约谨慎</a:t>
            </a:r>
          </a:p>
          <a:p>
            <a:pPr marL="490950" lvl="1" indent="0">
              <a:buNone/>
            </a:pPr>
            <a:r>
              <a:rPr lang="zh-CN" altLang="zh-CN" dirty="0">
                <a:latin typeface="微软雅黑" pitchFamily="34" charset="-122"/>
                <a:ea typeface="微软雅黑" pitchFamily="34" charset="-122"/>
              </a:rPr>
              <a:t>（</a:t>
            </a:r>
            <a:r>
              <a:rPr lang="en-US" altLang="zh-CN" dirty="0">
                <a:latin typeface="微软雅黑" pitchFamily="34" charset="-122"/>
                <a:ea typeface="微软雅黑" pitchFamily="34" charset="-122"/>
              </a:rPr>
              <a:t>4</a:t>
            </a:r>
            <a:r>
              <a:rPr lang="zh-CN" altLang="zh-CN" dirty="0">
                <a:latin typeface="微软雅黑" pitchFamily="34" charset="-122"/>
                <a:ea typeface="微软雅黑" pitchFamily="34" charset="-122"/>
              </a:rPr>
              <a:t>）精于谈判</a:t>
            </a:r>
          </a:p>
          <a:p>
            <a:pPr lvl="1">
              <a:spcBef>
                <a:spcPts val="1200"/>
              </a:spcBef>
              <a:buFont typeface="Wingdings" pitchFamily="2" charset="2"/>
              <a:buChar char="Ø"/>
            </a:pPr>
            <a:r>
              <a:rPr lang="zh-CN" altLang="zh-CN" dirty="0">
                <a:latin typeface="楷体_GB2312" pitchFamily="49" charset="-122"/>
                <a:ea typeface="楷体_GB2312" pitchFamily="49" charset="-122"/>
              </a:rPr>
              <a:t>澳大利亚人差异很大，有的善于表达，有的不善言辞，这取决于他们的族裔背景。例如，希腊籍或者意大利籍的澳洲人，较其父辈来自英国、伊朗和北欧的同伴，会使用更多的肢体语言，更大声说话或者更常常打断他人的话语。</a:t>
            </a:r>
          </a:p>
          <a:p>
            <a:endParaRPr lang="zh-CN" altLang="en-US" dirty="0"/>
          </a:p>
        </p:txBody>
      </p:sp>
    </p:spTree>
    <p:extLst>
      <p:ext uri="{BB962C8B-B14F-4D97-AF65-F5344CB8AC3E}">
        <p14:creationId xmlns:p14="http://schemas.microsoft.com/office/powerpoint/2010/main" val="419613817"/>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en-US" altLang="zh-CN" sz="2800" dirty="0">
                <a:latin typeface="楷体_GB2312" pitchFamily="49" charset="-122"/>
                <a:ea typeface="楷体_GB2312" pitchFamily="49" charset="-122"/>
              </a:rPr>
              <a:t>5.5.2</a:t>
            </a:r>
            <a:r>
              <a:rPr lang="zh-CN" altLang="en-US" sz="2800" dirty="0">
                <a:latin typeface="楷体_GB2312" pitchFamily="49" charset="-122"/>
                <a:ea typeface="楷体_GB2312" pitchFamily="49" charset="-122"/>
              </a:rPr>
              <a:t>　</a:t>
            </a:r>
            <a:r>
              <a:rPr lang="zh-CN" altLang="zh-CN" sz="2800" dirty="0">
                <a:latin typeface="楷体_GB2312" pitchFamily="49" charset="-122"/>
                <a:ea typeface="楷体_GB2312" pitchFamily="49" charset="-122"/>
              </a:rPr>
              <a:t>非洲商人的谈判</a:t>
            </a:r>
            <a:r>
              <a:rPr lang="zh-CN" altLang="zh-CN" sz="2800" dirty="0" smtClean="0">
                <a:latin typeface="楷体_GB2312" pitchFamily="49" charset="-122"/>
                <a:ea typeface="楷体_GB2312" pitchFamily="49" charset="-122"/>
              </a:rPr>
              <a:t>风格</a:t>
            </a:r>
            <a:endParaRPr lang="zh-CN" altLang="en-US" sz="2800" dirty="0"/>
          </a:p>
        </p:txBody>
      </p:sp>
      <p:sp>
        <p:nvSpPr>
          <p:cNvPr id="3" name="内容占位符 2"/>
          <p:cNvSpPr>
            <a:spLocks noGrp="1"/>
          </p:cNvSpPr>
          <p:nvPr>
            <p:ph idx="1"/>
          </p:nvPr>
        </p:nvSpPr>
        <p:spPr>
          <a:xfrm>
            <a:off x="457200" y="1295400"/>
            <a:ext cx="8458200" cy="5105400"/>
          </a:xfrm>
        </p:spPr>
        <p:txBody>
          <a:bodyPr>
            <a:normAutofit fontScale="77500" lnSpcReduction="20000"/>
          </a:bodyPr>
          <a:lstStyle/>
          <a:p>
            <a:pPr>
              <a:lnSpc>
                <a:spcPct val="120000"/>
              </a:lnSpc>
            </a:pPr>
            <a:r>
              <a:rPr lang="zh-CN" altLang="zh-CN" dirty="0"/>
              <a:t>重视朋友间的信任关系。在谈判前期花费时间了解对方，比如通过闲聊、聚餐等方式增进彼此的了解，建立友谊，营造轻松友好的谈判氛围。</a:t>
            </a:r>
          </a:p>
          <a:p>
            <a:pPr>
              <a:lnSpc>
                <a:spcPct val="120000"/>
              </a:lnSpc>
            </a:pPr>
            <a:r>
              <a:rPr lang="zh-CN" altLang="zh-CN" dirty="0"/>
              <a:t>尊重传统与文化。非洲的传统文化强调社会关系、家族纽带和社区责任等价值观，非洲商人在谈判中注重与对方建立长期稳定的合作关系。了解并尊重非洲的传统文化习俗和价值观才能够避免因文化差异而导致的误解和冲突。</a:t>
            </a:r>
          </a:p>
          <a:p>
            <a:pPr>
              <a:lnSpc>
                <a:spcPct val="120000"/>
              </a:lnSpc>
            </a:pPr>
            <a:r>
              <a:rPr lang="zh-CN" altLang="zh-CN" dirty="0"/>
              <a:t>效度低下，时间观念淡漠。工作效率低下，办事能拖就拖，时间观念淡漠。在谈判节奏方面比较缓慢，大多按照自己对事务的把控推进谈判进程，而非严格按照计划时间表行事。</a:t>
            </a:r>
          </a:p>
          <a:p>
            <a:pPr>
              <a:lnSpc>
                <a:spcPct val="120000"/>
              </a:lnSpc>
            </a:pPr>
            <a:r>
              <a:rPr lang="zh-CN" altLang="zh-CN" dirty="0"/>
              <a:t>权力意识强。经常需要以小恩小惠来取得各环节有关人士的信任和友谊，建立关系后才可能使交易进展顺利。</a:t>
            </a:r>
          </a:p>
          <a:p>
            <a:pPr>
              <a:lnSpc>
                <a:spcPct val="120000"/>
              </a:lnSpc>
            </a:pPr>
            <a:r>
              <a:rPr lang="zh-CN" altLang="zh-CN" dirty="0"/>
              <a:t>重视书面确认。与其洽谈时，应把所有问题及其细节都以书面的形式进行确认，以免日后产生误解或发生纠纷。非洲商人比较遵守书面的约定，对付款方式也比较规矩。</a:t>
            </a:r>
          </a:p>
          <a:p>
            <a:pPr marL="0" indent="0" algn="ctr">
              <a:lnSpc>
                <a:spcPct val="120000"/>
              </a:lnSpc>
              <a:buNone/>
            </a:pPr>
            <a:r>
              <a:rPr lang="zh-CN" altLang="zh-CN" b="1" dirty="0">
                <a:solidFill>
                  <a:srgbClr val="000066"/>
                </a:solidFill>
                <a:latin typeface="楷体_GB2312" panose="02010609030101010101" pitchFamily="49" charset="-122"/>
                <a:ea typeface="楷体_GB2312" panose="02010609030101010101" pitchFamily="49" charset="-122"/>
              </a:rPr>
              <a:t>【拓展视频】</a:t>
            </a:r>
            <a:r>
              <a:rPr lang="zh-CN" altLang="zh-CN" dirty="0">
                <a:solidFill>
                  <a:srgbClr val="000066"/>
                </a:solidFill>
                <a:latin typeface="楷体_GB2312" panose="02010609030101010101" pitchFamily="49" charset="-122"/>
                <a:ea typeface="楷体_GB2312" panose="02010609030101010101" pitchFamily="49" charset="-122"/>
              </a:rPr>
              <a:t>趣谈各国肢体语言的差异</a:t>
            </a:r>
          </a:p>
          <a:p>
            <a:pPr marL="0" indent="0" algn="ctr">
              <a:lnSpc>
                <a:spcPct val="120000"/>
              </a:lnSpc>
              <a:buNone/>
            </a:pPr>
            <a:r>
              <a:rPr lang="zh-CN" altLang="zh-CN" b="1" dirty="0">
                <a:solidFill>
                  <a:srgbClr val="000066"/>
                </a:solidFill>
                <a:latin typeface="楷体_GB2312" panose="02010609030101010101" pitchFamily="49" charset="-122"/>
                <a:ea typeface="楷体_GB2312" panose="02010609030101010101" pitchFamily="49" charset="-122"/>
              </a:rPr>
              <a:t>【拓展视频】</a:t>
            </a:r>
            <a:r>
              <a:rPr lang="zh-CN" altLang="zh-CN" dirty="0">
                <a:solidFill>
                  <a:srgbClr val="000066"/>
                </a:solidFill>
                <a:latin typeface="楷体_GB2312" panose="02010609030101010101" pitchFamily="49" charset="-122"/>
                <a:ea typeface="楷体_GB2312" panose="02010609030101010101" pitchFamily="49" charset="-122"/>
              </a:rPr>
              <a:t>名家论坛：各国商人谈判</a:t>
            </a:r>
            <a:r>
              <a:rPr lang="zh-CN" altLang="zh-CN" dirty="0" smtClean="0">
                <a:solidFill>
                  <a:srgbClr val="000066"/>
                </a:solidFill>
                <a:latin typeface="楷体_GB2312" panose="02010609030101010101" pitchFamily="49" charset="-122"/>
                <a:ea typeface="楷体_GB2312" panose="02010609030101010101" pitchFamily="49" charset="-122"/>
              </a:rPr>
              <a:t>特点</a:t>
            </a:r>
            <a:endParaRPr lang="zh-CN" altLang="zh-CN" dirty="0">
              <a:solidFill>
                <a:srgbClr val="000066"/>
              </a:solidFill>
              <a:latin typeface="楷体_GB2312" panose="02010609030101010101" pitchFamily="49" charset="-122"/>
              <a:ea typeface="楷体_GB2312" panose="02010609030101010101" pitchFamily="49" charset="-122"/>
            </a:endParaRPr>
          </a:p>
        </p:txBody>
      </p:sp>
    </p:spTree>
    <p:extLst>
      <p:ext uri="{BB962C8B-B14F-4D97-AF65-F5344CB8AC3E}">
        <p14:creationId xmlns:p14="http://schemas.microsoft.com/office/powerpoint/2010/main" val="39923099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eaLnBrk="1" hangingPunct="1"/>
            <a:r>
              <a:rPr lang="en-US" altLang="zh-CN" dirty="0" smtClean="0"/>
              <a:t>【</a:t>
            </a:r>
            <a:r>
              <a:rPr lang="zh-CN" altLang="en-US" dirty="0" smtClean="0"/>
              <a:t>案例</a:t>
            </a:r>
            <a:r>
              <a:rPr lang="en-US" altLang="zh-CN" dirty="0" smtClean="0"/>
              <a:t>】</a:t>
            </a:r>
            <a:r>
              <a:rPr lang="zh-CN" altLang="en-US" dirty="0" smtClean="0"/>
              <a:t>分橙子的谈判</a:t>
            </a:r>
          </a:p>
        </p:txBody>
      </p:sp>
      <p:sp>
        <p:nvSpPr>
          <p:cNvPr id="549891" name="Rectangle 3"/>
          <p:cNvSpPr>
            <a:spLocks noGrp="1" noChangeArrowheads="1"/>
          </p:cNvSpPr>
          <p:nvPr>
            <p:ph idx="1"/>
          </p:nvPr>
        </p:nvSpPr>
        <p:spPr>
          <a:xfrm>
            <a:off x="297873" y="2893737"/>
            <a:ext cx="8334158" cy="2363158"/>
          </a:xfrm>
        </p:spPr>
        <p:txBody>
          <a:bodyPr/>
          <a:lstStyle/>
          <a:p>
            <a:pPr eaLnBrk="1" hangingPunct="1">
              <a:lnSpc>
                <a:spcPct val="80000"/>
              </a:lnSpc>
              <a:defRPr/>
            </a:pPr>
            <a:r>
              <a:rPr kumimoji="1" lang="zh-CN" altLang="en-US" sz="2400" b="0" dirty="0" smtClean="0">
                <a:solidFill>
                  <a:srgbClr val="000066"/>
                </a:solidFill>
                <a:ea typeface="楷体_GB2312" panose="02010609030101010101" pitchFamily="49" charset="-122"/>
              </a:rPr>
              <a:t>这两个孩子按照商定的办法</a:t>
            </a:r>
            <a:r>
              <a:rPr kumimoji="1" lang="zh-CN" altLang="en-US" sz="2400" dirty="0" smtClean="0">
                <a:solidFill>
                  <a:srgbClr val="000066"/>
                </a:solidFill>
                <a:latin typeface="+mj-lt"/>
                <a:ea typeface="宋体" panose="02010600030101010101" pitchFamily="2" charset="-122"/>
              </a:rPr>
              <a:t>（</a:t>
            </a:r>
            <a:r>
              <a:rPr kumimoji="1" lang="en-US" altLang="zh-CN" sz="2400" dirty="0" smtClean="0">
                <a:solidFill>
                  <a:srgbClr val="000066"/>
                </a:solidFill>
                <a:latin typeface="+mj-lt"/>
                <a:ea typeface="宋体" panose="02010600030101010101" pitchFamily="2" charset="-122"/>
              </a:rPr>
              <a:t>one cut, another choose）</a:t>
            </a:r>
            <a:r>
              <a:rPr kumimoji="1" lang="zh-CN" altLang="en-US" sz="2400" b="0" dirty="0" smtClean="0">
                <a:solidFill>
                  <a:srgbClr val="000066"/>
                </a:solidFill>
                <a:ea typeface="楷体_GB2312" panose="02010609030101010101" pitchFamily="49" charset="-122"/>
              </a:rPr>
              <a:t>各自取得了一半橙子，高高兴兴地拿回家去了。第一个孩子把半个橙子拿到家，把皮剥掉扔进了垃圾桶，把果肉放到果汁机上打果汁喝。另一个孩子回到家把果肉挖掉扔进了垃圾桶，把橙子皮留下来磨碎了，混在面粉里烤蛋糕吃。</a:t>
            </a:r>
          </a:p>
          <a:p>
            <a:pPr eaLnBrk="1" hangingPunct="1">
              <a:lnSpc>
                <a:spcPct val="80000"/>
              </a:lnSpc>
              <a:defRPr/>
            </a:pPr>
            <a:r>
              <a:rPr kumimoji="1" lang="zh-CN" altLang="en-US" sz="2400" b="0" dirty="0" smtClean="0">
                <a:solidFill>
                  <a:srgbClr val="000066"/>
                </a:solidFill>
                <a:ea typeface="楷体_GB2312" panose="02010609030101010101" pitchFamily="49" charset="-122"/>
              </a:rPr>
              <a:t>虽然两个孩子各自拿到了看似公平的一半，然而，他们各自得到的东西却未物尽其用。</a:t>
            </a:r>
          </a:p>
        </p:txBody>
      </p:sp>
      <p:sp>
        <p:nvSpPr>
          <p:cNvPr id="549892" name="Rectangle 4"/>
          <p:cNvSpPr>
            <a:spLocks noChangeArrowheads="1"/>
          </p:cNvSpPr>
          <p:nvPr/>
        </p:nvSpPr>
        <p:spPr bwMode="auto">
          <a:xfrm>
            <a:off x="297873" y="1524000"/>
            <a:ext cx="8229600" cy="1264962"/>
          </a:xfrm>
          <a:prstGeom prst="rect">
            <a:avLst/>
          </a:prstGeom>
          <a:noFill/>
          <a:ln w="12700">
            <a:noFill/>
            <a:miter lim="800000"/>
            <a:headEnd/>
            <a:tailEnd/>
          </a:ln>
        </p:spPr>
        <p:txBody>
          <a:bodyPr wrap="square" tIns="0">
            <a:spAutoFit/>
          </a:bodyPr>
          <a:lstStyle/>
          <a:p>
            <a:pPr marL="342900" indent="-342900">
              <a:lnSpc>
                <a:spcPct val="110000"/>
              </a:lnSpc>
              <a:buClr>
                <a:srgbClr val="660033"/>
              </a:buClr>
              <a:buSzPct val="106000"/>
              <a:buFont typeface="Arial" pitchFamily="34" charset="0"/>
              <a:buChar char="•"/>
            </a:pPr>
            <a:r>
              <a:rPr lang="zh-CN" altLang="en-US" sz="2400" dirty="0">
                <a:solidFill>
                  <a:srgbClr val="000066"/>
                </a:solidFill>
                <a:latin typeface="楷体_GB2312" pitchFamily="49" charset="-122"/>
                <a:ea typeface="楷体_GB2312" pitchFamily="49" charset="-122"/>
              </a:rPr>
              <a:t>有一个妈妈把一个橙子给了邻居的两个孩子。这两个孩子便讨论起来如何分这个橙子。两个人吵来吵去，都想由自己来分配这个橙子。那么，怎么样做才能做到公平呢？</a:t>
            </a:r>
          </a:p>
        </p:txBody>
      </p:sp>
      <p:sp>
        <p:nvSpPr>
          <p:cNvPr id="5" name="云形 4"/>
          <p:cNvSpPr/>
          <p:nvPr/>
        </p:nvSpPr>
        <p:spPr bwMode="auto">
          <a:xfrm>
            <a:off x="1331640" y="5517232"/>
            <a:ext cx="7398235" cy="1152128"/>
          </a:xfrm>
          <a:prstGeom prst="cloud">
            <a:avLst/>
          </a:prstGeom>
          <a:solidFill>
            <a:schemeClr val="accent6">
              <a:lumMod val="40000"/>
              <a:lumOff val="60000"/>
            </a:schemeClr>
          </a:solidFill>
          <a:ln w="12700" cap="sq" cmpd="sng" algn="ctr">
            <a:solidFill>
              <a:schemeClr val="tx1"/>
            </a:solidFill>
            <a:prstDash val="solid"/>
            <a:round/>
            <a:headEnd type="none" w="sm" len="sm"/>
            <a:tailEnd type="none" w="sm" len="sm"/>
          </a:ln>
        </p:spPr>
        <p:txBody>
          <a:bodyPr vert="horz" wrap="square" lIns="91440" tIns="0" rIns="91440" bIns="45720" numCol="1" rtlCol="0" anchor="t" anchorCtr="0" compatLnSpc="1"/>
          <a:lstStyle/>
          <a:p>
            <a:pPr marL="0" marR="0" indent="0" algn="ctr" defTabSz="914400" rtl="0" eaLnBrk="0" fontAlgn="base" latinLnBrk="0" hangingPunct="0">
              <a:lnSpc>
                <a:spcPct val="150000"/>
              </a:lnSpc>
              <a:spcBef>
                <a:spcPct val="20000"/>
              </a:spcBef>
              <a:spcAft>
                <a:spcPct val="0"/>
              </a:spcAft>
              <a:buClrTx/>
              <a:buSzTx/>
              <a:buFontTx/>
              <a:buNone/>
            </a:pPr>
            <a:r>
              <a:rPr kumimoji="0" lang="zh-CN" altLang="en-US" sz="2400" b="1" i="0" u="none" strike="noStrike" cap="none" normalizeH="0" baseline="0" dirty="0" smtClean="0">
                <a:ln>
                  <a:noFill/>
                </a:ln>
                <a:solidFill>
                  <a:srgbClr val="660066"/>
                </a:solidFill>
                <a:effectLst/>
                <a:latin typeface="微软雅黑" pitchFamily="34" charset="-122"/>
                <a:ea typeface="微软雅黑" pitchFamily="34" charset="-122"/>
              </a:rPr>
              <a:t>这个小案例对谈判活动有何启示？</a:t>
            </a:r>
          </a:p>
        </p:txBody>
      </p:sp>
    </p:spTree>
    <p:extLst>
      <p:ext uri="{BB962C8B-B14F-4D97-AF65-F5344CB8AC3E}">
        <p14:creationId xmlns:p14="http://schemas.microsoft.com/office/powerpoint/2010/main" val="1911951760"/>
      </p:ext>
    </p:extLst>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549891">
                                            <p:txEl>
                                              <p:pRg st="0" end="0"/>
                                            </p:txEl>
                                          </p:spTgt>
                                        </p:tgtEl>
                                        <p:attrNameLst>
                                          <p:attrName>style.visibility</p:attrName>
                                        </p:attrNameLst>
                                      </p:cBhvr>
                                      <p:to>
                                        <p:strVal val="visible"/>
                                      </p:to>
                                    </p:set>
                                    <p:animEffect transition="in" filter="box(in)">
                                      <p:cBhvr>
                                        <p:cTn id="7" dur="500"/>
                                        <p:tgtEl>
                                          <p:spTgt spid="54989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549891">
                                            <p:txEl>
                                              <p:pRg st="1" end="1"/>
                                            </p:txEl>
                                          </p:spTgt>
                                        </p:tgtEl>
                                        <p:attrNameLst>
                                          <p:attrName>style.visibility</p:attrName>
                                        </p:attrNameLst>
                                      </p:cBhvr>
                                      <p:to>
                                        <p:strVal val="visible"/>
                                      </p:to>
                                    </p:set>
                                    <p:animEffect transition="in" filter="box(in)">
                                      <p:cBhvr>
                                        <p:cTn id="12" dur="500"/>
                                        <p:tgtEl>
                                          <p:spTgt spid="54989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9891" grpId="0" build="p"/>
      <p:bldP spid="5" grpId="0" animBg="1"/>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Rectangle 2"/>
          <p:cNvSpPr>
            <a:spLocks noGrp="1" noChangeArrowheads="1"/>
          </p:cNvSpPr>
          <p:nvPr>
            <p:ph type="title"/>
          </p:nvPr>
        </p:nvSpPr>
        <p:spPr>
          <a:solidFill>
            <a:schemeClr val="accent5">
              <a:lumMod val="20000"/>
              <a:lumOff val="80000"/>
            </a:schemeClr>
          </a:solidFill>
        </p:spPr>
        <p:txBody>
          <a:bodyPr/>
          <a:lstStyle/>
          <a:p>
            <a:r>
              <a:rPr lang="zh-CN" altLang="en-US" sz="3600" b="1" dirty="0"/>
              <a:t>第</a:t>
            </a:r>
            <a:r>
              <a:rPr lang="en-US" altLang="zh-CN" sz="3600" b="1" dirty="0"/>
              <a:t>6</a:t>
            </a:r>
            <a:r>
              <a:rPr lang="zh-CN" altLang="en-US" sz="3600" b="1" dirty="0"/>
              <a:t>章 商务谈判礼仪</a:t>
            </a:r>
          </a:p>
        </p:txBody>
      </p:sp>
      <p:sp>
        <p:nvSpPr>
          <p:cNvPr id="264195" name="Rectangle 3"/>
          <p:cNvSpPr>
            <a:spLocks noGrp="1" noChangeArrowheads="1"/>
          </p:cNvSpPr>
          <p:nvPr>
            <p:ph idx="1"/>
          </p:nvPr>
        </p:nvSpPr>
        <p:spPr>
          <a:xfrm>
            <a:off x="1143000" y="1371600"/>
            <a:ext cx="7620000" cy="4876800"/>
          </a:xfrm>
        </p:spPr>
        <p:txBody>
          <a:bodyPr/>
          <a:lstStyle/>
          <a:p>
            <a:pPr>
              <a:lnSpc>
                <a:spcPct val="155000"/>
              </a:lnSpc>
              <a:buFontTx/>
              <a:buNone/>
            </a:pPr>
            <a:r>
              <a:rPr lang="en-US" altLang="zh-CN" sz="2800" dirty="0" smtClean="0"/>
              <a:t>◇</a:t>
            </a:r>
            <a:r>
              <a:rPr lang="zh-CN" altLang="en-US" sz="2800" b="1" dirty="0" smtClean="0">
                <a:latin typeface="楷体_GB2312" pitchFamily="49" charset="-122"/>
                <a:ea typeface="楷体_GB2312" pitchFamily="49" charset="-122"/>
              </a:rPr>
              <a:t>本章纲要</a:t>
            </a:r>
            <a:endParaRPr lang="zh-CN" altLang="en-US" sz="2800" b="1" dirty="0">
              <a:latin typeface="楷体_GB2312" pitchFamily="49" charset="-122"/>
              <a:ea typeface="楷体_GB2312" pitchFamily="49" charset="-122"/>
            </a:endParaRPr>
          </a:p>
          <a:p>
            <a:pPr>
              <a:lnSpc>
                <a:spcPct val="155000"/>
              </a:lnSpc>
              <a:buFontTx/>
              <a:buNone/>
            </a:pPr>
            <a:r>
              <a:rPr lang="zh-CN" altLang="en-US" sz="2400" dirty="0">
                <a:latin typeface="楷体_GB2312" pitchFamily="49" charset="-122"/>
                <a:ea typeface="楷体_GB2312" pitchFamily="49" charset="-122"/>
              </a:rPr>
              <a:t>◎礼仪的含义与作用</a:t>
            </a:r>
          </a:p>
          <a:p>
            <a:pPr marL="0" lvl="0" indent="0">
              <a:buNone/>
            </a:pPr>
            <a:r>
              <a:rPr lang="zh-CN" altLang="en-US" sz="2400" dirty="0" smtClean="0">
                <a:latin typeface="楷体_GB2312" pitchFamily="49" charset="-122"/>
                <a:ea typeface="楷体_GB2312" pitchFamily="49" charset="-122"/>
              </a:rPr>
              <a:t>◎仪表</a:t>
            </a:r>
            <a:r>
              <a:rPr lang="zh-CN" altLang="zh-CN" dirty="0" smtClean="0">
                <a:latin typeface="楷体_GB2312" pitchFamily="49" charset="-122"/>
                <a:ea typeface="楷体_GB2312" pitchFamily="49" charset="-122"/>
              </a:rPr>
              <a:t>服饰</a:t>
            </a:r>
            <a:r>
              <a:rPr lang="zh-CN" altLang="zh-CN" dirty="0">
                <a:latin typeface="楷体_GB2312" pitchFamily="49" charset="-122"/>
                <a:ea typeface="楷体_GB2312" pitchFamily="49" charset="-122"/>
              </a:rPr>
              <a:t>礼仪</a:t>
            </a:r>
          </a:p>
          <a:p>
            <a:pPr marL="0" lvl="0" indent="0">
              <a:buNone/>
            </a:pPr>
            <a:r>
              <a:rPr lang="zh-CN" altLang="en-US" dirty="0" smtClean="0">
                <a:latin typeface="楷体_GB2312" pitchFamily="49" charset="-122"/>
                <a:ea typeface="楷体_GB2312" pitchFamily="49" charset="-122"/>
              </a:rPr>
              <a:t>◎仪容仪态</a:t>
            </a:r>
            <a:r>
              <a:rPr lang="zh-CN" altLang="zh-CN" dirty="0" smtClean="0">
                <a:latin typeface="楷体_GB2312" pitchFamily="49" charset="-122"/>
                <a:ea typeface="楷体_GB2312" pitchFamily="49" charset="-122"/>
              </a:rPr>
              <a:t>礼仪</a:t>
            </a:r>
            <a:endParaRPr lang="zh-CN" altLang="zh-CN" dirty="0">
              <a:latin typeface="楷体_GB2312" pitchFamily="49" charset="-122"/>
              <a:ea typeface="楷体_GB2312" pitchFamily="49" charset="-122"/>
            </a:endParaRPr>
          </a:p>
          <a:p>
            <a:pPr marL="0" lvl="0" indent="0">
              <a:buNone/>
            </a:pPr>
            <a:r>
              <a:rPr lang="zh-CN" altLang="en-US" dirty="0" smtClean="0">
                <a:latin typeface="楷体_GB2312" pitchFamily="49" charset="-122"/>
                <a:ea typeface="楷体_GB2312" pitchFamily="49" charset="-122"/>
              </a:rPr>
              <a:t>◎商务</a:t>
            </a:r>
            <a:r>
              <a:rPr lang="zh-CN" altLang="zh-CN" dirty="0" smtClean="0">
                <a:latin typeface="楷体_GB2312" pitchFamily="49" charset="-122"/>
                <a:ea typeface="楷体_GB2312" pitchFamily="49" charset="-122"/>
              </a:rPr>
              <a:t>接待</a:t>
            </a:r>
            <a:r>
              <a:rPr lang="zh-CN" altLang="en-US" dirty="0" smtClean="0">
                <a:latin typeface="楷体_GB2312" pitchFamily="49" charset="-122"/>
                <a:ea typeface="楷体_GB2312" pitchFamily="49" charset="-122"/>
              </a:rPr>
              <a:t>礼</a:t>
            </a:r>
            <a:r>
              <a:rPr lang="zh-CN" altLang="zh-CN" dirty="0" smtClean="0">
                <a:latin typeface="楷体_GB2312" pitchFamily="49" charset="-122"/>
                <a:ea typeface="楷体_GB2312" pitchFamily="49" charset="-122"/>
              </a:rPr>
              <a:t>仪</a:t>
            </a:r>
            <a:endParaRPr lang="zh-CN" altLang="zh-CN" dirty="0">
              <a:latin typeface="楷体_GB2312" pitchFamily="49" charset="-122"/>
              <a:ea typeface="楷体_GB2312" pitchFamily="49" charset="-122"/>
            </a:endParaRPr>
          </a:p>
        </p:txBody>
      </p:sp>
      <p:pic>
        <p:nvPicPr>
          <p:cNvPr id="264196" name="Picture 4" descr="BD04924_"/>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72200" y="3581400"/>
            <a:ext cx="1622425" cy="21875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8" name="Rectangle 2"/>
          <p:cNvSpPr>
            <a:spLocks noGrp="1" noChangeArrowheads="1"/>
          </p:cNvSpPr>
          <p:nvPr>
            <p:ph type="title"/>
          </p:nvPr>
        </p:nvSpPr>
        <p:spPr>
          <a:solidFill>
            <a:schemeClr val="accent3">
              <a:lumMod val="20000"/>
              <a:lumOff val="80000"/>
            </a:schemeClr>
          </a:solidFill>
        </p:spPr>
        <p:txBody>
          <a:bodyPr/>
          <a:lstStyle/>
          <a:p>
            <a:r>
              <a:rPr lang="en-US" altLang="zh-CN" sz="3600" b="1" dirty="0" smtClean="0"/>
              <a:t>6.1</a:t>
            </a:r>
            <a:r>
              <a:rPr lang="zh-CN" altLang="en-US" sz="3600" b="1" dirty="0" smtClean="0"/>
              <a:t>　礼仪的含义及作用</a:t>
            </a:r>
            <a:endParaRPr lang="zh-CN" altLang="en-US" sz="3600" b="1" dirty="0"/>
          </a:p>
        </p:txBody>
      </p:sp>
      <p:sp>
        <p:nvSpPr>
          <p:cNvPr id="265219" name="Rectangle 3"/>
          <p:cNvSpPr>
            <a:spLocks noGrp="1" noChangeArrowheads="1"/>
          </p:cNvSpPr>
          <p:nvPr>
            <p:ph idx="1"/>
          </p:nvPr>
        </p:nvSpPr>
        <p:spPr>
          <a:xfrm>
            <a:off x="990600" y="1600200"/>
            <a:ext cx="7543800" cy="4876800"/>
          </a:xfrm>
        </p:spPr>
        <p:txBody>
          <a:bodyPr/>
          <a:lstStyle/>
          <a:p>
            <a:pPr>
              <a:lnSpc>
                <a:spcPct val="90000"/>
              </a:lnSpc>
              <a:buFontTx/>
              <a:buNone/>
            </a:pPr>
            <a:r>
              <a:rPr lang="en-US" altLang="zh-CN" sz="2800" b="1" dirty="0" smtClean="0">
                <a:solidFill>
                  <a:srgbClr val="660033"/>
                </a:solidFill>
                <a:latin typeface="楷体_GB2312" pitchFamily="49" charset="-122"/>
                <a:ea typeface="楷体_GB2312" pitchFamily="49" charset="-122"/>
              </a:rPr>
              <a:t>6.1.1</a:t>
            </a:r>
            <a:r>
              <a:rPr lang="zh-CN" altLang="en-US" sz="2800" b="1" dirty="0" smtClean="0">
                <a:solidFill>
                  <a:srgbClr val="660033"/>
                </a:solidFill>
                <a:latin typeface="楷体_GB2312" pitchFamily="49" charset="-122"/>
                <a:ea typeface="楷体_GB2312" pitchFamily="49" charset="-122"/>
              </a:rPr>
              <a:t>　礼仪</a:t>
            </a:r>
            <a:r>
              <a:rPr lang="zh-CN" altLang="en-US" sz="2800" b="1" dirty="0">
                <a:solidFill>
                  <a:srgbClr val="660033"/>
                </a:solidFill>
                <a:latin typeface="楷体_GB2312" pitchFamily="49" charset="-122"/>
                <a:ea typeface="楷体_GB2312" pitchFamily="49" charset="-122"/>
              </a:rPr>
              <a:t>的含义</a:t>
            </a:r>
          </a:p>
          <a:p>
            <a:pPr>
              <a:lnSpc>
                <a:spcPct val="90000"/>
              </a:lnSpc>
            </a:pPr>
            <a:r>
              <a:rPr lang="zh-CN" altLang="en-US" sz="2400" dirty="0">
                <a:latin typeface="楷体_GB2312" pitchFamily="49" charset="-122"/>
                <a:ea typeface="楷体_GB2312" pitchFamily="49" charset="-122"/>
              </a:rPr>
              <a:t>礼仪，是礼和仪的总称，是人类社会活动的行为规范，是人们在社交活动中应遵守的行为准则。</a:t>
            </a:r>
          </a:p>
          <a:p>
            <a:pPr>
              <a:lnSpc>
                <a:spcPct val="90000"/>
              </a:lnSpc>
              <a:buFontTx/>
              <a:buNone/>
            </a:pPr>
            <a:r>
              <a:rPr lang="zh-CN" altLang="en-US" sz="2400" dirty="0">
                <a:latin typeface="楷体_GB2312" pitchFamily="49" charset="-122"/>
                <a:ea typeface="楷体_GB2312" pitchFamily="49" charset="-122"/>
              </a:rPr>
              <a:t>礼仪具体表现为：</a:t>
            </a:r>
          </a:p>
          <a:p>
            <a:pPr>
              <a:lnSpc>
                <a:spcPct val="90000"/>
              </a:lnSpc>
              <a:buFontTx/>
              <a:buNone/>
            </a:pPr>
            <a:r>
              <a:rPr lang="zh-CN" altLang="en-US" sz="2400" dirty="0">
                <a:latin typeface="楷体_GB2312" pitchFamily="49" charset="-122"/>
                <a:ea typeface="楷体_GB2312" pitchFamily="49" charset="-122"/>
              </a:rPr>
              <a:t>  </a:t>
            </a:r>
            <a:r>
              <a:rPr lang="en-US" altLang="zh-CN" sz="2400" dirty="0">
                <a:latin typeface="Arial"/>
                <a:ea typeface="楷体_GB2312" pitchFamily="49" charset="-122"/>
              </a:rPr>
              <a:t>—</a:t>
            </a:r>
            <a:r>
              <a:rPr lang="zh-CN" altLang="en-US" sz="2400" dirty="0">
                <a:latin typeface="楷体_GB2312" pitchFamily="49" charset="-122"/>
                <a:ea typeface="楷体_GB2312" pitchFamily="49" charset="-122"/>
              </a:rPr>
              <a:t>礼貌</a:t>
            </a:r>
          </a:p>
          <a:p>
            <a:pPr>
              <a:lnSpc>
                <a:spcPct val="90000"/>
              </a:lnSpc>
              <a:buFontTx/>
              <a:buNone/>
            </a:pPr>
            <a:r>
              <a:rPr lang="zh-CN" altLang="en-US" sz="2400" dirty="0">
                <a:latin typeface="楷体_GB2312" pitchFamily="49" charset="-122"/>
                <a:ea typeface="楷体_GB2312" pitchFamily="49" charset="-122"/>
              </a:rPr>
              <a:t>  </a:t>
            </a:r>
            <a:r>
              <a:rPr lang="en-US" altLang="zh-CN" sz="2400" dirty="0">
                <a:latin typeface="Arial"/>
                <a:ea typeface="楷体_GB2312" pitchFamily="49" charset="-122"/>
              </a:rPr>
              <a:t>—</a:t>
            </a:r>
            <a:r>
              <a:rPr lang="zh-CN" altLang="en-US" sz="2400" dirty="0">
                <a:latin typeface="楷体_GB2312" pitchFamily="49" charset="-122"/>
                <a:ea typeface="楷体_GB2312" pitchFamily="49" charset="-122"/>
              </a:rPr>
              <a:t>礼节</a:t>
            </a:r>
          </a:p>
          <a:p>
            <a:pPr>
              <a:lnSpc>
                <a:spcPct val="90000"/>
              </a:lnSpc>
              <a:buFontTx/>
              <a:buNone/>
            </a:pPr>
            <a:r>
              <a:rPr lang="zh-CN" altLang="en-US" sz="2400" dirty="0">
                <a:latin typeface="楷体_GB2312" pitchFamily="49" charset="-122"/>
                <a:ea typeface="楷体_GB2312" pitchFamily="49" charset="-122"/>
              </a:rPr>
              <a:t>  </a:t>
            </a:r>
            <a:r>
              <a:rPr lang="en-US" altLang="zh-CN" sz="2400" dirty="0">
                <a:latin typeface="Arial"/>
                <a:ea typeface="楷体_GB2312" pitchFamily="49" charset="-122"/>
              </a:rPr>
              <a:t>—</a:t>
            </a:r>
            <a:r>
              <a:rPr lang="zh-CN" altLang="en-US" sz="2400" dirty="0">
                <a:latin typeface="楷体_GB2312" pitchFamily="49" charset="-122"/>
                <a:ea typeface="楷体_GB2312" pitchFamily="49" charset="-122"/>
              </a:rPr>
              <a:t>仪表</a:t>
            </a:r>
          </a:p>
          <a:p>
            <a:pPr>
              <a:lnSpc>
                <a:spcPct val="90000"/>
              </a:lnSpc>
              <a:buFontTx/>
              <a:buNone/>
            </a:pPr>
            <a:r>
              <a:rPr lang="zh-CN" altLang="en-US" sz="2400" dirty="0">
                <a:latin typeface="楷体_GB2312" pitchFamily="49" charset="-122"/>
                <a:ea typeface="楷体_GB2312" pitchFamily="49" charset="-122"/>
              </a:rPr>
              <a:t>  </a:t>
            </a:r>
            <a:r>
              <a:rPr lang="en-US" altLang="zh-CN" sz="2400" dirty="0">
                <a:latin typeface="Arial"/>
                <a:ea typeface="楷体_GB2312" pitchFamily="49" charset="-122"/>
              </a:rPr>
              <a:t>—</a:t>
            </a:r>
            <a:r>
              <a:rPr lang="zh-CN" altLang="en-US" sz="2400" dirty="0">
                <a:latin typeface="楷体_GB2312" pitchFamily="49" charset="-122"/>
                <a:ea typeface="楷体_GB2312" pitchFamily="49" charset="-122"/>
              </a:rPr>
              <a:t>仪式</a:t>
            </a:r>
            <a:endParaRPr lang="zh-CN" altLang="en-US" dirty="0">
              <a:latin typeface="楷体_GB2312" pitchFamily="49" charset="-122"/>
              <a:ea typeface="楷体_GB2312" pitchFamily="49" charset="-122"/>
            </a:endParaRPr>
          </a:p>
        </p:txBody>
      </p:sp>
      <p:pic>
        <p:nvPicPr>
          <p:cNvPr id="265237" name="Picture 2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486400" y="4481661"/>
            <a:ext cx="3429000" cy="21799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6" name="Rectangle 2"/>
          <p:cNvSpPr>
            <a:spLocks noGrp="1" noChangeArrowheads="1"/>
          </p:cNvSpPr>
          <p:nvPr>
            <p:ph type="title"/>
          </p:nvPr>
        </p:nvSpPr>
        <p:spPr/>
        <p:txBody>
          <a:bodyPr/>
          <a:lstStyle/>
          <a:p>
            <a:pPr algn="l"/>
            <a:r>
              <a:rPr lang="en-US" altLang="zh-CN" sz="2800" b="1" dirty="0" smtClean="0">
                <a:latin typeface="楷体_GB2312" pitchFamily="49" charset="-122"/>
                <a:ea typeface="楷体_GB2312" pitchFamily="49" charset="-122"/>
              </a:rPr>
              <a:t>6.1.2</a:t>
            </a:r>
            <a:r>
              <a:rPr lang="zh-CN" altLang="en-US" sz="2800" b="1" dirty="0" smtClean="0">
                <a:latin typeface="楷体_GB2312" pitchFamily="49" charset="-122"/>
                <a:ea typeface="楷体_GB2312" pitchFamily="49" charset="-122"/>
              </a:rPr>
              <a:t>　礼仪</a:t>
            </a:r>
            <a:r>
              <a:rPr lang="zh-CN" altLang="en-US" sz="2800" b="1" dirty="0">
                <a:latin typeface="楷体_GB2312" pitchFamily="49" charset="-122"/>
                <a:ea typeface="楷体_GB2312" pitchFamily="49" charset="-122"/>
              </a:rPr>
              <a:t>的作用</a:t>
            </a:r>
          </a:p>
        </p:txBody>
      </p:sp>
      <p:sp>
        <p:nvSpPr>
          <p:cNvPr id="267267" name="Rectangle 3"/>
          <p:cNvSpPr>
            <a:spLocks noGrp="1" noChangeArrowheads="1"/>
          </p:cNvSpPr>
          <p:nvPr>
            <p:ph idx="1"/>
          </p:nvPr>
        </p:nvSpPr>
        <p:spPr>
          <a:xfrm>
            <a:off x="990600" y="1371600"/>
            <a:ext cx="6858000" cy="4495800"/>
          </a:xfrm>
        </p:spPr>
        <p:txBody>
          <a:bodyPr>
            <a:normAutofit/>
          </a:bodyPr>
          <a:lstStyle/>
          <a:p>
            <a:r>
              <a:rPr lang="zh-CN" altLang="en-US" dirty="0"/>
              <a:t>在商务交往中，礼仪的</a:t>
            </a:r>
            <a:r>
              <a:rPr lang="zh-CN" altLang="en-US" dirty="0" smtClean="0"/>
              <a:t>作用主要</a:t>
            </a:r>
            <a:r>
              <a:rPr lang="zh-CN" altLang="en-US" dirty="0"/>
              <a:t>表现为以下几个</a:t>
            </a:r>
            <a:r>
              <a:rPr lang="zh-CN" altLang="en-US" dirty="0" smtClean="0"/>
              <a:t>方面：</a:t>
            </a:r>
            <a:endParaRPr lang="en-US" altLang="zh-CN" dirty="0" smtClean="0"/>
          </a:p>
          <a:p>
            <a:pPr lvl="1"/>
            <a:r>
              <a:rPr lang="zh-CN" altLang="en-US" dirty="0"/>
              <a:t>规范行为</a:t>
            </a:r>
          </a:p>
          <a:p>
            <a:pPr lvl="1"/>
            <a:r>
              <a:rPr lang="zh-CN" altLang="en-US" dirty="0"/>
              <a:t>传递</a:t>
            </a:r>
            <a:r>
              <a:rPr lang="zh-CN" altLang="en-US" dirty="0" smtClean="0"/>
              <a:t>信息</a:t>
            </a:r>
            <a:endParaRPr lang="en-US" altLang="zh-CN" dirty="0" smtClean="0"/>
          </a:p>
          <a:p>
            <a:pPr lvl="1"/>
            <a:r>
              <a:rPr lang="zh-CN" altLang="en-US" dirty="0"/>
              <a:t>协调人际关系 </a:t>
            </a:r>
          </a:p>
          <a:p>
            <a:pPr lvl="1"/>
            <a:r>
              <a:rPr lang="zh-CN" altLang="en-US" dirty="0" smtClean="0"/>
              <a:t>树立</a:t>
            </a:r>
            <a:r>
              <a:rPr lang="zh-CN" altLang="en-US" dirty="0"/>
              <a:t>形象</a:t>
            </a:r>
          </a:p>
          <a:p>
            <a:pPr>
              <a:buFontTx/>
              <a:buNone/>
            </a:pPr>
            <a:endParaRPr lang="zh-CN" altLang="en-US" dirty="0" smtClean="0"/>
          </a:p>
          <a:p>
            <a:pPr>
              <a:buFontTx/>
              <a:buNone/>
            </a:pPr>
            <a:endParaRPr lang="en-US" altLang="zh-CN" dirty="0"/>
          </a:p>
        </p:txBody>
      </p:sp>
      <p:pic>
        <p:nvPicPr>
          <p:cNvPr id="2795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57800" y="4140094"/>
            <a:ext cx="3732213" cy="24871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304800" y="4933533"/>
            <a:ext cx="4343400" cy="646331"/>
          </a:xfrm>
          <a:prstGeom prst="rect">
            <a:avLst/>
          </a:prstGeom>
          <a:solidFill>
            <a:schemeClr val="accent3">
              <a:lumMod val="40000"/>
              <a:lumOff val="60000"/>
            </a:schemeClr>
          </a:solidFill>
        </p:spPr>
        <p:txBody>
          <a:bodyPr wrap="square" rtlCol="0">
            <a:spAutoFit/>
          </a:bodyPr>
          <a:lstStyle/>
          <a:p>
            <a:pPr algn="ctr"/>
            <a:r>
              <a:rPr lang="zh-CN" altLang="zh-CN" b="1" dirty="0" smtClean="0">
                <a:latin typeface="楷体_GB2312" panose="02010609030101010101" pitchFamily="49" charset="-122"/>
                <a:ea typeface="楷体_GB2312" panose="02010609030101010101" pitchFamily="49" charset="-122"/>
              </a:rPr>
              <a:t>【拓展阅读】商务</a:t>
            </a:r>
            <a:r>
              <a:rPr lang="zh-CN" altLang="zh-CN" b="1" dirty="0">
                <a:latin typeface="楷体_GB2312" panose="02010609030101010101" pitchFamily="49" charset="-122"/>
                <a:ea typeface="楷体_GB2312" panose="02010609030101010101" pitchFamily="49" charset="-122"/>
              </a:rPr>
              <a:t>礼仪教育：</a:t>
            </a:r>
            <a:r>
              <a:rPr lang="zh-CN" altLang="zh-CN" b="1" dirty="0" smtClean="0">
                <a:latin typeface="楷体_GB2312" panose="02010609030101010101" pitchFamily="49" charset="-122"/>
                <a:ea typeface="楷体_GB2312" panose="02010609030101010101" pitchFamily="49" charset="-122"/>
              </a:rPr>
              <a:t>大学生职业</a:t>
            </a:r>
            <a:r>
              <a:rPr lang="zh-CN" altLang="zh-CN" b="1" dirty="0">
                <a:latin typeface="楷体_GB2312" panose="02010609030101010101" pitchFamily="49" charset="-122"/>
                <a:ea typeface="楷体_GB2312" panose="02010609030101010101" pitchFamily="49" charset="-122"/>
              </a:rPr>
              <a:t>发展的重要</a:t>
            </a:r>
            <a:r>
              <a:rPr lang="zh-CN" altLang="zh-CN" b="1" dirty="0" smtClean="0">
                <a:latin typeface="楷体_GB2312" panose="02010609030101010101" pitchFamily="49" charset="-122"/>
                <a:ea typeface="楷体_GB2312" panose="02010609030101010101" pitchFamily="49" charset="-122"/>
              </a:rPr>
              <a:t>支点</a:t>
            </a:r>
            <a:endParaRPr lang="zh-CN" altLang="zh-CN" dirty="0">
              <a:latin typeface="楷体_GB2312" panose="02010609030101010101" pitchFamily="49" charset="-122"/>
              <a:ea typeface="楷体_GB2312" panose="02010609030101010101" pitchFamily="49" charset="-122"/>
            </a:endParaRPr>
          </a:p>
        </p:txBody>
      </p:sp>
    </p:spTree>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800" dirty="0" smtClean="0"/>
              <a:t>链接：</a:t>
            </a:r>
            <a:r>
              <a:rPr lang="zh-CN" altLang="zh-CN" sz="2800" dirty="0" smtClean="0"/>
              <a:t>个人</a:t>
            </a:r>
            <a:r>
              <a:rPr lang="zh-CN" altLang="zh-CN" sz="2800" dirty="0"/>
              <a:t>的外在</a:t>
            </a:r>
            <a:r>
              <a:rPr lang="zh-CN" altLang="zh-CN" sz="2800" dirty="0" smtClean="0"/>
              <a:t>形象</a:t>
            </a:r>
            <a:endParaRPr lang="zh-CN" altLang="en-US" sz="2800" dirty="0"/>
          </a:p>
        </p:txBody>
      </p:sp>
      <p:graphicFrame>
        <p:nvGraphicFramePr>
          <p:cNvPr id="4" name="内容占位符 3"/>
          <p:cNvGraphicFramePr>
            <a:graphicFrameLocks noGrp="1"/>
          </p:cNvGraphicFramePr>
          <p:nvPr>
            <p:ph idx="1"/>
            <p:extLst>
              <p:ext uri="{D42A27DB-BD31-4B8C-83A1-F6EECF244321}">
                <p14:modId xmlns:p14="http://schemas.microsoft.com/office/powerpoint/2010/main" val="90795743"/>
              </p:ext>
            </p:extLst>
          </p:nvPr>
        </p:nvGraphicFramePr>
        <p:xfrm>
          <a:off x="914400" y="1193800"/>
          <a:ext cx="7848600" cy="5181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322216205"/>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228600"/>
            <a:ext cx="8147248" cy="864096"/>
          </a:xfrm>
          <a:solidFill>
            <a:schemeClr val="accent3">
              <a:lumMod val="40000"/>
              <a:lumOff val="60000"/>
            </a:schemeClr>
          </a:solidFill>
        </p:spPr>
        <p:txBody>
          <a:bodyPr>
            <a:normAutofit/>
          </a:bodyPr>
          <a:lstStyle/>
          <a:p>
            <a:r>
              <a:rPr lang="en-US" altLang="zh-CN" dirty="0" smtClean="0"/>
              <a:t>6.2 </a:t>
            </a:r>
            <a:r>
              <a:rPr lang="zh-CN" altLang="zh-CN" dirty="0"/>
              <a:t>仪表服饰礼仪</a:t>
            </a:r>
            <a:endParaRPr lang="zh-CN" altLang="en-US" dirty="0">
              <a:latin typeface="楷体_GB2312" panose="02010609030101010101" pitchFamily="49" charset="-122"/>
              <a:ea typeface="楷体_GB2312" panose="02010609030101010101" pitchFamily="49" charset="-122"/>
            </a:endParaRPr>
          </a:p>
        </p:txBody>
      </p:sp>
      <p:sp>
        <p:nvSpPr>
          <p:cNvPr id="3" name="内容占位符 2"/>
          <p:cNvSpPr>
            <a:spLocks noGrp="1"/>
          </p:cNvSpPr>
          <p:nvPr>
            <p:ph idx="1"/>
          </p:nvPr>
        </p:nvSpPr>
        <p:spPr>
          <a:xfrm>
            <a:off x="762000" y="1215040"/>
            <a:ext cx="5380856" cy="3737960"/>
          </a:xfrm>
        </p:spPr>
        <p:txBody>
          <a:bodyPr>
            <a:normAutofit/>
          </a:bodyPr>
          <a:lstStyle/>
          <a:p>
            <a:pPr marL="0" indent="0" algn="just">
              <a:lnSpc>
                <a:spcPct val="150000"/>
              </a:lnSpc>
              <a:spcBef>
                <a:spcPts val="0"/>
              </a:spcBef>
              <a:buNone/>
            </a:pPr>
            <a:r>
              <a:rPr lang="en-US" altLang="zh-CN" sz="2800" b="1" dirty="0" smtClean="0">
                <a:solidFill>
                  <a:srgbClr val="660033"/>
                </a:solidFill>
                <a:latin typeface="楷体_GB2312" panose="02010609030101010101" pitchFamily="49" charset="-122"/>
                <a:ea typeface="楷体_GB2312" panose="02010609030101010101" pitchFamily="49" charset="-122"/>
              </a:rPr>
              <a:t>6.2.1 </a:t>
            </a:r>
            <a:r>
              <a:rPr lang="zh-CN" altLang="en-US" sz="2800" b="1" dirty="0">
                <a:solidFill>
                  <a:srgbClr val="660033"/>
                </a:solidFill>
                <a:latin typeface="楷体_GB2312" panose="02010609030101010101" pitchFamily="49" charset="-122"/>
                <a:ea typeface="楷体_GB2312" panose="02010609030101010101" pitchFamily="49" charset="-122"/>
              </a:rPr>
              <a:t>男士商务着装</a:t>
            </a:r>
          </a:p>
          <a:p>
            <a:pPr marL="252000" marR="0" algn="just">
              <a:lnSpc>
                <a:spcPct val="150000"/>
              </a:lnSpc>
              <a:spcBef>
                <a:spcPts val="0"/>
              </a:spcBef>
              <a:spcAft>
                <a:spcPts val="0"/>
              </a:spcAft>
            </a:pPr>
            <a:r>
              <a:rPr lang="zh-CN" altLang="en-US" sz="2000" kern="0" dirty="0" smtClean="0">
                <a:solidFill>
                  <a:srgbClr val="000000"/>
                </a:solidFill>
                <a:effectLst/>
                <a:latin typeface="Microsoft YaHei" panose="020B0503020204020204" pitchFamily="34" charset="-122"/>
                <a:ea typeface="Microsoft YaHei" panose="020B0503020204020204" pitchFamily="34" charset="-122"/>
                <a:cs typeface="Times New Roman" panose="02020603050405020304" pitchFamily="18" charset="0"/>
              </a:rPr>
              <a:t>西装</a:t>
            </a:r>
            <a:r>
              <a:rPr lang="zh-CN" altLang="en-US" sz="2000" kern="0" dirty="0">
                <a:solidFill>
                  <a:srgbClr val="000000"/>
                </a:solidFill>
                <a:effectLst/>
                <a:latin typeface="Microsoft YaHei" panose="020B0503020204020204" pitchFamily="34" charset="-122"/>
                <a:ea typeface="Microsoft YaHei" panose="020B0503020204020204" pitchFamily="34" charset="-122"/>
                <a:cs typeface="Times New Roman" panose="02020603050405020304" pitchFamily="18" charset="0"/>
              </a:rPr>
              <a:t>是男士常见的商务服装，也是现代社交中男子较为得体的着装。国内外很多机构，包括一些大企业，规定工作人员不能穿休闲短裤、运动服上班，要求男士必须穿西服打领带，一些剧院和公共场所也规定了活动参与者必须西装革履</a:t>
            </a:r>
            <a:r>
              <a:rPr lang="zh-CN" altLang="en-US" sz="2000" kern="0" dirty="0" smtClean="0">
                <a:solidFill>
                  <a:srgbClr val="000000"/>
                </a:solidFill>
                <a:effectLst/>
                <a:latin typeface="Microsoft YaHei" panose="020B0503020204020204" pitchFamily="34" charset="-122"/>
                <a:ea typeface="Microsoft YaHei" panose="020B0503020204020204" pitchFamily="34" charset="-122"/>
                <a:cs typeface="Times New Roman" panose="02020603050405020304" pitchFamily="18" charset="0"/>
              </a:rPr>
              <a:t>。</a:t>
            </a:r>
            <a:endParaRPr lang="zh-CN" altLang="en-US"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77000" y="1886126"/>
            <a:ext cx="2126730" cy="43876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1066800" y="5042692"/>
            <a:ext cx="5076056" cy="923330"/>
          </a:xfrm>
          <a:prstGeom prst="rect">
            <a:avLst/>
          </a:prstGeom>
          <a:solidFill>
            <a:schemeClr val="accent3">
              <a:lumMod val="40000"/>
              <a:lumOff val="60000"/>
            </a:schemeClr>
          </a:solidFill>
        </p:spPr>
        <p:txBody>
          <a:bodyPr wrap="square">
            <a:spAutoFit/>
          </a:bodyPr>
          <a:lstStyle/>
          <a:p>
            <a:r>
              <a:rPr lang="zh-CN" altLang="zh-CN" b="1" dirty="0" smtClean="0">
                <a:solidFill>
                  <a:srgbClr val="2F00B4"/>
                </a:solidFill>
                <a:latin typeface="楷体_GB2312" pitchFamily="49" charset="-122"/>
                <a:ea typeface="楷体_GB2312" pitchFamily="49" charset="-122"/>
              </a:rPr>
              <a:t>【拓展视频】男士应知道的西服着装法则</a:t>
            </a:r>
          </a:p>
          <a:p>
            <a:r>
              <a:rPr lang="zh-CN" altLang="zh-CN" b="1" dirty="0" smtClean="0">
                <a:solidFill>
                  <a:srgbClr val="2F00B4"/>
                </a:solidFill>
                <a:latin typeface="楷体_GB2312" pitchFamily="49" charset="-122"/>
                <a:ea typeface="楷体_GB2312" pitchFamily="49" charset="-122"/>
              </a:rPr>
              <a:t>【拓展视频】着装礼仪之男士西装</a:t>
            </a:r>
            <a:endParaRPr lang="en-US" altLang="zh-CN" b="1" dirty="0" smtClean="0">
              <a:solidFill>
                <a:srgbClr val="2F00B4"/>
              </a:solidFill>
              <a:latin typeface="楷体_GB2312" pitchFamily="49" charset="-122"/>
              <a:ea typeface="楷体_GB2312" pitchFamily="49" charset="-122"/>
            </a:endParaRPr>
          </a:p>
          <a:p>
            <a:r>
              <a:rPr lang="zh-CN" altLang="zh-CN" b="1" dirty="0">
                <a:solidFill>
                  <a:srgbClr val="2F00B4"/>
                </a:solidFill>
                <a:latin typeface="楷体_GB2312" pitchFamily="49" charset="-122"/>
                <a:ea typeface="楷体_GB2312" pitchFamily="49" charset="-122"/>
              </a:rPr>
              <a:t>【拓展视频】</a:t>
            </a:r>
            <a:r>
              <a:rPr lang="zh-CN" altLang="zh-CN" b="1" dirty="0" smtClean="0">
                <a:solidFill>
                  <a:srgbClr val="2F00B4"/>
                </a:solidFill>
                <a:latin typeface="楷体_GB2312" panose="02010609030101010101" pitchFamily="49" charset="-122"/>
                <a:ea typeface="楷体_GB2312" panose="02010609030101010101" pitchFamily="49" charset="-122"/>
              </a:rPr>
              <a:t>领带</a:t>
            </a:r>
            <a:r>
              <a:rPr lang="zh-CN" altLang="zh-CN" b="1" dirty="0">
                <a:solidFill>
                  <a:srgbClr val="2F00B4"/>
                </a:solidFill>
                <a:latin typeface="楷体_GB2312" panose="02010609030101010101" pitchFamily="49" charset="-122"/>
                <a:ea typeface="楷体_GB2312" panose="02010609030101010101" pitchFamily="49" charset="-122"/>
              </a:rPr>
              <a:t>的简易系</a:t>
            </a:r>
            <a:r>
              <a:rPr lang="zh-CN" altLang="zh-CN" b="1" dirty="0" smtClean="0">
                <a:solidFill>
                  <a:srgbClr val="2F00B4"/>
                </a:solidFill>
                <a:latin typeface="楷体_GB2312" panose="02010609030101010101" pitchFamily="49" charset="-122"/>
                <a:ea typeface="楷体_GB2312" panose="02010609030101010101" pitchFamily="49" charset="-122"/>
              </a:rPr>
              <a:t>法</a:t>
            </a:r>
            <a:endParaRPr lang="zh-CN" altLang="zh-CN" b="1" dirty="0">
              <a:solidFill>
                <a:srgbClr val="2F00B4"/>
              </a:solidFill>
              <a:latin typeface="楷体_GB2312" panose="02010609030101010101" pitchFamily="49" charset="-122"/>
              <a:ea typeface="楷体_GB2312" panose="02010609030101010101" pitchFamily="49" charset="-122"/>
            </a:endParaRPr>
          </a:p>
        </p:txBody>
      </p:sp>
    </p:spTree>
    <p:extLst>
      <p:ext uri="{BB962C8B-B14F-4D97-AF65-F5344CB8AC3E}">
        <p14:creationId xmlns:p14="http://schemas.microsoft.com/office/powerpoint/2010/main" val="1299374682"/>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a:extLst>
              <a:ext uri="{FF2B5EF4-FFF2-40B4-BE49-F238E27FC236}">
                <a16:creationId xmlns="" xmlns:a16="http://schemas.microsoft.com/office/drawing/2014/main" id="{167054B4-A6BF-D74B-92F5-7C96AD8DB2D4}"/>
              </a:ext>
            </a:extLst>
          </p:cNvPr>
          <p:cNvSpPr>
            <a:spLocks noGrp="1"/>
          </p:cNvSpPr>
          <p:nvPr>
            <p:ph type="title"/>
          </p:nvPr>
        </p:nvSpPr>
        <p:spPr>
          <a:solidFill>
            <a:schemeClr val="accent1">
              <a:lumMod val="20000"/>
              <a:lumOff val="80000"/>
            </a:schemeClr>
          </a:solidFill>
        </p:spPr>
        <p:txBody>
          <a:bodyPr>
            <a:normAutofit/>
          </a:bodyPr>
          <a:lstStyle/>
          <a:p>
            <a:r>
              <a:rPr lang="zh-CN" altLang="en-US" sz="2800" dirty="0">
                <a:latin typeface="楷体_GB2312" panose="02010609030101010101" pitchFamily="49" charset="-122"/>
                <a:ea typeface="楷体_GB2312" panose="02010609030101010101" pitchFamily="49" charset="-122"/>
              </a:rPr>
              <a:t>西装的选择和穿着搭配</a:t>
            </a:r>
          </a:p>
        </p:txBody>
      </p:sp>
      <p:graphicFrame>
        <p:nvGraphicFramePr>
          <p:cNvPr id="9" name="内容占位符 8">
            <a:extLst>
              <a:ext uri="{FF2B5EF4-FFF2-40B4-BE49-F238E27FC236}">
                <a16:creationId xmlns="" xmlns:a16="http://schemas.microsoft.com/office/drawing/2014/main" id="{D9E2E389-0066-B24B-87CB-87B5DB4BC455}"/>
              </a:ext>
            </a:extLst>
          </p:cNvPr>
          <p:cNvGraphicFramePr>
            <a:graphicFrameLocks noGrp="1"/>
          </p:cNvGraphicFramePr>
          <p:nvPr>
            <p:ph idx="1"/>
            <p:extLst>
              <p:ext uri="{D42A27DB-BD31-4B8C-83A1-F6EECF244321}">
                <p14:modId xmlns:p14="http://schemas.microsoft.com/office/powerpoint/2010/main" val="1607876901"/>
              </p:ext>
            </p:extLst>
          </p:nvPr>
        </p:nvGraphicFramePr>
        <p:xfrm>
          <a:off x="457202" y="1371602"/>
          <a:ext cx="8218487" cy="511303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995083270"/>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5800" y="609600"/>
            <a:ext cx="8147248" cy="648072"/>
          </a:xfrm>
          <a:solidFill>
            <a:schemeClr val="bg1"/>
          </a:solidFill>
        </p:spPr>
        <p:txBody>
          <a:bodyPr>
            <a:normAutofit/>
          </a:bodyPr>
          <a:lstStyle/>
          <a:p>
            <a:pPr algn="l"/>
            <a:r>
              <a:rPr lang="en-US" altLang="zh-CN" sz="3200" dirty="0" smtClean="0">
                <a:latin typeface="楷体_GB2312" panose="02010609030101010101" pitchFamily="49" charset="-122"/>
                <a:ea typeface="楷体_GB2312" panose="02010609030101010101" pitchFamily="49" charset="-122"/>
              </a:rPr>
              <a:t>6.2.2 </a:t>
            </a:r>
            <a:r>
              <a:rPr lang="zh-CN" altLang="en-US" sz="3200" dirty="0">
                <a:latin typeface="楷体_GB2312" panose="02010609030101010101" pitchFamily="49" charset="-122"/>
                <a:ea typeface="楷体_GB2312" panose="02010609030101010101" pitchFamily="49" charset="-122"/>
              </a:rPr>
              <a:t>女士商务着装</a:t>
            </a:r>
          </a:p>
        </p:txBody>
      </p:sp>
      <p:sp>
        <p:nvSpPr>
          <p:cNvPr id="5" name="内容占位符 4">
            <a:extLst>
              <a:ext uri="{FF2B5EF4-FFF2-40B4-BE49-F238E27FC236}">
                <a16:creationId xmlns="" xmlns:a16="http://schemas.microsoft.com/office/drawing/2014/main" id="{A6F00141-7365-CA43-9198-98E44E8D482B}"/>
              </a:ext>
            </a:extLst>
          </p:cNvPr>
          <p:cNvSpPr>
            <a:spLocks noGrp="1"/>
          </p:cNvSpPr>
          <p:nvPr>
            <p:ph idx="1"/>
          </p:nvPr>
        </p:nvSpPr>
        <p:spPr>
          <a:xfrm>
            <a:off x="4366010" y="1483624"/>
            <a:ext cx="4015990" cy="4320480"/>
          </a:xfrm>
        </p:spPr>
        <p:txBody>
          <a:bodyPr>
            <a:normAutofit/>
          </a:bodyPr>
          <a:lstStyle/>
          <a:p>
            <a:r>
              <a:rPr lang="zh-CN" altLang="en-US" kern="0" dirty="0">
                <a:solidFill>
                  <a:srgbClr val="000000"/>
                </a:solidFill>
                <a:effectLst/>
                <a:latin typeface="Microsoft YaHei" panose="020B0503020204020204" pitchFamily="34" charset="-122"/>
                <a:ea typeface="Microsoft YaHei" panose="020B0503020204020204" pitchFamily="34" charset="-122"/>
                <a:cs typeface="Times New Roman" panose="02020603050405020304" pitchFamily="18" charset="0"/>
              </a:rPr>
              <a:t>国际上一般认为着装应男女有别，尤其在正式场合，一般礼仪认为女士的裤装属于便装和休闲装。因此，女士在商务场合的着装以套裙为宜</a:t>
            </a:r>
            <a:r>
              <a:rPr lang="zh-CN" altLang="en-US" kern="0" dirty="0" smtClean="0">
                <a:solidFill>
                  <a:srgbClr val="000000"/>
                </a:solidFill>
                <a:effectLst/>
                <a:latin typeface="Microsoft YaHei" panose="020B0503020204020204" pitchFamily="34" charset="-122"/>
                <a:ea typeface="Microsoft YaHei" panose="020B0503020204020204" pitchFamily="34" charset="-122"/>
                <a:cs typeface="Times New Roman" panose="02020603050405020304" pitchFamily="18" charset="0"/>
              </a:rPr>
              <a:t>。</a:t>
            </a:r>
            <a:endParaRPr lang="en-US" altLang="zh-CN" kern="0" dirty="0" smtClean="0">
              <a:solidFill>
                <a:srgbClr val="000000"/>
              </a:solidFill>
              <a:effectLst/>
              <a:latin typeface="Microsoft YaHei" panose="020B0503020204020204" pitchFamily="34" charset="-122"/>
              <a:ea typeface="Microsoft YaHei" panose="020B0503020204020204" pitchFamily="34" charset="-122"/>
              <a:cs typeface="Times New Roman" panose="02020603050405020304" pitchFamily="18" charset="0"/>
            </a:endParaRPr>
          </a:p>
          <a:p>
            <a:r>
              <a:rPr lang="zh-CN" altLang="en-US" kern="0" dirty="0" smtClean="0">
                <a:solidFill>
                  <a:srgbClr val="000000"/>
                </a:solidFill>
                <a:effectLst/>
                <a:latin typeface="Microsoft YaHei" panose="020B0503020204020204" pitchFamily="34" charset="-122"/>
                <a:ea typeface="Microsoft YaHei" panose="020B0503020204020204" pitchFamily="34" charset="-122"/>
                <a:cs typeface="Times New Roman" panose="02020603050405020304" pitchFamily="18" charset="0"/>
              </a:rPr>
              <a:t>套裙</a:t>
            </a:r>
            <a:r>
              <a:rPr lang="zh-CN" altLang="en-US" kern="0" dirty="0">
                <a:solidFill>
                  <a:srgbClr val="000000"/>
                </a:solidFill>
                <a:effectLst/>
                <a:latin typeface="Microsoft YaHei" panose="020B0503020204020204" pitchFamily="34" charset="-122"/>
                <a:ea typeface="Microsoft YaHei" panose="020B0503020204020204" pitchFamily="34" charset="-122"/>
                <a:cs typeface="Times New Roman" panose="02020603050405020304" pitchFamily="18" charset="0"/>
              </a:rPr>
              <a:t>是西装套裙的简称。上衣是西装，下身是配套的裙子。</a:t>
            </a:r>
            <a:endParaRPr lang="zh-CN" altLang="en-US" kern="100" dirty="0">
              <a:effectLst/>
              <a:latin typeface="Microsoft YaHei" panose="020B0503020204020204" pitchFamily="34" charset="-122"/>
              <a:ea typeface="Microsoft YaHei" panose="020B0503020204020204" pitchFamily="34" charset="-122"/>
              <a:cs typeface="Times New Roman" panose="02020603050405020304" pitchFamily="18" charset="0"/>
            </a:endParaRPr>
          </a:p>
          <a:p>
            <a:pPr marL="0" indent="0">
              <a:buNone/>
            </a:pPr>
            <a:endParaRPr lang="zh-CN" altLang="en-US" dirty="0"/>
          </a:p>
        </p:txBody>
      </p:sp>
      <p:pic>
        <p:nvPicPr>
          <p:cNvPr id="7" name="图片 6"/>
          <p:cNvPicPr/>
          <p:nvPr/>
        </p:nvPicPr>
        <p:blipFill>
          <a:blip r:embed="rId2">
            <a:extLst>
              <a:ext uri="{28A0092B-C50C-407E-A947-70E740481C1C}">
                <a14:useLocalDpi xmlns:a14="http://schemas.microsoft.com/office/drawing/2010/main" val="0"/>
              </a:ext>
            </a:extLst>
          </a:blip>
          <a:stretch>
            <a:fillRect/>
          </a:stretch>
        </p:blipFill>
        <p:spPr>
          <a:xfrm>
            <a:off x="685800" y="1981200"/>
            <a:ext cx="2819400" cy="3987801"/>
          </a:xfrm>
          <a:prstGeom prst="rect">
            <a:avLst/>
          </a:prstGeom>
        </p:spPr>
      </p:pic>
      <p:sp>
        <p:nvSpPr>
          <p:cNvPr id="3" name="矩形 2"/>
          <p:cNvSpPr/>
          <p:nvPr/>
        </p:nvSpPr>
        <p:spPr>
          <a:xfrm>
            <a:off x="4419600" y="5108475"/>
            <a:ext cx="4114800" cy="646331"/>
          </a:xfrm>
          <a:prstGeom prst="rect">
            <a:avLst/>
          </a:prstGeom>
          <a:solidFill>
            <a:schemeClr val="accent3">
              <a:lumMod val="40000"/>
              <a:lumOff val="60000"/>
            </a:schemeClr>
          </a:solidFill>
        </p:spPr>
        <p:txBody>
          <a:bodyPr wrap="square">
            <a:spAutoFit/>
          </a:bodyPr>
          <a:lstStyle/>
          <a:p>
            <a:r>
              <a:rPr lang="zh-CN" altLang="zh-CN" b="1" dirty="0">
                <a:solidFill>
                  <a:srgbClr val="000066"/>
                </a:solidFill>
                <a:latin typeface="楷体_GB2312" pitchFamily="49" charset="-122"/>
                <a:ea typeface="楷体_GB2312" pitchFamily="49" charset="-122"/>
              </a:rPr>
              <a:t>【拓展视频】着装礼仪之女士套装</a:t>
            </a:r>
            <a:endParaRPr lang="zh-CN" altLang="zh-CN" dirty="0">
              <a:solidFill>
                <a:srgbClr val="000066"/>
              </a:solidFill>
              <a:latin typeface="楷体_GB2312" pitchFamily="49" charset="-122"/>
              <a:ea typeface="楷体_GB2312" pitchFamily="49" charset="-122"/>
            </a:endParaRPr>
          </a:p>
          <a:p>
            <a:r>
              <a:rPr lang="zh-CN" altLang="zh-CN" b="1" dirty="0">
                <a:solidFill>
                  <a:srgbClr val="000066"/>
                </a:solidFill>
                <a:latin typeface="楷体_GB2312" pitchFamily="49" charset="-122"/>
                <a:ea typeface="楷体_GB2312" pitchFamily="49" charset="-122"/>
              </a:rPr>
              <a:t>【拓展视频】女士商务西装展示</a:t>
            </a:r>
            <a:endParaRPr lang="zh-CN" altLang="zh-CN" dirty="0">
              <a:solidFill>
                <a:srgbClr val="000066"/>
              </a:solidFill>
              <a:latin typeface="楷体_GB2312" pitchFamily="49" charset="-122"/>
              <a:ea typeface="楷体_GB2312" pitchFamily="49" charset="-122"/>
            </a:endParaRPr>
          </a:p>
        </p:txBody>
      </p:sp>
    </p:spTree>
    <p:extLst>
      <p:ext uri="{BB962C8B-B14F-4D97-AF65-F5344CB8AC3E}">
        <p14:creationId xmlns:p14="http://schemas.microsoft.com/office/powerpoint/2010/main" val="1456819588"/>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52400"/>
            <a:ext cx="8229600" cy="639763"/>
          </a:xfrm>
        </p:spPr>
        <p:txBody>
          <a:bodyPr>
            <a:normAutofit/>
          </a:bodyPr>
          <a:lstStyle/>
          <a:p>
            <a:r>
              <a:rPr lang="zh-CN" altLang="en-US" sz="2400" dirty="0">
                <a:latin typeface="楷体_GB2312" panose="02010609030101010101" pitchFamily="49" charset="-122"/>
                <a:ea typeface="楷体_GB2312" panose="02010609030101010101" pitchFamily="49" charset="-122"/>
              </a:rPr>
              <a:t>套裙的选择和穿着搭配</a:t>
            </a:r>
          </a:p>
        </p:txBody>
      </p:sp>
      <p:graphicFrame>
        <p:nvGraphicFramePr>
          <p:cNvPr id="4" name="内容占位符 3"/>
          <p:cNvGraphicFramePr>
            <a:graphicFrameLocks noGrp="1"/>
          </p:cNvGraphicFramePr>
          <p:nvPr>
            <p:ph idx="1"/>
            <p:extLst>
              <p:ext uri="{D42A27DB-BD31-4B8C-83A1-F6EECF244321}">
                <p14:modId xmlns:p14="http://schemas.microsoft.com/office/powerpoint/2010/main" val="3871145062"/>
              </p:ext>
            </p:extLst>
          </p:nvPr>
        </p:nvGraphicFramePr>
        <p:xfrm>
          <a:off x="457200" y="762000"/>
          <a:ext cx="8382000" cy="5791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00094078"/>
      </p:ext>
    </p:ext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solidFill>
            <a:schemeClr val="accent3">
              <a:lumMod val="40000"/>
              <a:lumOff val="60000"/>
            </a:schemeClr>
          </a:solidFill>
        </p:spPr>
        <p:txBody>
          <a:bodyPr>
            <a:normAutofit/>
          </a:bodyPr>
          <a:lstStyle/>
          <a:p>
            <a:r>
              <a:rPr lang="en-US" altLang="zh-CN" sz="3200" dirty="0" smtClean="0"/>
              <a:t>6.3  </a:t>
            </a:r>
            <a:r>
              <a:rPr lang="zh-CN" altLang="en-US" sz="3200" dirty="0" smtClean="0"/>
              <a:t>仪容仪态礼仪</a:t>
            </a:r>
            <a:endParaRPr lang="zh-CN" altLang="en-US" sz="3200" dirty="0"/>
          </a:p>
        </p:txBody>
      </p:sp>
      <p:sp>
        <p:nvSpPr>
          <p:cNvPr id="3" name="内容占位符 2"/>
          <p:cNvSpPr>
            <a:spLocks noGrp="1"/>
          </p:cNvSpPr>
          <p:nvPr>
            <p:ph idx="1"/>
          </p:nvPr>
        </p:nvSpPr>
        <p:spPr>
          <a:xfrm>
            <a:off x="539552" y="1484784"/>
            <a:ext cx="8147248" cy="4752528"/>
          </a:xfrm>
        </p:spPr>
        <p:txBody>
          <a:bodyPr>
            <a:normAutofit/>
          </a:bodyPr>
          <a:lstStyle/>
          <a:p>
            <a:pPr marL="0" indent="0">
              <a:buNone/>
            </a:pPr>
            <a:r>
              <a:rPr lang="en-US" altLang="zh-CN" sz="3200" b="1" dirty="0" smtClean="0">
                <a:solidFill>
                  <a:srgbClr val="660033"/>
                </a:solidFill>
                <a:latin typeface="楷体_GB2312" panose="02010609030101010101" pitchFamily="49" charset="-122"/>
                <a:ea typeface="楷体_GB2312" panose="02010609030101010101" pitchFamily="49" charset="-122"/>
              </a:rPr>
              <a:t>6.3.1 </a:t>
            </a:r>
            <a:r>
              <a:rPr lang="zh-CN" altLang="en-US" sz="3200" b="1" dirty="0">
                <a:solidFill>
                  <a:srgbClr val="660033"/>
                </a:solidFill>
                <a:latin typeface="楷体_GB2312" panose="02010609030101010101" pitchFamily="49" charset="-122"/>
                <a:ea typeface="楷体_GB2312" panose="02010609030101010101" pitchFamily="49" charset="-122"/>
              </a:rPr>
              <a:t>仪容礼仪的基本要求 </a:t>
            </a:r>
            <a:endParaRPr lang="en-US" altLang="zh-CN" sz="3200" b="1" dirty="0">
              <a:solidFill>
                <a:srgbClr val="660033"/>
              </a:solidFill>
              <a:latin typeface="楷体_GB2312" panose="02010609030101010101" pitchFamily="49" charset="-122"/>
              <a:ea typeface="楷体_GB2312" panose="02010609030101010101" pitchFamily="49" charset="-122"/>
            </a:endParaRPr>
          </a:p>
          <a:p>
            <a:pPr marL="252000" marR="0" indent="-252000" algn="just">
              <a:spcBef>
                <a:spcPts val="600"/>
              </a:spcBef>
              <a:spcAft>
                <a:spcPts val="0"/>
              </a:spcAft>
            </a:pPr>
            <a:r>
              <a:rPr lang="zh-CN" altLang="en-US" sz="2000" kern="0" dirty="0">
                <a:solidFill>
                  <a:srgbClr val="000000"/>
                </a:solidFill>
                <a:effectLst/>
                <a:latin typeface="Microsoft YaHei" panose="020B0503020204020204" pitchFamily="34" charset="-122"/>
                <a:ea typeface="Microsoft YaHei" panose="020B0503020204020204" pitchFamily="34" charset="-122"/>
                <a:cs typeface="Times New Roman" panose="02020603050405020304" pitchFamily="18" charset="0"/>
              </a:rPr>
              <a:t>仪容礼仪是个人基本礼仪的重要组成部分。仪容的基本含义是指人的容貌，但是从礼仪学的角度说，仪容还应该包括头发、面部、手臂和手掌，即人体不着装的部位</a:t>
            </a:r>
            <a:r>
              <a:rPr lang="zh-CN" altLang="en-US" sz="2000" kern="0" dirty="0" smtClean="0">
                <a:solidFill>
                  <a:srgbClr val="000000"/>
                </a:solidFill>
                <a:effectLst/>
                <a:latin typeface="Microsoft YaHei" panose="020B0503020204020204" pitchFamily="34" charset="-122"/>
                <a:ea typeface="Microsoft YaHei" panose="020B0503020204020204" pitchFamily="34" charset="-122"/>
                <a:cs typeface="Times New Roman" panose="02020603050405020304" pitchFamily="18" charset="0"/>
              </a:rPr>
              <a:t>。</a:t>
            </a:r>
            <a:endParaRPr lang="en-US" altLang="zh-CN" sz="2000" kern="0" dirty="0" smtClean="0">
              <a:solidFill>
                <a:srgbClr val="000000"/>
              </a:solidFill>
              <a:effectLst/>
              <a:latin typeface="Microsoft YaHei" panose="020B0503020204020204" pitchFamily="34" charset="-122"/>
              <a:ea typeface="Microsoft YaHei" panose="020B0503020204020204" pitchFamily="34" charset="-122"/>
              <a:cs typeface="Times New Roman" panose="02020603050405020304" pitchFamily="18" charset="0"/>
            </a:endParaRPr>
          </a:p>
          <a:p>
            <a:pPr marL="252000" marR="0" indent="-252000" algn="just">
              <a:spcBef>
                <a:spcPts val="600"/>
              </a:spcBef>
              <a:spcAft>
                <a:spcPts val="0"/>
              </a:spcAft>
            </a:pPr>
            <a:r>
              <a:rPr lang="zh-CN" altLang="en-US" sz="2000" kern="0" dirty="0" smtClean="0">
                <a:solidFill>
                  <a:srgbClr val="000000"/>
                </a:solidFill>
                <a:effectLst/>
                <a:latin typeface="Microsoft YaHei" panose="020B0503020204020204" pitchFamily="34" charset="-122"/>
                <a:ea typeface="Microsoft YaHei" panose="020B0503020204020204" pitchFamily="34" charset="-122"/>
                <a:cs typeface="Times New Roman" panose="02020603050405020304" pitchFamily="18" charset="0"/>
              </a:rPr>
              <a:t>仪容</a:t>
            </a:r>
            <a:r>
              <a:rPr lang="zh-CN" altLang="en-US" sz="2000" kern="0" dirty="0">
                <a:solidFill>
                  <a:srgbClr val="000000"/>
                </a:solidFill>
                <a:effectLst/>
                <a:latin typeface="Microsoft YaHei" panose="020B0503020204020204" pitchFamily="34" charset="-122"/>
                <a:ea typeface="Microsoft YaHei" panose="020B0503020204020204" pitchFamily="34" charset="-122"/>
                <a:cs typeface="Times New Roman" panose="02020603050405020304" pitchFamily="18" charset="0"/>
              </a:rPr>
              <a:t>礼仪主要涉及两个方面，即仪容的干净整洁和美化修饰，前者体现了仪容的自然美，后者体现了仪容的修饰美。</a:t>
            </a:r>
            <a:endParaRPr lang="en-US" altLang="zh-CN" sz="2000" kern="0" dirty="0">
              <a:solidFill>
                <a:srgbClr val="000000"/>
              </a:solidFill>
              <a:effectLst/>
              <a:latin typeface="Microsoft YaHei" panose="020B0503020204020204" pitchFamily="34" charset="-122"/>
              <a:ea typeface="Microsoft YaHei" panose="020B0503020204020204" pitchFamily="34" charset="-122"/>
              <a:cs typeface="Times New Roman" panose="02020603050405020304" pitchFamily="18" charset="0"/>
            </a:endParaRPr>
          </a:p>
          <a:p>
            <a:pPr marL="0" algn="just">
              <a:lnSpc>
                <a:spcPct val="120000"/>
              </a:lnSpc>
              <a:spcBef>
                <a:spcPts val="600"/>
              </a:spcBef>
              <a:spcAft>
                <a:spcPts val="0"/>
              </a:spcAft>
            </a:pPr>
            <a:r>
              <a:rPr lang="zh-CN" altLang="en-US" sz="2000" kern="0" dirty="0" smtClean="0">
                <a:solidFill>
                  <a:srgbClr val="000000"/>
                </a:solidFill>
                <a:effectLst/>
                <a:latin typeface="Microsoft YaHei" panose="020B0503020204020204" pitchFamily="34" charset="-122"/>
                <a:ea typeface="Microsoft YaHei" panose="020B0503020204020204" pitchFamily="34" charset="-122"/>
                <a:cs typeface="Times New Roman" panose="02020603050405020304" pitchFamily="18" charset="0"/>
              </a:rPr>
              <a:t>仪容</a:t>
            </a:r>
            <a:r>
              <a:rPr lang="zh-CN" altLang="en-US" sz="2000" kern="0" dirty="0">
                <a:solidFill>
                  <a:srgbClr val="000000"/>
                </a:solidFill>
                <a:effectLst/>
                <a:latin typeface="Microsoft YaHei" panose="020B0503020204020204" pitchFamily="34" charset="-122"/>
                <a:ea typeface="Microsoft YaHei" panose="020B0503020204020204" pitchFamily="34" charset="-122"/>
                <a:cs typeface="Times New Roman" panose="02020603050405020304" pitchFamily="18" charset="0"/>
              </a:rPr>
              <a:t>的基本要求如下：</a:t>
            </a:r>
            <a:endParaRPr lang="zh-CN" altLang="en-US" sz="2000" kern="100" dirty="0">
              <a:effectLst/>
              <a:latin typeface="Microsoft YaHei" panose="020B0503020204020204" pitchFamily="34" charset="-122"/>
              <a:ea typeface="Microsoft YaHei" panose="020B0503020204020204" pitchFamily="34" charset="-122"/>
              <a:cs typeface="Times New Roman" panose="02020603050405020304" pitchFamily="18" charset="0"/>
            </a:endParaRPr>
          </a:p>
          <a:p>
            <a:pPr marL="490855" lvl="1" indent="0">
              <a:lnSpc>
                <a:spcPct val="120000"/>
              </a:lnSpc>
              <a:spcBef>
                <a:spcPts val="600"/>
              </a:spcBef>
              <a:buNone/>
            </a:pPr>
            <a:r>
              <a:rPr lang="zh-CN" altLang="en-US" sz="2000" kern="100" dirty="0">
                <a:solidFill>
                  <a:srgbClr val="000000"/>
                </a:solidFill>
                <a:latin typeface="Microsoft YaHei" panose="020B0503020204020204" pitchFamily="34" charset="-122"/>
                <a:ea typeface="Microsoft YaHei" panose="020B0503020204020204" pitchFamily="34" charset="-122"/>
                <a:cs typeface="Times New Roman" panose="02020603050405020304" pitchFamily="18" charset="0"/>
              </a:rPr>
              <a:t>  </a:t>
            </a:r>
            <a:r>
              <a:rPr lang="zh-CN" altLang="en-US" sz="2000" kern="0" dirty="0">
                <a:solidFill>
                  <a:srgbClr val="000000"/>
                </a:solidFill>
                <a:effectLst/>
                <a:latin typeface="Microsoft YaHei" panose="020B0503020204020204" pitchFamily="34" charset="-122"/>
                <a:ea typeface="Microsoft YaHei" panose="020B0503020204020204" pitchFamily="34" charset="-122"/>
                <a:cs typeface="Times New Roman" panose="02020603050405020304" pitchFamily="18" charset="0"/>
              </a:rPr>
              <a:t>① 发型得体</a:t>
            </a:r>
            <a:endParaRPr lang="en-US" altLang="zh-CN" sz="2000" kern="0" dirty="0">
              <a:solidFill>
                <a:srgbClr val="000000"/>
              </a:solidFill>
              <a:effectLst/>
              <a:latin typeface="Microsoft YaHei" panose="020B0503020204020204" pitchFamily="34" charset="-122"/>
              <a:ea typeface="Microsoft YaHei" panose="020B0503020204020204" pitchFamily="34" charset="-122"/>
              <a:cs typeface="Times New Roman" panose="02020603050405020304" pitchFamily="18" charset="0"/>
            </a:endParaRPr>
          </a:p>
          <a:p>
            <a:pPr marL="490855" lvl="1" indent="0">
              <a:lnSpc>
                <a:spcPct val="120000"/>
              </a:lnSpc>
              <a:spcBef>
                <a:spcPts val="600"/>
              </a:spcBef>
              <a:buNone/>
            </a:pPr>
            <a:r>
              <a:rPr lang="zh-CN" altLang="en-US" sz="2000" kern="0" dirty="0">
                <a:solidFill>
                  <a:srgbClr val="000000"/>
                </a:solidFill>
                <a:effectLst/>
                <a:latin typeface="Microsoft YaHei" panose="020B0503020204020204" pitchFamily="34" charset="-122"/>
                <a:ea typeface="Microsoft YaHei" panose="020B0503020204020204" pitchFamily="34" charset="-122"/>
                <a:cs typeface="Times New Roman" panose="02020603050405020304" pitchFamily="18" charset="0"/>
              </a:rPr>
              <a:t>  ② 面部清爽</a:t>
            </a:r>
            <a:endParaRPr lang="en-US" altLang="zh-CN" sz="2000" kern="0" dirty="0">
              <a:solidFill>
                <a:srgbClr val="000000"/>
              </a:solidFill>
              <a:latin typeface="Microsoft YaHei" panose="020B0503020204020204" pitchFamily="34" charset="-122"/>
              <a:ea typeface="Microsoft YaHei" panose="020B0503020204020204" pitchFamily="34" charset="-122"/>
              <a:cs typeface="Times New Roman" panose="02020603050405020304" pitchFamily="18" charset="0"/>
            </a:endParaRPr>
          </a:p>
          <a:p>
            <a:pPr marL="490855" lvl="1" indent="0">
              <a:lnSpc>
                <a:spcPct val="120000"/>
              </a:lnSpc>
              <a:spcBef>
                <a:spcPts val="600"/>
              </a:spcBef>
              <a:buNone/>
            </a:pPr>
            <a:r>
              <a:rPr lang="zh-CN" altLang="en-US" sz="2000" kern="0" dirty="0">
                <a:solidFill>
                  <a:srgbClr val="000000"/>
                </a:solidFill>
                <a:effectLst/>
                <a:latin typeface="Microsoft YaHei" panose="020B0503020204020204" pitchFamily="34" charset="-122"/>
                <a:ea typeface="Microsoft YaHei" panose="020B0503020204020204" pitchFamily="34" charset="-122"/>
                <a:cs typeface="Times New Roman" panose="02020603050405020304" pitchFamily="18" charset="0"/>
              </a:rPr>
              <a:t>  ③ 表情自然</a:t>
            </a:r>
            <a:endParaRPr lang="zh-CN" altLang="en-US" sz="2000" kern="100" dirty="0">
              <a:effectLst/>
              <a:latin typeface="Microsoft YaHei" panose="020B0503020204020204" pitchFamily="34" charset="-122"/>
              <a:ea typeface="Microsoft YaHei" panose="020B0503020204020204" pitchFamily="34" charset="-122"/>
              <a:cs typeface="Times New Roman" panose="02020603050405020304" pitchFamily="18" charset="0"/>
            </a:endParaRPr>
          </a:p>
          <a:p>
            <a:pPr marL="490855" lvl="1" indent="0" algn="just">
              <a:lnSpc>
                <a:spcPct val="120000"/>
              </a:lnSpc>
              <a:spcBef>
                <a:spcPts val="600"/>
              </a:spcBef>
              <a:buNone/>
            </a:pPr>
            <a:r>
              <a:rPr lang="zh-CN" altLang="en-US" sz="2000" kern="0" dirty="0">
                <a:solidFill>
                  <a:srgbClr val="000000"/>
                </a:solidFill>
                <a:effectLst/>
                <a:latin typeface="Microsoft YaHei" panose="020B0503020204020204" pitchFamily="34" charset="-122"/>
                <a:ea typeface="Microsoft YaHei" panose="020B0503020204020204" pitchFamily="34" charset="-122"/>
                <a:cs typeface="Times New Roman" panose="02020603050405020304" pitchFamily="18" charset="0"/>
              </a:rPr>
              <a:t>  ④ 保持清洁</a:t>
            </a:r>
            <a:endParaRPr lang="zh-CN" altLang="en-US" sz="2000" kern="100" dirty="0">
              <a:effectLst/>
              <a:latin typeface="Microsoft YaHei" panose="020B0503020204020204" pitchFamily="34" charset="-122"/>
              <a:ea typeface="Microsoft YaHei" panose="020B0503020204020204" pitchFamily="34" charset="-122"/>
              <a:cs typeface="Times New Roman" panose="02020603050405020304" pitchFamily="18" charset="0"/>
            </a:endParaRPr>
          </a:p>
          <a:p>
            <a:pPr marL="0" marR="0" indent="0" algn="just">
              <a:spcBef>
                <a:spcPts val="0"/>
              </a:spcBef>
              <a:spcAft>
                <a:spcPts val="0"/>
              </a:spcAft>
              <a:buNone/>
            </a:pPr>
            <a:endParaRPr lang="zh-CN" altLang="en-US" kern="100" dirty="0">
              <a:effectLst/>
              <a:latin typeface="Microsoft YaHei" panose="020B0503020204020204" pitchFamily="34" charset="-122"/>
              <a:ea typeface="Microsoft YaHei" panose="020B0503020204020204" pitchFamily="34" charset="-122"/>
              <a:cs typeface="Times New Roman" panose="02020603050405020304" pitchFamily="18" charset="0"/>
            </a:endParaRPr>
          </a:p>
        </p:txBody>
      </p:sp>
      <p:pic>
        <p:nvPicPr>
          <p:cNvPr id="6" name="图片 5">
            <a:extLst>
              <a:ext uri="{FF2B5EF4-FFF2-40B4-BE49-F238E27FC236}">
                <a16:creationId xmlns="" xmlns:a16="http://schemas.microsoft.com/office/drawing/2014/main" id="{06524147-E1F0-F440-B86C-60D63B4EF192}"/>
              </a:ext>
            </a:extLst>
          </p:cNvPr>
          <p:cNvPicPr>
            <a:picLocks noChangeAspect="1"/>
          </p:cNvPicPr>
          <p:nvPr/>
        </p:nvPicPr>
        <p:blipFill rotWithShape="1">
          <a:blip r:embed="rId2">
            <a:extLst>
              <a:ext uri="{28A0092B-C50C-407E-A947-70E740481C1C}">
                <a14:useLocalDpi xmlns:a14="http://schemas.microsoft.com/office/drawing/2010/main" val="0"/>
              </a:ext>
            </a:extLst>
          </a:blip>
          <a:srcRect b="30048"/>
          <a:stretch/>
        </p:blipFill>
        <p:spPr>
          <a:xfrm>
            <a:off x="6019800" y="3689167"/>
            <a:ext cx="2438400" cy="2773082"/>
          </a:xfrm>
          <a:prstGeom prst="rect">
            <a:avLst/>
          </a:prstGeom>
        </p:spPr>
      </p:pic>
      <p:sp>
        <p:nvSpPr>
          <p:cNvPr id="4" name="矩形 3"/>
          <p:cNvSpPr/>
          <p:nvPr/>
        </p:nvSpPr>
        <p:spPr>
          <a:xfrm>
            <a:off x="1979712" y="6237312"/>
            <a:ext cx="3281668" cy="400110"/>
          </a:xfrm>
          <a:prstGeom prst="rect">
            <a:avLst/>
          </a:prstGeom>
          <a:solidFill>
            <a:schemeClr val="accent3">
              <a:lumMod val="40000"/>
              <a:lumOff val="60000"/>
            </a:schemeClr>
          </a:solidFill>
        </p:spPr>
        <p:txBody>
          <a:bodyPr wrap="none">
            <a:spAutoFit/>
          </a:bodyPr>
          <a:lstStyle/>
          <a:p>
            <a:r>
              <a:rPr lang="zh-CN" altLang="zh-CN" sz="2000" b="1" dirty="0">
                <a:solidFill>
                  <a:srgbClr val="000066"/>
                </a:solidFill>
                <a:latin typeface="楷体_GB2312" pitchFamily="49" charset="-122"/>
                <a:ea typeface="楷体_GB2312" pitchFamily="49" charset="-122"/>
              </a:rPr>
              <a:t>【拓展视频】商务仪容礼仪</a:t>
            </a:r>
            <a:endParaRPr lang="zh-CN" altLang="zh-CN" sz="2000" dirty="0">
              <a:solidFill>
                <a:srgbClr val="000066"/>
              </a:solidFill>
              <a:latin typeface="楷体_GB2312" pitchFamily="49" charset="-122"/>
              <a:ea typeface="楷体_GB2312" pitchFamily="49" charset="-122"/>
            </a:endParaRPr>
          </a:p>
        </p:txBody>
      </p:sp>
    </p:spTree>
    <p:extLst>
      <p:ext uri="{BB962C8B-B14F-4D97-AF65-F5344CB8AC3E}">
        <p14:creationId xmlns:p14="http://schemas.microsoft.com/office/powerpoint/2010/main" val="837032539"/>
      </p:ext>
    </p:extLst>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a:extLst>
              <a:ext uri="{FF2B5EF4-FFF2-40B4-BE49-F238E27FC236}">
                <a16:creationId xmlns="" xmlns:a16="http://schemas.microsoft.com/office/drawing/2014/main" id="{EA77CE2A-3BA9-DD4D-85FE-C56BCFC08B9C}"/>
              </a:ext>
            </a:extLst>
          </p:cNvPr>
          <p:cNvSpPr>
            <a:spLocks noGrp="1"/>
          </p:cNvSpPr>
          <p:nvPr>
            <p:ph idx="1"/>
          </p:nvPr>
        </p:nvSpPr>
        <p:spPr>
          <a:xfrm>
            <a:off x="533400" y="1240993"/>
            <a:ext cx="8147248" cy="2207057"/>
          </a:xfrm>
        </p:spPr>
        <p:txBody>
          <a:bodyPr>
            <a:noAutofit/>
          </a:bodyPr>
          <a:lstStyle/>
          <a:p>
            <a:pPr marL="0" indent="0">
              <a:buNone/>
            </a:pPr>
            <a:r>
              <a:rPr lang="en-US" altLang="zh-CN" sz="2800" b="1" dirty="0">
                <a:solidFill>
                  <a:srgbClr val="660033"/>
                </a:solidFill>
              </a:rPr>
              <a:t>1.</a:t>
            </a:r>
            <a:r>
              <a:rPr lang="zh-CN" altLang="en-US" sz="2800" b="1" dirty="0">
                <a:solidFill>
                  <a:srgbClr val="660033"/>
                </a:solidFill>
              </a:rPr>
              <a:t>坐姿</a:t>
            </a:r>
          </a:p>
          <a:p>
            <a:pPr marL="0" indent="0">
              <a:buNone/>
            </a:pPr>
            <a:r>
              <a:rPr lang="zh-CN" altLang="zh-CN" sz="1800" dirty="0" smtClean="0"/>
              <a:t>坐</a:t>
            </a:r>
            <a:r>
              <a:rPr lang="zh-CN" altLang="zh-CN" sz="1800" dirty="0"/>
              <a:t>时，应从椅子的左边入座。坐在椅子上不要转动或移动椅子的位置。坐下后，身体应尽量坐端正，并把两腿平行放</a:t>
            </a:r>
            <a:r>
              <a:rPr lang="zh-CN" altLang="zh-CN" sz="1800" dirty="0" smtClean="0"/>
              <a:t>好。</a:t>
            </a:r>
            <a:endParaRPr lang="en-US" altLang="zh-CN" sz="1800" dirty="0" smtClean="0"/>
          </a:p>
          <a:p>
            <a:pPr marL="0" indent="0">
              <a:buNone/>
            </a:pPr>
            <a:r>
              <a:rPr lang="zh-CN" altLang="zh-CN" sz="1800" dirty="0" smtClean="0"/>
              <a:t>交谈</a:t>
            </a:r>
            <a:r>
              <a:rPr lang="zh-CN" altLang="zh-CN" sz="1800" dirty="0"/>
              <a:t>时，可根据话题调整上身的前倾度</a:t>
            </a:r>
            <a:r>
              <a:rPr lang="zh-CN" altLang="zh-CN" sz="1800" dirty="0" smtClean="0"/>
              <a:t>。</a:t>
            </a:r>
            <a:endParaRPr lang="en-US" altLang="zh-CN" sz="1800" dirty="0" smtClean="0"/>
          </a:p>
          <a:p>
            <a:pPr marL="0" indent="0">
              <a:buNone/>
            </a:pPr>
            <a:r>
              <a:rPr lang="zh-CN" altLang="zh-CN" sz="1800" dirty="0" smtClean="0"/>
              <a:t>坐</a:t>
            </a:r>
            <a:r>
              <a:rPr lang="zh-CN" altLang="zh-CN" sz="1800" dirty="0"/>
              <a:t>久了，可轻靠椅背，但最忌半躺半坐或将两腿平伸</a:t>
            </a:r>
            <a:r>
              <a:rPr lang="zh-CN" altLang="zh-CN" sz="1800" dirty="0" smtClean="0"/>
              <a:t>。</a:t>
            </a:r>
            <a:endParaRPr lang="zh-CN" altLang="zh-CN" sz="1800" dirty="0"/>
          </a:p>
        </p:txBody>
      </p:sp>
      <p:sp>
        <p:nvSpPr>
          <p:cNvPr id="10" name="标题 1">
            <a:extLst>
              <a:ext uri="{FF2B5EF4-FFF2-40B4-BE49-F238E27FC236}">
                <a16:creationId xmlns="" xmlns:a16="http://schemas.microsoft.com/office/drawing/2014/main" id="{BBC515E1-293F-084C-A986-F6E5763A98F5}"/>
              </a:ext>
            </a:extLst>
          </p:cNvPr>
          <p:cNvSpPr>
            <a:spLocks noGrp="1"/>
          </p:cNvSpPr>
          <p:nvPr>
            <p:ph type="title"/>
          </p:nvPr>
        </p:nvSpPr>
        <p:spPr>
          <a:xfrm>
            <a:off x="539552" y="404664"/>
            <a:ext cx="8147248" cy="648072"/>
          </a:xfrm>
          <a:solidFill>
            <a:schemeClr val="bg1"/>
          </a:solidFill>
        </p:spPr>
        <p:txBody>
          <a:bodyPr>
            <a:normAutofit/>
          </a:bodyPr>
          <a:lstStyle/>
          <a:p>
            <a:pPr algn="l"/>
            <a:r>
              <a:rPr lang="en-US" altLang="zh-CN" sz="3200" dirty="0" smtClean="0">
                <a:latin typeface="楷体_GB2312" panose="02010609030101010101" pitchFamily="49" charset="-122"/>
                <a:ea typeface="楷体_GB2312" panose="02010609030101010101" pitchFamily="49" charset="-122"/>
              </a:rPr>
              <a:t>6.3.2 </a:t>
            </a:r>
            <a:r>
              <a:rPr lang="zh-CN" altLang="zh-CN" sz="3200" dirty="0">
                <a:latin typeface="楷体_GB2312" panose="02010609030101010101" pitchFamily="49" charset="-122"/>
                <a:ea typeface="楷体_GB2312" panose="02010609030101010101" pitchFamily="49" charset="-122"/>
              </a:rPr>
              <a:t>言行举止的礼仪要求</a:t>
            </a:r>
            <a:endParaRPr lang="zh-CN" altLang="en-US" sz="3200" dirty="0">
              <a:latin typeface="楷体_GB2312" panose="02010609030101010101" pitchFamily="49" charset="-122"/>
              <a:ea typeface="楷体_GB2312" panose="02010609030101010101" pitchFamily="49" charset="-122"/>
            </a:endParaRPr>
          </a:p>
        </p:txBody>
      </p:sp>
      <p:pic>
        <p:nvPicPr>
          <p:cNvPr id="6" name="图片 5"/>
          <p:cNvPicPr/>
          <p:nvPr/>
        </p:nvPicPr>
        <p:blipFill>
          <a:blip r:embed="rId2" cstate="print">
            <a:extLst>
              <a:ext uri="{28A0092B-C50C-407E-A947-70E740481C1C}">
                <a14:useLocalDpi xmlns:a14="http://schemas.microsoft.com/office/drawing/2010/main" val="0"/>
              </a:ext>
            </a:extLst>
          </a:blip>
          <a:stretch>
            <a:fillRect/>
          </a:stretch>
        </p:blipFill>
        <p:spPr>
          <a:xfrm>
            <a:off x="1158240" y="3225800"/>
            <a:ext cx="2853690" cy="3632200"/>
          </a:xfrm>
          <a:prstGeom prst="rect">
            <a:avLst/>
          </a:prstGeom>
        </p:spPr>
      </p:pic>
      <p:pic>
        <p:nvPicPr>
          <p:cNvPr id="8" name="Picture 3" descr="C:\Users\asus\Desktop\美图\IMG_20161114_105841_副本.jpg"/>
          <p:cNvPicPr/>
          <p:nvPr/>
        </p:nvPicPr>
        <p:blipFill rotWithShape="1">
          <a:blip r:embed="rId3">
            <a:extLst>
              <a:ext uri="{28A0092B-C50C-407E-A947-70E740481C1C}">
                <a14:useLocalDpi xmlns:a14="http://schemas.microsoft.com/office/drawing/2010/main" val="0"/>
              </a:ext>
            </a:extLst>
          </a:blip>
          <a:srcRect t="664"/>
          <a:stretch/>
        </p:blipFill>
        <p:spPr bwMode="auto">
          <a:xfrm>
            <a:off x="4800600" y="3124201"/>
            <a:ext cx="2590800" cy="3378201"/>
          </a:xfrm>
          <a:prstGeom prst="rect">
            <a:avLst/>
          </a:prstGeom>
          <a:noFill/>
        </p:spPr>
      </p:pic>
      <p:sp>
        <p:nvSpPr>
          <p:cNvPr id="7" name="矩形 6"/>
          <p:cNvSpPr/>
          <p:nvPr/>
        </p:nvSpPr>
        <p:spPr>
          <a:xfrm>
            <a:off x="4011931" y="6299201"/>
            <a:ext cx="3206327" cy="369332"/>
          </a:xfrm>
          <a:prstGeom prst="rect">
            <a:avLst/>
          </a:prstGeom>
          <a:solidFill>
            <a:schemeClr val="accent3">
              <a:lumMod val="40000"/>
              <a:lumOff val="60000"/>
            </a:schemeClr>
          </a:solidFill>
        </p:spPr>
        <p:txBody>
          <a:bodyPr wrap="none">
            <a:spAutoFit/>
          </a:bodyPr>
          <a:lstStyle/>
          <a:p>
            <a:r>
              <a:rPr lang="zh-CN" altLang="zh-CN" b="1" dirty="0">
                <a:solidFill>
                  <a:srgbClr val="000066"/>
                </a:solidFill>
                <a:latin typeface="楷体_GB2312" pitchFamily="49" charset="-122"/>
                <a:ea typeface="楷体_GB2312" pitchFamily="49" charset="-122"/>
              </a:rPr>
              <a:t>【拓展视频】坐姿形象及礼仪</a:t>
            </a:r>
            <a:endParaRPr lang="zh-CN" altLang="zh-CN" dirty="0">
              <a:solidFill>
                <a:srgbClr val="000066"/>
              </a:solidFill>
              <a:latin typeface="楷体_GB2312" pitchFamily="49" charset="-122"/>
              <a:ea typeface="楷体_GB2312" pitchFamily="49" charset="-122"/>
            </a:endParaRPr>
          </a:p>
        </p:txBody>
      </p:sp>
    </p:spTree>
    <p:extLst>
      <p:ext uri="{BB962C8B-B14F-4D97-AF65-F5344CB8AC3E}">
        <p14:creationId xmlns:p14="http://schemas.microsoft.com/office/powerpoint/2010/main" val="397229022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1600200" y="457200"/>
            <a:ext cx="6337300" cy="914400"/>
          </a:xfrm>
          <a:solidFill>
            <a:schemeClr val="accent3">
              <a:lumMod val="20000"/>
              <a:lumOff val="80000"/>
            </a:schemeClr>
          </a:solidFill>
        </p:spPr>
        <p:txBody>
          <a:bodyPr/>
          <a:lstStyle/>
          <a:p>
            <a:pPr algn="l"/>
            <a:r>
              <a:rPr lang="en-US" altLang="zh-CN" sz="3200" b="1" dirty="0" smtClean="0"/>
              <a:t>1.2</a:t>
            </a:r>
            <a:r>
              <a:rPr lang="zh-CN" altLang="en-US" sz="3200" b="1" dirty="0" smtClean="0"/>
              <a:t>　商务</a:t>
            </a:r>
            <a:r>
              <a:rPr lang="zh-CN" altLang="en-US" sz="3200" b="1" dirty="0"/>
              <a:t>谈判的原则与方法</a:t>
            </a:r>
          </a:p>
        </p:txBody>
      </p:sp>
      <p:sp>
        <p:nvSpPr>
          <p:cNvPr id="40963" name="Rectangle 3"/>
          <p:cNvSpPr>
            <a:spLocks noGrp="1" noChangeArrowheads="1"/>
          </p:cNvSpPr>
          <p:nvPr>
            <p:ph idx="1"/>
          </p:nvPr>
        </p:nvSpPr>
        <p:spPr>
          <a:xfrm>
            <a:off x="838200" y="1600201"/>
            <a:ext cx="6324600" cy="2819400"/>
          </a:xfrm>
        </p:spPr>
        <p:txBody>
          <a:bodyPr>
            <a:normAutofit/>
          </a:bodyPr>
          <a:lstStyle/>
          <a:p>
            <a:pPr>
              <a:lnSpc>
                <a:spcPct val="110000"/>
              </a:lnSpc>
              <a:buFontTx/>
              <a:buNone/>
            </a:pPr>
            <a:r>
              <a:rPr lang="en-US" altLang="zh-CN" sz="3200" b="1" dirty="0" smtClean="0">
                <a:solidFill>
                  <a:srgbClr val="660033"/>
                </a:solidFill>
              </a:rPr>
              <a:t>1.2.1</a:t>
            </a:r>
            <a:r>
              <a:rPr lang="zh-CN" altLang="en-US" sz="3200" b="1" dirty="0" smtClean="0">
                <a:solidFill>
                  <a:srgbClr val="660033"/>
                </a:solidFill>
              </a:rPr>
              <a:t>　商务</a:t>
            </a:r>
            <a:r>
              <a:rPr lang="zh-CN" altLang="en-US" sz="3200" b="1" dirty="0">
                <a:solidFill>
                  <a:srgbClr val="660033"/>
                </a:solidFill>
              </a:rPr>
              <a:t>谈判的原则</a:t>
            </a:r>
          </a:p>
          <a:p>
            <a:pPr>
              <a:lnSpc>
                <a:spcPct val="120000"/>
              </a:lnSpc>
              <a:spcBef>
                <a:spcPts val="1200"/>
              </a:spcBef>
              <a:spcAft>
                <a:spcPts val="600"/>
              </a:spcAft>
              <a:buNone/>
            </a:pPr>
            <a:r>
              <a:rPr lang="zh-CN" altLang="en-US" sz="2800" b="1" dirty="0" smtClean="0">
                <a:solidFill>
                  <a:srgbClr val="2F00B4"/>
                </a:solidFill>
              </a:rPr>
              <a:t>1</a:t>
            </a:r>
            <a:r>
              <a:rPr lang="en-US" altLang="zh-CN" sz="2800" b="1" dirty="0">
                <a:solidFill>
                  <a:srgbClr val="2F00B4"/>
                </a:solidFill>
              </a:rPr>
              <a:t>.</a:t>
            </a:r>
            <a:r>
              <a:rPr lang="zh-CN" altLang="en-US" sz="2800" b="1" dirty="0">
                <a:solidFill>
                  <a:srgbClr val="2F00B4"/>
                </a:solidFill>
              </a:rPr>
              <a:t>平等互利原则</a:t>
            </a:r>
          </a:p>
          <a:p>
            <a:r>
              <a:rPr lang="zh-CN" altLang="en-US" sz="2000" dirty="0">
                <a:latin typeface="幼圆" panose="02010509060101010101" pitchFamily="49" charset="-122"/>
                <a:ea typeface="幼圆" panose="02010509060101010101" pitchFamily="49" charset="-122"/>
              </a:rPr>
              <a:t>双方在谈判中相互尊重，人格平等。</a:t>
            </a:r>
          </a:p>
          <a:p>
            <a:r>
              <a:rPr lang="zh-CN" altLang="en-US" sz="2000" dirty="0">
                <a:latin typeface="幼圆" panose="02010509060101010101" pitchFamily="49" charset="-122"/>
                <a:ea typeface="幼圆" panose="02010509060101010101" pitchFamily="49" charset="-122"/>
              </a:rPr>
              <a:t>是“施”与“受”兼而有之的互动过程。</a:t>
            </a:r>
          </a:p>
          <a:p>
            <a:r>
              <a:rPr lang="zh-CN" altLang="en-US" sz="2000" dirty="0">
                <a:latin typeface="幼圆" panose="02010509060101010101" pitchFamily="49" charset="-122"/>
                <a:ea typeface="幼圆" panose="02010509060101010101" pitchFamily="49" charset="-122"/>
              </a:rPr>
              <a:t>双方的互惠互利是有偿的，而不是相互馈赠或无偿的让步。</a:t>
            </a:r>
          </a:p>
        </p:txBody>
      </p:sp>
      <p:pic>
        <p:nvPicPr>
          <p:cNvPr id="40964" name="Picture 4" descr="PE01846_"/>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248400" y="5391627"/>
            <a:ext cx="2743200" cy="1204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838200" y="4594365"/>
            <a:ext cx="4953000" cy="1477328"/>
          </a:xfrm>
          <a:prstGeom prst="rect">
            <a:avLst/>
          </a:prstGeom>
        </p:spPr>
        <p:txBody>
          <a:bodyPr wrap="square">
            <a:spAutoFit/>
          </a:bodyPr>
          <a:lstStyle/>
          <a:p>
            <a:r>
              <a:rPr lang="zh-CN" altLang="en-US" b="1" dirty="0" smtClean="0">
                <a:solidFill>
                  <a:srgbClr val="7030A0"/>
                </a:solidFill>
                <a:latin typeface="微软雅黑" panose="020B0503020204020204" pitchFamily="34" charset="-122"/>
                <a:ea typeface="微软雅黑" panose="020B0503020204020204" pitchFamily="34" charset="-122"/>
              </a:rPr>
              <a:t>思考题：</a:t>
            </a:r>
            <a:r>
              <a:rPr lang="zh-CN" altLang="zh-CN" b="1" dirty="0" smtClean="0">
                <a:solidFill>
                  <a:srgbClr val="7030A0"/>
                </a:solidFill>
                <a:latin typeface="微软雅黑" panose="020B0503020204020204" pitchFamily="34" charset="-122"/>
                <a:ea typeface="微软雅黑" panose="020B0503020204020204" pitchFamily="34" charset="-122"/>
              </a:rPr>
              <a:t>谈判</a:t>
            </a:r>
            <a:r>
              <a:rPr lang="zh-CN" altLang="zh-CN" b="1" dirty="0">
                <a:solidFill>
                  <a:srgbClr val="7030A0"/>
                </a:solidFill>
                <a:latin typeface="微软雅黑" panose="020B0503020204020204" pitchFamily="34" charset="-122"/>
                <a:ea typeface="微软雅黑" panose="020B0503020204020204" pitchFamily="34" charset="-122"/>
              </a:rPr>
              <a:t>中如何尽可能实现互利共赢呢</a:t>
            </a:r>
            <a:r>
              <a:rPr lang="zh-CN" altLang="zh-CN" b="1" dirty="0" smtClean="0">
                <a:solidFill>
                  <a:srgbClr val="7030A0"/>
                </a:solidFill>
                <a:latin typeface="微软雅黑" panose="020B0503020204020204" pitchFamily="34" charset="-122"/>
                <a:ea typeface="微软雅黑" panose="020B0503020204020204" pitchFamily="34" charset="-122"/>
              </a:rPr>
              <a:t>？</a:t>
            </a:r>
            <a:endParaRPr lang="en-US" altLang="zh-CN" b="1" dirty="0" smtClean="0">
              <a:solidFill>
                <a:srgbClr val="7030A0"/>
              </a:solidFill>
              <a:latin typeface="微软雅黑" panose="020B0503020204020204" pitchFamily="34" charset="-122"/>
              <a:ea typeface="微软雅黑" panose="020B0503020204020204" pitchFamily="34" charset="-122"/>
            </a:endParaRPr>
          </a:p>
          <a:p>
            <a:pPr marL="285750" indent="-285750">
              <a:buFont typeface="Arial" panose="020B0604020202020204" pitchFamily="34" charset="0"/>
              <a:buChar char="•"/>
            </a:pPr>
            <a:r>
              <a:rPr lang="zh-CN" altLang="zh-CN" dirty="0" smtClean="0">
                <a:latin typeface="微软雅黑" panose="020B0503020204020204" pitchFamily="34" charset="-122"/>
                <a:ea typeface="微软雅黑" panose="020B0503020204020204" pitchFamily="34" charset="-122"/>
              </a:rPr>
              <a:t>关键</a:t>
            </a:r>
            <a:r>
              <a:rPr lang="zh-CN" altLang="zh-CN" dirty="0">
                <a:latin typeface="微软雅黑" panose="020B0503020204020204" pitchFamily="34" charset="-122"/>
                <a:ea typeface="微软雅黑" panose="020B0503020204020204" pitchFamily="34" charset="-122"/>
              </a:rPr>
              <a:t>是做好以下几</a:t>
            </a:r>
            <a:r>
              <a:rPr lang="zh-CN" altLang="zh-CN" dirty="0" smtClean="0">
                <a:latin typeface="微软雅黑" panose="020B0503020204020204" pitchFamily="34" charset="-122"/>
                <a:ea typeface="微软雅黑" panose="020B0503020204020204" pitchFamily="34" charset="-122"/>
              </a:rPr>
              <a:t>点</a:t>
            </a:r>
            <a:r>
              <a:rPr lang="zh-CN" altLang="en-US" dirty="0" smtClean="0">
                <a:latin typeface="微软雅黑" panose="020B0503020204020204" pitchFamily="34" charset="-122"/>
                <a:ea typeface="微软雅黑" panose="020B0503020204020204" pitchFamily="34" charset="-122"/>
              </a:rPr>
              <a:t>：</a:t>
            </a:r>
            <a:endParaRPr lang="zh-CN" altLang="zh-CN" dirty="0">
              <a:latin typeface="微软雅黑" panose="020B0503020204020204" pitchFamily="34" charset="-122"/>
              <a:ea typeface="微软雅黑" panose="020B0503020204020204" pitchFamily="34" charset="-122"/>
            </a:endParaRPr>
          </a:p>
          <a:p>
            <a:r>
              <a:rPr lang="zh-CN" altLang="zh-CN" dirty="0">
                <a:latin typeface="楷体_GB2312" panose="02010609030101010101" pitchFamily="49" charset="-122"/>
                <a:ea typeface="楷体_GB2312" panose="02010609030101010101" pitchFamily="49" charset="-122"/>
              </a:rPr>
              <a:t>（</a:t>
            </a:r>
            <a:r>
              <a:rPr lang="en-US" altLang="zh-CN" dirty="0">
                <a:latin typeface="楷体_GB2312" panose="02010609030101010101" pitchFamily="49" charset="-122"/>
                <a:ea typeface="楷体_GB2312" panose="02010609030101010101" pitchFamily="49" charset="-122"/>
              </a:rPr>
              <a:t>1</a:t>
            </a:r>
            <a:r>
              <a:rPr lang="zh-CN" altLang="zh-CN" dirty="0">
                <a:latin typeface="楷体_GB2312" panose="02010609030101010101" pitchFamily="49" charset="-122"/>
                <a:ea typeface="楷体_GB2312" panose="02010609030101010101" pitchFamily="49" charset="-122"/>
              </a:rPr>
              <a:t>）扩大总体利益</a:t>
            </a:r>
          </a:p>
          <a:p>
            <a:r>
              <a:rPr lang="zh-CN" altLang="zh-CN" dirty="0">
                <a:latin typeface="楷体_GB2312" panose="02010609030101010101" pitchFamily="49" charset="-122"/>
                <a:ea typeface="楷体_GB2312" panose="02010609030101010101" pitchFamily="49" charset="-122"/>
              </a:rPr>
              <a:t>（</a:t>
            </a:r>
            <a:r>
              <a:rPr lang="en-US" altLang="zh-CN" dirty="0">
                <a:latin typeface="楷体_GB2312" panose="02010609030101010101" pitchFamily="49" charset="-122"/>
                <a:ea typeface="楷体_GB2312" panose="02010609030101010101" pitchFamily="49" charset="-122"/>
              </a:rPr>
              <a:t>2</a:t>
            </a:r>
            <a:r>
              <a:rPr lang="zh-CN" altLang="zh-CN" dirty="0">
                <a:latin typeface="楷体_GB2312" panose="02010609030101010101" pitchFamily="49" charset="-122"/>
                <a:ea typeface="楷体_GB2312" panose="02010609030101010101" pitchFamily="49" charset="-122"/>
              </a:rPr>
              <a:t>）提出新的选择分配模式</a:t>
            </a:r>
          </a:p>
          <a:p>
            <a:r>
              <a:rPr lang="zh-CN" altLang="zh-CN" dirty="0">
                <a:latin typeface="楷体_GB2312" panose="02010609030101010101" pitchFamily="49" charset="-122"/>
                <a:ea typeface="楷体_GB2312" panose="02010609030101010101" pitchFamily="49" charset="-122"/>
              </a:rPr>
              <a:t>（</a:t>
            </a:r>
            <a:r>
              <a:rPr lang="en-US" altLang="zh-CN" dirty="0">
                <a:latin typeface="楷体_GB2312" panose="02010609030101010101" pitchFamily="49" charset="-122"/>
                <a:ea typeface="楷体_GB2312" panose="02010609030101010101" pitchFamily="49" charset="-122"/>
              </a:rPr>
              <a:t>3</a:t>
            </a:r>
            <a:r>
              <a:rPr lang="zh-CN" altLang="zh-CN" dirty="0">
                <a:latin typeface="楷体_GB2312" panose="02010609030101010101" pitchFamily="49" charset="-122"/>
                <a:ea typeface="楷体_GB2312" panose="02010609030101010101" pitchFamily="49" charset="-122"/>
              </a:rPr>
              <a:t>）主动寻找共同利益</a:t>
            </a:r>
          </a:p>
        </p:txBody>
      </p:sp>
    </p:spTree>
    <p:extLst>
      <p:ext uri="{BB962C8B-B14F-4D97-AF65-F5344CB8AC3E}">
        <p14:creationId xmlns:p14="http://schemas.microsoft.com/office/powerpoint/2010/main" val="34050435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 calcmode="lin" valueType="num">
                                      <p:cBhvr additive="base">
                                        <p:cTn id="1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2">
                                            <p:txEl>
                                              <p:pRg st="3" end="3"/>
                                            </p:txEl>
                                          </p:spTgt>
                                        </p:tgtEl>
                                        <p:attrNameLst>
                                          <p:attrName>style.visibility</p:attrName>
                                        </p:attrNameLst>
                                      </p:cBhvr>
                                      <p:to>
                                        <p:strVal val="visible"/>
                                      </p:to>
                                    </p:set>
                                    <p:anim calcmode="lin" valueType="num">
                                      <p:cBhvr additive="base">
                                        <p:cTn id="21"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2">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2">
                                            <p:txEl>
                                              <p:pRg st="4" end="4"/>
                                            </p:txEl>
                                          </p:spTgt>
                                        </p:tgtEl>
                                        <p:attrNameLst>
                                          <p:attrName>style.visibility</p:attrName>
                                        </p:attrNameLst>
                                      </p:cBhvr>
                                      <p:to>
                                        <p:strVal val="visible"/>
                                      </p:to>
                                    </p:set>
                                    <p:anim calcmode="lin" valueType="num">
                                      <p:cBhvr additive="base">
                                        <p:cTn id="25"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3579" y="609600"/>
            <a:ext cx="7996808" cy="648072"/>
          </a:xfrm>
          <a:solidFill>
            <a:schemeClr val="bg1"/>
          </a:solidFill>
        </p:spPr>
        <p:txBody>
          <a:bodyPr>
            <a:normAutofit/>
          </a:bodyPr>
          <a:lstStyle/>
          <a:p>
            <a:pPr algn="l"/>
            <a:r>
              <a:rPr lang="en-US" altLang="zh-CN" sz="3200" dirty="0" smtClean="0">
                <a:solidFill>
                  <a:schemeClr val="accent2">
                    <a:lumMod val="50000"/>
                  </a:schemeClr>
                </a:solidFill>
              </a:rPr>
              <a:t>2. </a:t>
            </a:r>
            <a:r>
              <a:rPr lang="zh-CN" altLang="en-US" sz="3200" dirty="0" smtClean="0">
                <a:solidFill>
                  <a:schemeClr val="accent2">
                    <a:lumMod val="50000"/>
                  </a:schemeClr>
                </a:solidFill>
              </a:rPr>
              <a:t>站姿</a:t>
            </a:r>
            <a:endParaRPr lang="zh-CN" altLang="en-US" sz="3200" dirty="0">
              <a:latin typeface="楷体_GB2312" panose="02010609030101010101" pitchFamily="49" charset="-122"/>
              <a:ea typeface="楷体_GB2312" panose="02010609030101010101" pitchFamily="49" charset="-122"/>
            </a:endParaRPr>
          </a:p>
        </p:txBody>
      </p:sp>
      <p:sp>
        <p:nvSpPr>
          <p:cNvPr id="5" name="内容占位符 4">
            <a:extLst>
              <a:ext uri="{FF2B5EF4-FFF2-40B4-BE49-F238E27FC236}">
                <a16:creationId xmlns="" xmlns:a16="http://schemas.microsoft.com/office/drawing/2014/main" id="{203F8F19-E6CA-F54E-80F4-0A2902657B69}"/>
              </a:ext>
            </a:extLst>
          </p:cNvPr>
          <p:cNvSpPr>
            <a:spLocks noGrp="1"/>
          </p:cNvSpPr>
          <p:nvPr>
            <p:ph idx="1"/>
          </p:nvPr>
        </p:nvSpPr>
        <p:spPr>
          <a:xfrm>
            <a:off x="457200" y="1333463"/>
            <a:ext cx="4618856" cy="4752528"/>
          </a:xfrm>
        </p:spPr>
        <p:txBody>
          <a:bodyPr>
            <a:normAutofit/>
          </a:bodyPr>
          <a:lstStyle/>
          <a:p>
            <a:r>
              <a:rPr lang="zh-CN" altLang="en-US" sz="2000" kern="0" dirty="0" smtClean="0">
                <a:solidFill>
                  <a:srgbClr val="000000"/>
                </a:solidFill>
                <a:effectLst/>
                <a:latin typeface="Microsoft YaHei" panose="020B0503020204020204" pitchFamily="34" charset="-122"/>
                <a:ea typeface="Microsoft YaHei" panose="020B0503020204020204" pitchFamily="34" charset="-122"/>
                <a:cs typeface="Times New Roman" panose="02020603050405020304" pitchFamily="18" charset="0"/>
              </a:rPr>
              <a:t>俗话说</a:t>
            </a:r>
            <a:r>
              <a:rPr lang="zh-CN" altLang="en-US" sz="2000" kern="0" dirty="0">
                <a:solidFill>
                  <a:srgbClr val="000000"/>
                </a:solidFill>
                <a:effectLst/>
                <a:latin typeface="Microsoft YaHei" panose="020B0503020204020204" pitchFamily="34" charset="-122"/>
                <a:ea typeface="Microsoft YaHei" panose="020B0503020204020204" pitchFamily="34" charset="-122"/>
                <a:cs typeface="Times New Roman" panose="02020603050405020304" pitchFamily="18" charset="0"/>
              </a:rPr>
              <a:t>“站如松”，一个人的站姿可以较好地展示其精神状态</a:t>
            </a:r>
            <a:r>
              <a:rPr lang="zh-CN" altLang="en-US" sz="2000" kern="0" dirty="0" smtClean="0">
                <a:solidFill>
                  <a:srgbClr val="000000"/>
                </a:solidFill>
                <a:latin typeface="Microsoft YaHei" panose="020B0503020204020204" pitchFamily="34" charset="-122"/>
                <a:ea typeface="Microsoft YaHei" panose="020B0503020204020204" pitchFamily="34" charset="-122"/>
                <a:cs typeface="Times New Roman" panose="02020603050405020304" pitchFamily="18" charset="0"/>
              </a:rPr>
              <a:t>。</a:t>
            </a:r>
            <a:endParaRPr lang="en-US" altLang="zh-CN" sz="2000" kern="0" dirty="0" smtClean="0">
              <a:solidFill>
                <a:srgbClr val="000000"/>
              </a:solidFill>
              <a:latin typeface="Microsoft YaHei" panose="020B0503020204020204" pitchFamily="34" charset="-122"/>
              <a:ea typeface="Microsoft YaHei" panose="020B0503020204020204" pitchFamily="34" charset="-122"/>
              <a:cs typeface="Times New Roman" panose="02020603050405020304" pitchFamily="18" charset="0"/>
            </a:endParaRPr>
          </a:p>
          <a:p>
            <a:r>
              <a:rPr lang="zh-CN" altLang="en-US" sz="2000" kern="0" dirty="0" smtClean="0">
                <a:solidFill>
                  <a:srgbClr val="000000"/>
                </a:solidFill>
                <a:latin typeface="Microsoft YaHei" panose="020B0503020204020204" pitchFamily="34" charset="-122"/>
                <a:ea typeface="Microsoft YaHei" panose="020B0503020204020204" pitchFamily="34" charset="-122"/>
                <a:cs typeface="Times New Roman" panose="02020603050405020304" pitchFamily="18" charset="0"/>
              </a:rPr>
              <a:t>正确</a:t>
            </a:r>
            <a:r>
              <a:rPr lang="zh-CN" altLang="en-US" sz="2000" kern="0" dirty="0">
                <a:solidFill>
                  <a:srgbClr val="000000"/>
                </a:solidFill>
                <a:latin typeface="Microsoft YaHei" panose="020B0503020204020204" pitchFamily="34" charset="-122"/>
                <a:ea typeface="Microsoft YaHei" panose="020B0503020204020204" pitchFamily="34" charset="-122"/>
                <a:cs typeface="Times New Roman" panose="02020603050405020304" pitchFamily="18" charset="0"/>
              </a:rPr>
              <a:t>的站姿应该是两脚跟着地，腰背挺直，自然挺胸，脖颈伸直，须微向下，两臂自然下垂。在此基础上，可将足尖稍稍分开。女性可站丁字步，男性可将两脚自然</a:t>
            </a:r>
            <a:r>
              <a:rPr lang="zh-CN" altLang="en-US" sz="2000" kern="0" dirty="0" smtClean="0">
                <a:solidFill>
                  <a:srgbClr val="000000"/>
                </a:solidFill>
                <a:latin typeface="Microsoft YaHei" panose="020B0503020204020204" pitchFamily="34" charset="-122"/>
                <a:ea typeface="Microsoft YaHei" panose="020B0503020204020204" pitchFamily="34" charset="-122"/>
                <a:cs typeface="Times New Roman" panose="02020603050405020304" pitchFamily="18" charset="0"/>
              </a:rPr>
              <a:t>分开</a:t>
            </a:r>
            <a:endParaRPr lang="en-US" altLang="zh-CN" sz="2000" kern="0" dirty="0" smtClean="0">
              <a:solidFill>
                <a:srgbClr val="000000"/>
              </a:solidFill>
              <a:latin typeface="Microsoft YaHei" panose="020B0503020204020204" pitchFamily="34" charset="-122"/>
              <a:ea typeface="Microsoft YaHei" panose="020B0503020204020204" pitchFamily="34" charset="-122"/>
              <a:cs typeface="Times New Roman" panose="02020603050405020304" pitchFamily="18" charset="0"/>
            </a:endParaRPr>
          </a:p>
          <a:p>
            <a:r>
              <a:rPr lang="zh-CN" altLang="en-US" sz="2000" kern="0" dirty="0" smtClean="0">
                <a:solidFill>
                  <a:srgbClr val="000000"/>
                </a:solidFill>
                <a:latin typeface="Microsoft YaHei" panose="020B0503020204020204" pitchFamily="34" charset="-122"/>
                <a:ea typeface="Microsoft YaHei" panose="020B0503020204020204" pitchFamily="34" charset="-122"/>
                <a:cs typeface="Times New Roman" panose="02020603050405020304" pitchFamily="18" charset="0"/>
              </a:rPr>
              <a:t>在</a:t>
            </a:r>
            <a:r>
              <a:rPr lang="zh-CN" altLang="en-US" sz="2000" kern="0" dirty="0">
                <a:solidFill>
                  <a:srgbClr val="000000"/>
                </a:solidFill>
                <a:latin typeface="Microsoft YaHei" panose="020B0503020204020204" pitchFamily="34" charset="-122"/>
                <a:ea typeface="Microsoft YaHei" panose="020B0503020204020204" pitchFamily="34" charset="-122"/>
                <a:cs typeface="Times New Roman" panose="02020603050405020304" pitchFamily="18" charset="0"/>
              </a:rPr>
              <a:t>正式场合，不宜将手插在裤袋里或交叉抱于胸前，更不要下意识地做小动作，否则不仅显得拘谨，还给人缺乏自信和经验的感觉，也有失仪表的庄重。</a:t>
            </a:r>
            <a:endParaRPr lang="zh-CN" altLang="en-US" sz="2000" dirty="0"/>
          </a:p>
        </p:txBody>
      </p:sp>
      <p:pic>
        <p:nvPicPr>
          <p:cNvPr id="7" name="Picture 3" descr="C:\Users\asus\Desktop\社交礼仪 (1)\IMG_8007.JPG"/>
          <p:cNvPicPr/>
          <p:nvPr/>
        </p:nvPicPr>
        <p:blipFill>
          <a:blip r:embed="rId2" cstate="print">
            <a:extLst>
              <a:ext uri="{BEBA8EAE-BF5A-486C-A8C5-ECC9F3942E4B}">
                <a14:imgProps xmlns:a14="http://schemas.microsoft.com/office/drawing/2010/main">
                  <a14:imgLayer r:embed="rId3">
                    <a14:imgEffect>
                      <a14:backgroundRemoval t="9959" b="89973" l="1119" r="95737">
                        <a14:foregroundMark x1="79012" y1="50378" x2="78376" y2="51889"/>
                      </a14:backgroundRemoval>
                    </a14:imgEffect>
                  </a14:imgLayer>
                </a14:imgProps>
              </a:ext>
              <a:ext uri="{28A0092B-C50C-407E-A947-70E740481C1C}">
                <a14:useLocalDpi xmlns:a14="http://schemas.microsoft.com/office/drawing/2010/main" val="0"/>
              </a:ext>
            </a:extLst>
          </a:blip>
          <a:srcRect/>
          <a:stretch>
            <a:fillRect/>
          </a:stretch>
        </p:blipFill>
        <p:spPr bwMode="auto">
          <a:xfrm rot="16200000">
            <a:off x="4195305" y="2569703"/>
            <a:ext cx="4076847" cy="2315343"/>
          </a:xfrm>
          <a:prstGeom prst="rect">
            <a:avLst/>
          </a:prstGeom>
          <a:solidFill>
            <a:schemeClr val="bg1"/>
          </a:solidFill>
        </p:spPr>
      </p:pic>
      <p:pic>
        <p:nvPicPr>
          <p:cNvPr id="8" name="Picture 2"/>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86600" y="1666384"/>
            <a:ext cx="1676400" cy="4099415"/>
          </a:xfrm>
          <a:prstGeom prst="rect">
            <a:avLst/>
          </a:prstGeom>
          <a:solidFill>
            <a:schemeClr val="bg1"/>
          </a:solidFill>
          <a:ln>
            <a:noFill/>
          </a:ln>
          <a:effectLst/>
        </p:spPr>
      </p:pic>
      <p:sp>
        <p:nvSpPr>
          <p:cNvPr id="4" name="矩形 3"/>
          <p:cNvSpPr/>
          <p:nvPr/>
        </p:nvSpPr>
        <p:spPr>
          <a:xfrm>
            <a:off x="3675669" y="6129057"/>
            <a:ext cx="3539752" cy="400110"/>
          </a:xfrm>
          <a:prstGeom prst="rect">
            <a:avLst/>
          </a:prstGeom>
          <a:solidFill>
            <a:schemeClr val="accent3">
              <a:lumMod val="40000"/>
              <a:lumOff val="60000"/>
            </a:schemeClr>
          </a:solidFill>
        </p:spPr>
        <p:txBody>
          <a:bodyPr wrap="none">
            <a:spAutoFit/>
          </a:bodyPr>
          <a:lstStyle/>
          <a:p>
            <a:r>
              <a:rPr lang="zh-CN" altLang="zh-CN" sz="2000" b="1" dirty="0">
                <a:solidFill>
                  <a:srgbClr val="000066"/>
                </a:solidFill>
                <a:latin typeface="楷体_GB2312" pitchFamily="49" charset="-122"/>
                <a:ea typeface="楷体_GB2312" pitchFamily="49" charset="-122"/>
              </a:rPr>
              <a:t>【拓展视频】站姿形象及礼仪</a:t>
            </a:r>
            <a:endParaRPr lang="zh-CN" altLang="zh-CN" sz="2000" dirty="0">
              <a:solidFill>
                <a:srgbClr val="000066"/>
              </a:solidFill>
              <a:latin typeface="楷体_GB2312" pitchFamily="49" charset="-122"/>
              <a:ea typeface="楷体_GB2312" pitchFamily="49" charset="-122"/>
            </a:endParaRPr>
          </a:p>
        </p:txBody>
      </p:sp>
    </p:spTree>
    <p:extLst>
      <p:ext uri="{BB962C8B-B14F-4D97-AF65-F5344CB8AC3E}">
        <p14:creationId xmlns:p14="http://schemas.microsoft.com/office/powerpoint/2010/main" val="3241801493"/>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en-US" altLang="zh-CN" sz="3200" dirty="0" smtClean="0"/>
              <a:t>3. </a:t>
            </a:r>
            <a:r>
              <a:rPr lang="zh-CN" altLang="en-US" sz="3200" dirty="0" smtClean="0"/>
              <a:t>行姿</a:t>
            </a:r>
            <a:endParaRPr lang="zh-CN" altLang="en-US" sz="3200" dirty="0"/>
          </a:p>
        </p:txBody>
      </p:sp>
      <p:sp>
        <p:nvSpPr>
          <p:cNvPr id="3" name="内容占位符 2"/>
          <p:cNvSpPr>
            <a:spLocks noGrp="1"/>
          </p:cNvSpPr>
          <p:nvPr>
            <p:ph idx="1"/>
          </p:nvPr>
        </p:nvSpPr>
        <p:spPr>
          <a:xfrm>
            <a:off x="457200" y="1143000"/>
            <a:ext cx="5410200" cy="4343400"/>
          </a:xfrm>
        </p:spPr>
        <p:txBody>
          <a:bodyPr>
            <a:noAutofit/>
          </a:bodyPr>
          <a:lstStyle/>
          <a:p>
            <a:r>
              <a:rPr lang="zh-CN" altLang="en-US" sz="2000" dirty="0" smtClean="0"/>
              <a:t>正确</a:t>
            </a:r>
            <a:r>
              <a:rPr lang="zh-CN" altLang="en-US" sz="2000" dirty="0"/>
              <a:t>的走路姿势应是全身和谐具有节奏感，而且神采飞扬</a:t>
            </a:r>
            <a:r>
              <a:rPr lang="zh-CN" altLang="en-US" sz="2000" dirty="0" smtClean="0"/>
              <a:t>。</a:t>
            </a:r>
            <a:endParaRPr lang="en-US" altLang="zh-CN" sz="2000" dirty="0" smtClean="0"/>
          </a:p>
          <a:p>
            <a:r>
              <a:rPr lang="zh-CN" altLang="en-US" sz="2000" dirty="0" smtClean="0"/>
              <a:t>男士</a:t>
            </a:r>
            <a:r>
              <a:rPr lang="zh-CN" altLang="en-US" sz="2000" dirty="0"/>
              <a:t>行走时，上身不动、两肩不摇、步态稳健，以显示出刚健、英武、豪迈的男子汉风度</a:t>
            </a:r>
            <a:r>
              <a:rPr lang="zh-CN" altLang="en-US" sz="2000" dirty="0" smtClean="0"/>
              <a:t>。</a:t>
            </a:r>
            <a:endParaRPr lang="en-US" altLang="zh-CN" sz="2000" dirty="0" smtClean="0"/>
          </a:p>
          <a:p>
            <a:r>
              <a:rPr lang="zh-CN" altLang="en-US" sz="2000" dirty="0" smtClean="0"/>
              <a:t>女性</a:t>
            </a:r>
            <a:r>
              <a:rPr lang="zh-CN" altLang="en-US" sz="2000" dirty="0"/>
              <a:t>的步态应自如、轻柔而富有美感，以显示出女性的端庄、文静和温柔</a:t>
            </a:r>
            <a:r>
              <a:rPr lang="zh-CN" altLang="en-US" sz="2000" dirty="0" smtClean="0"/>
              <a:t>。</a:t>
            </a:r>
            <a:endParaRPr lang="en-US" altLang="zh-CN" sz="2000" dirty="0" smtClean="0"/>
          </a:p>
          <a:p>
            <a:r>
              <a:rPr lang="zh-CN" altLang="en-US" sz="2000" dirty="0" smtClean="0"/>
              <a:t>具体</a:t>
            </a:r>
            <a:r>
              <a:rPr lang="zh-CN" altLang="en-US" sz="2000" dirty="0"/>
              <a:t>来说：走路时要挺胸、昂首、收腹、直腰、目光平视 </a:t>
            </a:r>
            <a:r>
              <a:rPr lang="en-US" altLang="zh-CN" sz="2000" dirty="0"/>
              <a:t>30 </a:t>
            </a:r>
            <a:r>
              <a:rPr lang="zh-CN" altLang="en-US" sz="2000" dirty="0"/>
              <a:t>米的前方，有节奏地直线前进。</a:t>
            </a:r>
          </a:p>
          <a:p>
            <a:endParaRPr lang="zh-CN" altLang="en-US" sz="2000" dirty="0"/>
          </a:p>
        </p:txBody>
      </p:sp>
      <p:pic>
        <p:nvPicPr>
          <p:cNvPr id="5" name="图片 4"/>
          <p:cNvPicPr/>
          <p:nvPr/>
        </p:nvPicPr>
        <p:blipFill>
          <a:blip r:embed="rId2">
            <a:extLst>
              <a:ext uri="{28A0092B-C50C-407E-A947-70E740481C1C}">
                <a14:useLocalDpi xmlns:a14="http://schemas.microsoft.com/office/drawing/2010/main" val="0"/>
              </a:ext>
            </a:extLst>
          </a:blip>
          <a:stretch>
            <a:fillRect/>
          </a:stretch>
        </p:blipFill>
        <p:spPr>
          <a:xfrm>
            <a:off x="6705600" y="1092200"/>
            <a:ext cx="1600200" cy="4368800"/>
          </a:xfrm>
          <a:prstGeom prst="rect">
            <a:avLst/>
          </a:prstGeom>
        </p:spPr>
      </p:pic>
      <p:sp>
        <p:nvSpPr>
          <p:cNvPr id="6" name="矩形 5"/>
          <p:cNvSpPr/>
          <p:nvPr/>
        </p:nvSpPr>
        <p:spPr>
          <a:xfrm>
            <a:off x="1769891" y="5712549"/>
            <a:ext cx="5051535" cy="400110"/>
          </a:xfrm>
          <a:prstGeom prst="rect">
            <a:avLst/>
          </a:prstGeom>
          <a:solidFill>
            <a:schemeClr val="accent3">
              <a:lumMod val="40000"/>
              <a:lumOff val="60000"/>
            </a:schemeClr>
          </a:solidFill>
        </p:spPr>
        <p:txBody>
          <a:bodyPr wrap="square">
            <a:spAutoFit/>
          </a:bodyPr>
          <a:lstStyle/>
          <a:p>
            <a:pPr algn="ctr"/>
            <a:r>
              <a:rPr lang="zh-CN" altLang="zh-CN" sz="2000" b="1" dirty="0">
                <a:solidFill>
                  <a:srgbClr val="000066"/>
                </a:solidFill>
                <a:latin typeface="楷体_GB2312" pitchFamily="49" charset="-122"/>
                <a:ea typeface="楷体_GB2312" pitchFamily="49" charset="-122"/>
              </a:rPr>
              <a:t>【拓展视频】走姿形象与礼仪</a:t>
            </a:r>
            <a:endParaRPr lang="zh-CN" altLang="zh-CN" sz="2000" dirty="0">
              <a:solidFill>
                <a:srgbClr val="000066"/>
              </a:solidFill>
              <a:latin typeface="楷体_GB2312" pitchFamily="49" charset="-122"/>
              <a:ea typeface="楷体_GB2312" pitchFamily="49" charset="-122"/>
            </a:endParaRPr>
          </a:p>
        </p:txBody>
      </p:sp>
    </p:spTree>
    <p:extLst>
      <p:ext uri="{BB962C8B-B14F-4D97-AF65-F5344CB8AC3E}">
        <p14:creationId xmlns:p14="http://schemas.microsoft.com/office/powerpoint/2010/main" val="945483452"/>
      </p:ext>
    </p:extLst>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3400" y="304800"/>
            <a:ext cx="8229600" cy="868363"/>
          </a:xfrm>
        </p:spPr>
        <p:txBody>
          <a:bodyPr>
            <a:normAutofit/>
          </a:bodyPr>
          <a:lstStyle/>
          <a:p>
            <a:pPr algn="l"/>
            <a:r>
              <a:rPr lang="en-US" altLang="zh-CN" sz="3200" dirty="0" smtClean="0"/>
              <a:t>4. </a:t>
            </a:r>
            <a:r>
              <a:rPr lang="zh-CN" altLang="zh-CN" sz="3200" dirty="0" smtClean="0"/>
              <a:t>微笑</a:t>
            </a:r>
            <a:endParaRPr lang="zh-CN" altLang="en-US" sz="3200" dirty="0"/>
          </a:p>
        </p:txBody>
      </p:sp>
      <p:sp>
        <p:nvSpPr>
          <p:cNvPr id="3" name="内容占位符 2"/>
          <p:cNvSpPr>
            <a:spLocks noGrp="1"/>
          </p:cNvSpPr>
          <p:nvPr>
            <p:ph idx="1"/>
          </p:nvPr>
        </p:nvSpPr>
        <p:spPr>
          <a:xfrm>
            <a:off x="457200" y="1371600"/>
            <a:ext cx="8305800" cy="3124200"/>
          </a:xfrm>
        </p:spPr>
        <p:txBody>
          <a:bodyPr>
            <a:normAutofit/>
          </a:bodyPr>
          <a:lstStyle/>
          <a:p>
            <a:r>
              <a:rPr lang="zh-CN" altLang="zh-CN" dirty="0" smtClean="0"/>
              <a:t>在</a:t>
            </a:r>
            <a:r>
              <a:rPr lang="zh-CN" altLang="zh-CN" dirty="0"/>
              <a:t>面部表情中，微笑是最具有社会意义的，是人际关系中最佳的润滑剂。它以友善、亲切、礼貌和关怀的内涵，沟通人与人之间美好的感情，传播愉快的信息，缩短人与人之间的距离，融洽交际气氛</a:t>
            </a:r>
            <a:r>
              <a:rPr lang="zh-CN" altLang="zh-CN" dirty="0" smtClean="0"/>
              <a:t>。</a:t>
            </a:r>
            <a:endParaRPr lang="en-US" altLang="zh-CN" dirty="0" smtClean="0"/>
          </a:p>
          <a:p>
            <a:r>
              <a:rPr lang="zh-CN" altLang="zh-CN" dirty="0" smtClean="0"/>
              <a:t>谈判</a:t>
            </a:r>
            <a:r>
              <a:rPr lang="zh-CN" altLang="zh-CN" dirty="0"/>
              <a:t>人员常常给予对方真诚的、自然的、亲切的微笑，有助于良好的人际关系的建立。</a:t>
            </a:r>
            <a:endParaRPr lang="zh-CN" altLang="en-US"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00216" y="4343400"/>
            <a:ext cx="4472261" cy="1675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81727987"/>
      </p:ext>
    </p:extLst>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304800"/>
            <a:ext cx="8229600" cy="838200"/>
          </a:xfrm>
        </p:spPr>
        <p:txBody>
          <a:bodyPr>
            <a:normAutofit/>
          </a:bodyPr>
          <a:lstStyle/>
          <a:p>
            <a:pPr algn="l"/>
            <a:r>
              <a:rPr lang="en-US" altLang="zh-CN" sz="3200" dirty="0" smtClean="0"/>
              <a:t>5. </a:t>
            </a:r>
            <a:r>
              <a:rPr lang="zh-CN" altLang="zh-CN" sz="3200" dirty="0" smtClean="0"/>
              <a:t>手势</a:t>
            </a:r>
            <a:endParaRPr lang="zh-CN" altLang="en-US" sz="3200" dirty="0"/>
          </a:p>
        </p:txBody>
      </p:sp>
      <p:sp>
        <p:nvSpPr>
          <p:cNvPr id="3" name="内容占位符 2"/>
          <p:cNvSpPr>
            <a:spLocks noGrp="1"/>
          </p:cNvSpPr>
          <p:nvPr>
            <p:ph idx="1"/>
          </p:nvPr>
        </p:nvSpPr>
        <p:spPr>
          <a:xfrm>
            <a:off x="762000" y="1498600"/>
            <a:ext cx="7924800" cy="4648200"/>
          </a:xfrm>
        </p:spPr>
        <p:txBody>
          <a:bodyPr>
            <a:normAutofit/>
          </a:bodyPr>
          <a:lstStyle/>
          <a:p>
            <a:r>
              <a:rPr lang="zh-CN" altLang="zh-CN" dirty="0" smtClean="0"/>
              <a:t>手势</a:t>
            </a:r>
            <a:r>
              <a:rPr lang="zh-CN" altLang="zh-CN" dirty="0"/>
              <a:t>是体态行为中最具表现力的身体语言，人们在谈话时配以恰当的手势，往往能起到表情达意的良好效果</a:t>
            </a:r>
            <a:r>
              <a:rPr lang="zh-CN" altLang="zh-CN" dirty="0" smtClean="0"/>
              <a:t>。</a:t>
            </a:r>
            <a:endParaRPr lang="en-US" altLang="zh-CN" dirty="0" smtClean="0"/>
          </a:p>
          <a:p>
            <a:r>
              <a:rPr lang="zh-CN" altLang="zh-CN" dirty="0" smtClean="0"/>
              <a:t>谈判</a:t>
            </a:r>
            <a:r>
              <a:rPr lang="zh-CN" altLang="zh-CN" dirty="0"/>
              <a:t>人员可适时运用恰当的手势，配合说话内容，但手势幅度不宜过大，频率不宜过多，不要过于夸张，要清晰、简单，否则会给人以不自重或画蛇添足之感</a:t>
            </a:r>
            <a:r>
              <a:rPr lang="zh-CN" altLang="zh-CN" dirty="0" smtClean="0"/>
              <a:t>。</a:t>
            </a:r>
            <a:endParaRPr lang="en-US" altLang="zh-CN" dirty="0" smtClean="0"/>
          </a:p>
          <a:p>
            <a:r>
              <a:rPr lang="zh-CN" altLang="zh-CN" dirty="0" smtClean="0"/>
              <a:t>禁止</a:t>
            </a:r>
            <a:r>
              <a:rPr lang="zh-CN" altLang="zh-CN" dirty="0"/>
              <a:t>使用以下手势：用手或手中的物件指着对方；谈话过程中乱拍桌子；兴奋时拍自己的大腿，交谈时抓耳挠腮、搔首弄姿等。</a:t>
            </a:r>
            <a:endParaRPr lang="zh-CN" altLang="en-US" dirty="0"/>
          </a:p>
        </p:txBody>
      </p:sp>
    </p:spTree>
    <p:extLst>
      <p:ext uri="{BB962C8B-B14F-4D97-AF65-F5344CB8AC3E}">
        <p14:creationId xmlns:p14="http://schemas.microsoft.com/office/powerpoint/2010/main" val="2740256472"/>
      </p:ext>
    </p:extLst>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7"/>
            <a:ext cx="8229600" cy="563563"/>
          </a:xfrm>
        </p:spPr>
        <p:txBody>
          <a:bodyPr>
            <a:normAutofit fontScale="90000"/>
          </a:bodyPr>
          <a:lstStyle/>
          <a:p>
            <a:pPr algn="l"/>
            <a:r>
              <a:rPr lang="en-US" altLang="zh-CN" sz="3200" dirty="0" smtClean="0"/>
              <a:t>6. </a:t>
            </a:r>
            <a:r>
              <a:rPr lang="zh-CN" altLang="zh-CN" sz="3200" dirty="0" smtClean="0"/>
              <a:t>交谈</a:t>
            </a:r>
            <a:endParaRPr lang="zh-CN" altLang="en-US" sz="3200" dirty="0"/>
          </a:p>
        </p:txBody>
      </p:sp>
      <p:sp>
        <p:nvSpPr>
          <p:cNvPr id="3" name="内容占位符 2"/>
          <p:cNvSpPr>
            <a:spLocks noGrp="1"/>
          </p:cNvSpPr>
          <p:nvPr>
            <p:ph idx="1"/>
          </p:nvPr>
        </p:nvSpPr>
        <p:spPr>
          <a:xfrm>
            <a:off x="381000" y="914400"/>
            <a:ext cx="8305800" cy="2514600"/>
          </a:xfrm>
        </p:spPr>
        <p:txBody>
          <a:bodyPr>
            <a:normAutofit/>
          </a:bodyPr>
          <a:lstStyle/>
          <a:p>
            <a:r>
              <a:rPr lang="zh-CN" altLang="zh-CN" sz="1800" dirty="0" smtClean="0"/>
              <a:t>商务</a:t>
            </a:r>
            <a:r>
              <a:rPr lang="zh-CN" altLang="zh-CN" sz="1800" dirty="0"/>
              <a:t>谈判的过程无疑是交谈的过程。在商务谈判中，交谈并非只限于谈判桌前，交谈的话题并非只限于和谈判相关的问题，所以交谈中一定要注意以下有关的礼节。</a:t>
            </a:r>
          </a:p>
          <a:p>
            <a:r>
              <a:rPr lang="zh-CN" altLang="zh-CN" sz="1800" dirty="0" smtClean="0"/>
              <a:t>正确</a:t>
            </a:r>
            <a:r>
              <a:rPr lang="zh-CN" altLang="zh-CN" sz="1800" dirty="0"/>
              <a:t>运用距离语言。谈判时，双方的距离一般在</a:t>
            </a:r>
            <a:r>
              <a:rPr lang="en-US" altLang="zh-CN" sz="1800" dirty="0"/>
              <a:t> 1 </a:t>
            </a:r>
            <a:r>
              <a:rPr lang="zh-CN" altLang="zh-CN" sz="1800" dirty="0"/>
              <a:t>～</a:t>
            </a:r>
            <a:r>
              <a:rPr lang="en-US" altLang="zh-CN" sz="1800" dirty="0"/>
              <a:t> 1.5 </a:t>
            </a:r>
            <a:r>
              <a:rPr lang="zh-CN" altLang="zh-CN" sz="1800" dirty="0"/>
              <a:t>米。如果双方的距离过远，会使双方交谈不便而难于接近，有相互之间谈不拢的感觉；如果双方的距离过近，会使人感到拘束，而不利于表达自己的意见。美国心理学家霍尔在他的《无声的空间》一书中，将人们所处的空间划分为</a:t>
            </a:r>
            <a:r>
              <a:rPr lang="en-US" altLang="zh-CN" sz="1800" dirty="0"/>
              <a:t> 4 </a:t>
            </a:r>
            <a:r>
              <a:rPr lang="zh-CN" altLang="zh-CN" sz="1800" dirty="0"/>
              <a:t>个层次，如表</a:t>
            </a:r>
            <a:r>
              <a:rPr lang="en-US" altLang="zh-CN" sz="1800" dirty="0"/>
              <a:t> </a:t>
            </a:r>
            <a:r>
              <a:rPr lang="en-US" altLang="zh-CN" sz="1800" dirty="0" smtClean="0"/>
              <a:t>6-1 </a:t>
            </a:r>
            <a:r>
              <a:rPr lang="zh-CN" altLang="zh-CN" sz="1800" dirty="0"/>
              <a:t>所示。</a:t>
            </a:r>
            <a:endParaRPr lang="zh-CN" altLang="en-US" sz="1800" dirty="0"/>
          </a:p>
        </p:txBody>
      </p:sp>
      <p:graphicFrame>
        <p:nvGraphicFramePr>
          <p:cNvPr id="4" name="表格 3"/>
          <p:cNvGraphicFramePr>
            <a:graphicFrameLocks noGrp="1"/>
          </p:cNvGraphicFramePr>
          <p:nvPr>
            <p:extLst>
              <p:ext uri="{D42A27DB-BD31-4B8C-83A1-F6EECF244321}">
                <p14:modId xmlns:p14="http://schemas.microsoft.com/office/powerpoint/2010/main" val="1178887085"/>
              </p:ext>
            </p:extLst>
          </p:nvPr>
        </p:nvGraphicFramePr>
        <p:xfrm>
          <a:off x="685800" y="3531370"/>
          <a:ext cx="7848600" cy="2952754"/>
        </p:xfrm>
        <a:graphic>
          <a:graphicData uri="http://schemas.openxmlformats.org/drawingml/2006/table">
            <a:tbl>
              <a:tblPr firstRow="1" firstCol="1" bandRow="1">
                <a:tableStyleId>{5C22544A-7EE6-4342-B048-85BDC9FD1C3A}</a:tableStyleId>
              </a:tblPr>
              <a:tblGrid>
                <a:gridCol w="1295400"/>
                <a:gridCol w="1447800"/>
                <a:gridCol w="1676400"/>
                <a:gridCol w="3429000"/>
              </a:tblGrid>
              <a:tr h="325897">
                <a:tc>
                  <a:txBody>
                    <a:bodyPr/>
                    <a:lstStyle/>
                    <a:p>
                      <a:pPr algn="ctr">
                        <a:lnSpc>
                          <a:spcPct val="125000"/>
                        </a:lnSpc>
                        <a:spcAft>
                          <a:spcPts val="0"/>
                        </a:spcAft>
                      </a:pPr>
                      <a:r>
                        <a:rPr lang="zh-CN" sz="1500" kern="100" dirty="0">
                          <a:effectLst/>
                          <a:latin typeface="微软雅黑" panose="020B0503020204020204" pitchFamily="34" charset="-122"/>
                          <a:ea typeface="微软雅黑" panose="020B0503020204020204" pitchFamily="34" charset="-122"/>
                        </a:rPr>
                        <a:t>空 间 层 次</a:t>
                      </a:r>
                      <a:endParaRPr lang="zh-CN" sz="1600" kern="100" dirty="0">
                        <a:effectLst/>
                        <a:latin typeface="微软雅黑" panose="020B0503020204020204" pitchFamily="34" charset="-122"/>
                        <a:ea typeface="微软雅黑" panose="020B0503020204020204" pitchFamily="34" charset="-122"/>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spcAft>
                          <a:spcPts val="0"/>
                        </a:spcAft>
                      </a:pPr>
                      <a:r>
                        <a:rPr lang="zh-CN" sz="1500" kern="100" dirty="0">
                          <a:effectLst/>
                          <a:latin typeface="微软雅黑" panose="020B0503020204020204" pitchFamily="34" charset="-122"/>
                          <a:ea typeface="微软雅黑" panose="020B0503020204020204" pitchFamily="34" charset="-122"/>
                        </a:rPr>
                        <a:t>距 离</a:t>
                      </a:r>
                      <a:endParaRPr lang="zh-CN" sz="1600" kern="100" dirty="0">
                        <a:effectLst/>
                        <a:latin typeface="微软雅黑" panose="020B0503020204020204" pitchFamily="34" charset="-122"/>
                        <a:ea typeface="微软雅黑" panose="020B0503020204020204" pitchFamily="34" charset="-122"/>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spcAft>
                          <a:spcPts val="0"/>
                        </a:spcAft>
                      </a:pPr>
                      <a:r>
                        <a:rPr lang="zh-CN" sz="1500" kern="100">
                          <a:effectLst/>
                          <a:latin typeface="微软雅黑" panose="020B0503020204020204" pitchFamily="34" charset="-122"/>
                          <a:ea typeface="微软雅黑" panose="020B0503020204020204" pitchFamily="34" charset="-122"/>
                        </a:rPr>
                        <a:t>适 用 范 围</a:t>
                      </a:r>
                      <a:endParaRPr lang="zh-CN" sz="1600" kern="100">
                        <a:effectLst/>
                        <a:latin typeface="微软雅黑" panose="020B0503020204020204" pitchFamily="34" charset="-122"/>
                        <a:ea typeface="微软雅黑" panose="020B0503020204020204" pitchFamily="34" charset="-122"/>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254000" algn="ctr">
                        <a:lnSpc>
                          <a:spcPct val="125000"/>
                        </a:lnSpc>
                        <a:spcAft>
                          <a:spcPts val="0"/>
                        </a:spcAft>
                      </a:pPr>
                      <a:r>
                        <a:rPr lang="zh-CN" sz="1500" kern="100">
                          <a:effectLst/>
                          <a:latin typeface="微软雅黑" panose="020B0503020204020204" pitchFamily="34" charset="-122"/>
                          <a:ea typeface="微软雅黑" panose="020B0503020204020204" pitchFamily="34" charset="-122"/>
                        </a:rPr>
                        <a:t>与社交活动的关系</a:t>
                      </a:r>
                      <a:endParaRPr lang="zh-CN" sz="1600" kern="100">
                        <a:effectLst/>
                        <a:latin typeface="微软雅黑" panose="020B0503020204020204" pitchFamily="34" charset="-122"/>
                        <a:ea typeface="微软雅黑" panose="020B0503020204020204" pitchFamily="34" charset="-122"/>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84563">
                <a:tc>
                  <a:txBody>
                    <a:bodyPr/>
                    <a:lstStyle/>
                    <a:p>
                      <a:pPr algn="ctr">
                        <a:lnSpc>
                          <a:spcPct val="125000"/>
                        </a:lnSpc>
                        <a:spcAft>
                          <a:spcPts val="0"/>
                        </a:spcAft>
                      </a:pPr>
                      <a:r>
                        <a:rPr lang="zh-CN" sz="1500" kern="100" dirty="0">
                          <a:solidFill>
                            <a:schemeClr val="tx1"/>
                          </a:solidFill>
                          <a:effectLst/>
                          <a:latin typeface="微软雅黑" panose="020B0503020204020204" pitchFamily="34" charset="-122"/>
                          <a:ea typeface="微软雅黑" panose="020B0503020204020204" pitchFamily="34" charset="-122"/>
                        </a:rPr>
                        <a:t>亲密空间</a:t>
                      </a:r>
                      <a:endParaRPr lang="zh-CN" sz="1600" kern="100" dirty="0">
                        <a:solidFill>
                          <a:schemeClr val="tx1"/>
                        </a:solidFill>
                        <a:effectLst/>
                        <a:latin typeface="微软雅黑" panose="020B0503020204020204" pitchFamily="34" charset="-122"/>
                        <a:ea typeface="微软雅黑" panose="020B0503020204020204" pitchFamily="34" charset="-122"/>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25000"/>
                        </a:lnSpc>
                        <a:spcAft>
                          <a:spcPts val="0"/>
                        </a:spcAft>
                      </a:pPr>
                      <a:r>
                        <a:rPr lang="en-US" sz="1500" kern="100">
                          <a:effectLst/>
                          <a:latin typeface="微软雅黑" panose="020B0503020204020204" pitchFamily="34" charset="-122"/>
                          <a:ea typeface="微软雅黑" panose="020B0503020204020204" pitchFamily="34" charset="-122"/>
                        </a:rPr>
                        <a:t>5cm</a:t>
                      </a:r>
                      <a:r>
                        <a:rPr lang="zh-CN" sz="1500" kern="100">
                          <a:effectLst/>
                          <a:latin typeface="微软雅黑" panose="020B0503020204020204" pitchFamily="34" charset="-122"/>
                          <a:ea typeface="微软雅黑" panose="020B0503020204020204" pitchFamily="34" charset="-122"/>
                        </a:rPr>
                        <a:t>～</a:t>
                      </a:r>
                      <a:r>
                        <a:rPr lang="en-US" sz="1500" kern="100">
                          <a:effectLst/>
                          <a:latin typeface="微软雅黑" panose="020B0503020204020204" pitchFamily="34" charset="-122"/>
                          <a:ea typeface="微软雅黑" panose="020B0503020204020204" pitchFamily="34" charset="-122"/>
                        </a:rPr>
                        <a:t>46 cm</a:t>
                      </a:r>
                      <a:endParaRPr lang="zh-CN" sz="1600" kern="100">
                        <a:effectLst/>
                        <a:latin typeface="微软雅黑" panose="020B0503020204020204" pitchFamily="34" charset="-122"/>
                        <a:ea typeface="微软雅黑" panose="020B0503020204020204" pitchFamily="34" charset="-122"/>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spcAft>
                          <a:spcPts val="0"/>
                        </a:spcAft>
                      </a:pPr>
                      <a:r>
                        <a:rPr lang="zh-CN" sz="1500" kern="100">
                          <a:effectLst/>
                          <a:latin typeface="微软雅黑" panose="020B0503020204020204" pitchFamily="34" charset="-122"/>
                          <a:ea typeface="微软雅黑" panose="020B0503020204020204" pitchFamily="34" charset="-122"/>
                        </a:rPr>
                        <a:t>最亲密的人</a:t>
                      </a:r>
                      <a:endParaRPr lang="zh-CN" sz="1600" kern="100">
                        <a:effectLst/>
                        <a:latin typeface="微软雅黑" panose="020B0503020204020204" pitchFamily="34" charset="-122"/>
                        <a:ea typeface="微软雅黑" panose="020B0503020204020204" pitchFamily="34" charset="-122"/>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25000"/>
                        </a:lnSpc>
                        <a:spcAft>
                          <a:spcPts val="0"/>
                        </a:spcAft>
                      </a:pPr>
                      <a:r>
                        <a:rPr lang="zh-CN" sz="1500" kern="100">
                          <a:effectLst/>
                          <a:latin typeface="微软雅黑" panose="020B0503020204020204" pitchFamily="34" charset="-122"/>
                          <a:ea typeface="微软雅黑" panose="020B0503020204020204" pitchFamily="34" charset="-122"/>
                        </a:rPr>
                        <a:t>社交不能侵犯这一区域</a:t>
                      </a:r>
                      <a:endParaRPr lang="zh-CN" sz="1600" kern="100">
                        <a:effectLst/>
                        <a:latin typeface="微软雅黑" panose="020B0503020204020204" pitchFamily="34" charset="-122"/>
                        <a:ea typeface="微软雅黑" panose="020B0503020204020204" pitchFamily="34" charset="-122"/>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853688">
                <a:tc>
                  <a:txBody>
                    <a:bodyPr/>
                    <a:lstStyle/>
                    <a:p>
                      <a:pPr algn="ctr">
                        <a:lnSpc>
                          <a:spcPct val="125000"/>
                        </a:lnSpc>
                        <a:spcAft>
                          <a:spcPts val="0"/>
                        </a:spcAft>
                      </a:pPr>
                      <a:r>
                        <a:rPr lang="zh-CN" sz="1500" kern="100" dirty="0">
                          <a:solidFill>
                            <a:schemeClr val="tx1"/>
                          </a:solidFill>
                          <a:effectLst/>
                          <a:latin typeface="微软雅黑" panose="020B0503020204020204" pitchFamily="34" charset="-122"/>
                          <a:ea typeface="微软雅黑" panose="020B0503020204020204" pitchFamily="34" charset="-122"/>
                        </a:rPr>
                        <a:t>个人空间</a:t>
                      </a:r>
                      <a:endParaRPr lang="zh-CN" sz="1600" kern="100" dirty="0">
                        <a:solidFill>
                          <a:schemeClr val="tx1"/>
                        </a:solidFill>
                        <a:effectLst/>
                        <a:latin typeface="微软雅黑" panose="020B0503020204020204" pitchFamily="34" charset="-122"/>
                        <a:ea typeface="微软雅黑" panose="020B0503020204020204" pitchFamily="34" charset="-122"/>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25000"/>
                        </a:lnSpc>
                        <a:spcAft>
                          <a:spcPts val="0"/>
                        </a:spcAft>
                      </a:pPr>
                      <a:r>
                        <a:rPr lang="en-US" sz="1500" kern="100">
                          <a:effectLst/>
                          <a:latin typeface="微软雅黑" panose="020B0503020204020204" pitchFamily="34" charset="-122"/>
                          <a:ea typeface="微软雅黑" panose="020B0503020204020204" pitchFamily="34" charset="-122"/>
                        </a:rPr>
                        <a:t>46 cm</a:t>
                      </a:r>
                      <a:r>
                        <a:rPr lang="zh-CN" sz="1500" kern="100">
                          <a:effectLst/>
                          <a:latin typeface="微软雅黑" panose="020B0503020204020204" pitchFamily="34" charset="-122"/>
                          <a:ea typeface="微软雅黑" panose="020B0503020204020204" pitchFamily="34" charset="-122"/>
                        </a:rPr>
                        <a:t>～</a:t>
                      </a:r>
                      <a:r>
                        <a:rPr lang="en-US" sz="1500" kern="100">
                          <a:effectLst/>
                          <a:latin typeface="微软雅黑" panose="020B0503020204020204" pitchFamily="34" charset="-122"/>
                          <a:ea typeface="微软雅黑" panose="020B0503020204020204" pitchFamily="34" charset="-122"/>
                        </a:rPr>
                        <a:t>1.2 m</a:t>
                      </a:r>
                      <a:endParaRPr lang="zh-CN" sz="1600" kern="100">
                        <a:effectLst/>
                        <a:latin typeface="微软雅黑" panose="020B0503020204020204" pitchFamily="34" charset="-122"/>
                        <a:ea typeface="微软雅黑" panose="020B0503020204020204" pitchFamily="34" charset="-122"/>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spcAft>
                          <a:spcPts val="0"/>
                        </a:spcAft>
                      </a:pPr>
                      <a:r>
                        <a:rPr lang="zh-CN" sz="1500" kern="100">
                          <a:effectLst/>
                          <a:latin typeface="微软雅黑" panose="020B0503020204020204" pitchFamily="34" charset="-122"/>
                          <a:ea typeface="微软雅黑" panose="020B0503020204020204" pitchFamily="34" charset="-122"/>
                        </a:rPr>
                        <a:t>亲朋好友之间</a:t>
                      </a:r>
                      <a:endParaRPr lang="zh-CN" sz="1600" kern="100">
                        <a:effectLst/>
                        <a:latin typeface="微软雅黑" panose="020B0503020204020204" pitchFamily="34" charset="-122"/>
                        <a:ea typeface="微软雅黑" panose="020B0503020204020204" pitchFamily="34" charset="-122"/>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25000"/>
                        </a:lnSpc>
                        <a:spcAft>
                          <a:spcPts val="0"/>
                        </a:spcAft>
                      </a:pPr>
                      <a:r>
                        <a:rPr lang="zh-CN" sz="1500" kern="100">
                          <a:effectLst/>
                          <a:latin typeface="微软雅黑" panose="020B0503020204020204" pitchFamily="34" charset="-122"/>
                          <a:ea typeface="微软雅黑" panose="020B0503020204020204" pitchFamily="34" charset="-122"/>
                        </a:rPr>
                        <a:t>让社交活动按照适当的方式适时地进入这一空间，会增进彼此的情感与友谊，取得社交的成功</a:t>
                      </a:r>
                      <a:endParaRPr lang="zh-CN" sz="1600" kern="100">
                        <a:effectLst/>
                        <a:latin typeface="微软雅黑" panose="020B0503020204020204" pitchFamily="34" charset="-122"/>
                        <a:ea typeface="微软雅黑" panose="020B0503020204020204" pitchFamily="34" charset="-122"/>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69125">
                <a:tc>
                  <a:txBody>
                    <a:bodyPr/>
                    <a:lstStyle/>
                    <a:p>
                      <a:pPr algn="ctr">
                        <a:lnSpc>
                          <a:spcPct val="125000"/>
                        </a:lnSpc>
                        <a:spcAft>
                          <a:spcPts val="0"/>
                        </a:spcAft>
                      </a:pPr>
                      <a:r>
                        <a:rPr lang="zh-CN" sz="1500" kern="100" dirty="0">
                          <a:solidFill>
                            <a:schemeClr val="tx1"/>
                          </a:solidFill>
                          <a:effectLst/>
                          <a:latin typeface="微软雅黑" panose="020B0503020204020204" pitchFamily="34" charset="-122"/>
                          <a:ea typeface="微软雅黑" panose="020B0503020204020204" pitchFamily="34" charset="-122"/>
                        </a:rPr>
                        <a:t>社交空间</a:t>
                      </a:r>
                      <a:endParaRPr lang="zh-CN" sz="1600" kern="100" dirty="0">
                        <a:solidFill>
                          <a:schemeClr val="tx1"/>
                        </a:solidFill>
                        <a:effectLst/>
                        <a:latin typeface="微软雅黑" panose="020B0503020204020204" pitchFamily="34" charset="-122"/>
                        <a:ea typeface="微软雅黑" panose="020B0503020204020204" pitchFamily="34" charset="-122"/>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25000"/>
                        </a:lnSpc>
                        <a:spcAft>
                          <a:spcPts val="0"/>
                        </a:spcAft>
                      </a:pPr>
                      <a:r>
                        <a:rPr lang="en-US" sz="1500" kern="100">
                          <a:effectLst/>
                          <a:latin typeface="微软雅黑" panose="020B0503020204020204" pitchFamily="34" charset="-122"/>
                          <a:ea typeface="微软雅黑" panose="020B0503020204020204" pitchFamily="34" charset="-122"/>
                        </a:rPr>
                        <a:t>1.2m</a:t>
                      </a:r>
                      <a:r>
                        <a:rPr lang="zh-CN" sz="1500" kern="100">
                          <a:effectLst/>
                          <a:latin typeface="微软雅黑" panose="020B0503020204020204" pitchFamily="34" charset="-122"/>
                          <a:ea typeface="微软雅黑" panose="020B0503020204020204" pitchFamily="34" charset="-122"/>
                        </a:rPr>
                        <a:t>～</a:t>
                      </a:r>
                      <a:r>
                        <a:rPr lang="en-US" sz="1500" kern="100">
                          <a:effectLst/>
                          <a:latin typeface="微软雅黑" panose="020B0503020204020204" pitchFamily="34" charset="-122"/>
                          <a:ea typeface="微软雅黑" panose="020B0503020204020204" pitchFamily="34" charset="-122"/>
                        </a:rPr>
                        <a:t>3.6 m</a:t>
                      </a:r>
                      <a:endParaRPr lang="zh-CN" sz="1600" kern="100">
                        <a:effectLst/>
                        <a:latin typeface="微软雅黑" panose="020B0503020204020204" pitchFamily="34" charset="-122"/>
                        <a:ea typeface="微软雅黑" panose="020B0503020204020204" pitchFamily="34" charset="-122"/>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spcAft>
                          <a:spcPts val="0"/>
                        </a:spcAft>
                      </a:pPr>
                      <a:r>
                        <a:rPr lang="zh-CN" sz="1500" kern="100">
                          <a:effectLst/>
                          <a:latin typeface="微软雅黑" panose="020B0503020204020204" pitchFamily="34" charset="-122"/>
                          <a:ea typeface="微软雅黑" panose="020B0503020204020204" pitchFamily="34" charset="-122"/>
                        </a:rPr>
                        <a:t>凡有交往关系的人都可进入的空间</a:t>
                      </a:r>
                      <a:endParaRPr lang="zh-CN" sz="1600" kern="100">
                        <a:effectLst/>
                        <a:latin typeface="微软雅黑" panose="020B0503020204020204" pitchFamily="34" charset="-122"/>
                        <a:ea typeface="微软雅黑" panose="020B0503020204020204" pitchFamily="34" charset="-122"/>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25000"/>
                        </a:lnSpc>
                        <a:spcAft>
                          <a:spcPts val="0"/>
                        </a:spcAft>
                      </a:pPr>
                      <a:r>
                        <a:rPr lang="zh-CN" sz="1500" kern="100" dirty="0">
                          <a:effectLst/>
                          <a:latin typeface="微软雅黑" panose="020B0503020204020204" pitchFamily="34" charset="-122"/>
                          <a:ea typeface="微软雅黑" panose="020B0503020204020204" pitchFamily="34" charset="-122"/>
                        </a:rPr>
                        <a:t>彼此保持距离。会产生威严感、庄重感</a:t>
                      </a:r>
                      <a:endParaRPr lang="zh-CN" sz="1600" kern="100" dirty="0">
                        <a:effectLst/>
                        <a:latin typeface="微软雅黑" panose="020B0503020204020204" pitchFamily="34" charset="-122"/>
                        <a:ea typeface="微软雅黑" panose="020B0503020204020204" pitchFamily="34" charset="-122"/>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912357">
                <a:tc>
                  <a:txBody>
                    <a:bodyPr/>
                    <a:lstStyle/>
                    <a:p>
                      <a:pPr algn="ctr">
                        <a:lnSpc>
                          <a:spcPct val="125000"/>
                        </a:lnSpc>
                        <a:spcAft>
                          <a:spcPts val="0"/>
                        </a:spcAft>
                      </a:pPr>
                      <a:r>
                        <a:rPr lang="zh-CN" sz="1500" kern="100" dirty="0">
                          <a:solidFill>
                            <a:schemeClr val="tx1"/>
                          </a:solidFill>
                          <a:effectLst/>
                          <a:latin typeface="微软雅黑" panose="020B0503020204020204" pitchFamily="34" charset="-122"/>
                          <a:ea typeface="微软雅黑" panose="020B0503020204020204" pitchFamily="34" charset="-122"/>
                        </a:rPr>
                        <a:t>公众空间</a:t>
                      </a:r>
                      <a:endParaRPr lang="zh-CN" sz="1600" kern="100" dirty="0">
                        <a:solidFill>
                          <a:schemeClr val="tx1"/>
                        </a:solidFill>
                        <a:effectLst/>
                        <a:latin typeface="微软雅黑" panose="020B0503020204020204" pitchFamily="34" charset="-122"/>
                        <a:ea typeface="微软雅黑" panose="020B0503020204020204" pitchFamily="34" charset="-122"/>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25000"/>
                        </a:lnSpc>
                        <a:spcAft>
                          <a:spcPts val="0"/>
                        </a:spcAft>
                      </a:pPr>
                      <a:r>
                        <a:rPr lang="zh-CN" sz="1500" kern="100">
                          <a:effectLst/>
                          <a:latin typeface="微软雅黑" panose="020B0503020204020204" pitchFamily="34" charset="-122"/>
                          <a:ea typeface="微软雅黑" panose="020B0503020204020204" pitchFamily="34" charset="-122"/>
                        </a:rPr>
                        <a:t>大于</a:t>
                      </a:r>
                      <a:r>
                        <a:rPr lang="en-US" sz="1500" kern="100">
                          <a:effectLst/>
                          <a:latin typeface="微软雅黑" panose="020B0503020204020204" pitchFamily="34" charset="-122"/>
                          <a:ea typeface="微软雅黑" panose="020B0503020204020204" pitchFamily="34" charset="-122"/>
                        </a:rPr>
                        <a:t>3.6 m</a:t>
                      </a:r>
                      <a:endParaRPr lang="zh-CN" sz="1600" kern="100">
                        <a:effectLst/>
                        <a:latin typeface="微软雅黑" panose="020B0503020204020204" pitchFamily="34" charset="-122"/>
                        <a:ea typeface="微软雅黑" panose="020B0503020204020204" pitchFamily="34" charset="-122"/>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spcAft>
                          <a:spcPts val="0"/>
                        </a:spcAft>
                      </a:pPr>
                      <a:r>
                        <a:rPr lang="zh-CN" sz="1500" kern="100" dirty="0">
                          <a:effectLst/>
                          <a:latin typeface="微软雅黑" panose="020B0503020204020204" pitchFamily="34" charset="-122"/>
                          <a:ea typeface="微软雅黑" panose="020B0503020204020204" pitchFamily="34" charset="-122"/>
                        </a:rPr>
                        <a:t>任何人都可进入的空间</a:t>
                      </a:r>
                      <a:endParaRPr lang="zh-CN" sz="1600" kern="100" dirty="0">
                        <a:effectLst/>
                        <a:latin typeface="微软雅黑" panose="020B0503020204020204" pitchFamily="34" charset="-122"/>
                        <a:ea typeface="微软雅黑" panose="020B0503020204020204" pitchFamily="34" charset="-122"/>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25000"/>
                        </a:lnSpc>
                        <a:spcAft>
                          <a:spcPts val="0"/>
                        </a:spcAft>
                      </a:pPr>
                      <a:r>
                        <a:rPr lang="zh-CN" sz="1500" kern="100" dirty="0">
                          <a:effectLst/>
                          <a:latin typeface="微软雅黑" panose="020B0503020204020204" pitchFamily="34" charset="-122"/>
                          <a:ea typeface="微软雅黑" panose="020B0503020204020204" pitchFamily="34" charset="-122"/>
                        </a:rPr>
                        <a:t>在此空间，看见曾有联系的人，一般都要有礼貌地打招呼，对不认识的人，不能长久地注视，否则会被视为不礼貌</a:t>
                      </a:r>
                      <a:endParaRPr lang="zh-CN" sz="1600" kern="100" dirty="0">
                        <a:effectLst/>
                        <a:latin typeface="微软雅黑" panose="020B0503020204020204" pitchFamily="34" charset="-122"/>
                        <a:ea typeface="微软雅黑" panose="020B0503020204020204" pitchFamily="34" charset="-122"/>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5" name="TextBox 4"/>
          <p:cNvSpPr txBox="1"/>
          <p:nvPr/>
        </p:nvSpPr>
        <p:spPr>
          <a:xfrm>
            <a:off x="2743200" y="3125463"/>
            <a:ext cx="3886200" cy="338554"/>
          </a:xfrm>
          <a:prstGeom prst="rect">
            <a:avLst/>
          </a:prstGeom>
          <a:noFill/>
        </p:spPr>
        <p:txBody>
          <a:bodyPr wrap="square" rtlCol="0">
            <a:spAutoFit/>
          </a:bodyPr>
          <a:lstStyle/>
          <a:p>
            <a:r>
              <a:rPr lang="zh-CN" altLang="zh-CN" sz="1600" b="1" dirty="0">
                <a:solidFill>
                  <a:srgbClr val="2F00B4"/>
                </a:solidFill>
                <a:latin typeface="微软雅黑" panose="020B0503020204020204" pitchFamily="34" charset="-122"/>
                <a:ea typeface="微软雅黑" panose="020B0503020204020204" pitchFamily="34" charset="-122"/>
              </a:rPr>
              <a:t>表</a:t>
            </a:r>
            <a:r>
              <a:rPr lang="en-US" altLang="zh-CN" sz="1600" b="1" dirty="0">
                <a:solidFill>
                  <a:srgbClr val="2F00B4"/>
                </a:solidFill>
                <a:latin typeface="微软雅黑" panose="020B0503020204020204" pitchFamily="34" charset="-122"/>
                <a:ea typeface="微软雅黑" panose="020B0503020204020204" pitchFamily="34" charset="-122"/>
              </a:rPr>
              <a:t> </a:t>
            </a:r>
            <a:r>
              <a:rPr lang="en-US" altLang="zh-CN" sz="1600" b="1" dirty="0" smtClean="0">
                <a:solidFill>
                  <a:srgbClr val="2F00B4"/>
                </a:solidFill>
                <a:latin typeface="微软雅黑" panose="020B0503020204020204" pitchFamily="34" charset="-122"/>
                <a:ea typeface="微软雅黑" panose="020B0503020204020204" pitchFamily="34" charset="-122"/>
              </a:rPr>
              <a:t>6-1 </a:t>
            </a:r>
            <a:r>
              <a:rPr lang="zh-CN" altLang="zh-CN" sz="1600" b="1" dirty="0">
                <a:solidFill>
                  <a:srgbClr val="2F00B4"/>
                </a:solidFill>
                <a:latin typeface="微软雅黑" panose="020B0503020204020204" pitchFamily="34" charset="-122"/>
                <a:ea typeface="微软雅黑" panose="020B0503020204020204" pitchFamily="34" charset="-122"/>
              </a:rPr>
              <a:t>人际交往空间层次的划分</a:t>
            </a:r>
            <a:endParaRPr lang="zh-CN" altLang="en-US" sz="1600" b="1" dirty="0">
              <a:solidFill>
                <a:srgbClr val="2F00B4"/>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9343928"/>
      </p:ext>
    </p:extLst>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381000"/>
            <a:ext cx="8229600" cy="868363"/>
          </a:xfrm>
        </p:spPr>
        <p:txBody>
          <a:bodyPr>
            <a:normAutofit/>
          </a:bodyPr>
          <a:lstStyle/>
          <a:p>
            <a:pPr algn="l"/>
            <a:r>
              <a:rPr lang="en-US" altLang="zh-CN" sz="3200" dirty="0" smtClean="0"/>
              <a:t>  </a:t>
            </a:r>
            <a:r>
              <a:rPr lang="zh-CN" altLang="zh-CN" sz="3200" dirty="0" smtClean="0"/>
              <a:t>交谈</a:t>
            </a:r>
            <a:r>
              <a:rPr lang="zh-CN" altLang="en-US" sz="2800" dirty="0" smtClean="0"/>
              <a:t>（续）</a:t>
            </a:r>
            <a:endParaRPr lang="zh-CN" altLang="en-US" sz="2800" dirty="0"/>
          </a:p>
        </p:txBody>
      </p:sp>
      <p:sp>
        <p:nvSpPr>
          <p:cNvPr id="3" name="内容占位符 2"/>
          <p:cNvSpPr>
            <a:spLocks noGrp="1"/>
          </p:cNvSpPr>
          <p:nvPr>
            <p:ph idx="1"/>
          </p:nvPr>
        </p:nvSpPr>
        <p:spPr>
          <a:xfrm>
            <a:off x="609600" y="1371600"/>
            <a:ext cx="7924800" cy="4876800"/>
          </a:xfrm>
        </p:spPr>
        <p:txBody>
          <a:bodyPr>
            <a:normAutofit/>
          </a:bodyPr>
          <a:lstStyle/>
          <a:p>
            <a:r>
              <a:rPr lang="zh-CN" altLang="zh-CN" sz="2000" dirty="0" smtClean="0"/>
              <a:t>交谈</a:t>
            </a:r>
            <a:r>
              <a:rPr lang="zh-CN" altLang="zh-CN" sz="2000" dirty="0"/>
              <a:t>时运用眼神要得当。在谈判桌上就一般情况而言，比较理想的做法是以平静的目光注视对方的脸和眼。</a:t>
            </a:r>
          </a:p>
          <a:p>
            <a:r>
              <a:rPr lang="zh-CN" altLang="zh-CN" sz="2000" dirty="0" smtClean="0"/>
              <a:t>交谈</a:t>
            </a:r>
            <a:r>
              <a:rPr lang="zh-CN" altLang="zh-CN" sz="2000" dirty="0"/>
              <a:t>现场超过三个人时，应不时地与在场所有人交谈几句，不要只和一两个人说话，而不理会其他人，所谈问题不宜让他人知道时，应另择场合。</a:t>
            </a:r>
          </a:p>
          <a:p>
            <a:r>
              <a:rPr lang="zh-CN" altLang="zh-CN" sz="2000" dirty="0" smtClean="0"/>
              <a:t>交谈</a:t>
            </a:r>
            <a:r>
              <a:rPr lang="zh-CN" altLang="zh-CN" sz="2000" dirty="0"/>
              <a:t>时，一般不询问妇女的年龄、婚姻状况；不径直询问对方的履历、工资收入、家庭财产等私生活方面的问题；不谈荒诞离奇、耸人听闻的事情，对对方不愿回答的问题不要追根问底，对对方反感的问题应立即转移话题；不对某人评头论足，不讥讽别人；不随便谈论宗教问题。</a:t>
            </a:r>
          </a:p>
          <a:p>
            <a:r>
              <a:rPr lang="zh-CN" altLang="zh-CN" sz="2000" dirty="0" smtClean="0"/>
              <a:t>谈判</a:t>
            </a:r>
            <a:r>
              <a:rPr lang="zh-CN" altLang="zh-CN" sz="2000" dirty="0"/>
              <a:t>中说话的速度要平稳中速。</a:t>
            </a:r>
          </a:p>
          <a:p>
            <a:r>
              <a:rPr lang="zh-CN" altLang="zh-CN" sz="2000" dirty="0" smtClean="0"/>
              <a:t>交谈</a:t>
            </a:r>
            <a:r>
              <a:rPr lang="zh-CN" altLang="zh-CN" sz="2000" dirty="0"/>
              <a:t>中要使用礼貌用语，并针对不同国别、民族、风俗习惯，恰当地运用礼貌语言。</a:t>
            </a:r>
            <a:endParaRPr lang="zh-CN" altLang="en-US" sz="2000" dirty="0"/>
          </a:p>
        </p:txBody>
      </p:sp>
    </p:spTree>
    <p:extLst>
      <p:ext uri="{BB962C8B-B14F-4D97-AF65-F5344CB8AC3E}">
        <p14:creationId xmlns:p14="http://schemas.microsoft.com/office/powerpoint/2010/main" val="469622248"/>
      </p:ext>
    </p:extLst>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solidFill>
            <a:schemeClr val="accent3">
              <a:lumMod val="40000"/>
              <a:lumOff val="60000"/>
            </a:schemeClr>
          </a:solidFill>
        </p:spPr>
        <p:txBody>
          <a:bodyPr>
            <a:normAutofit/>
          </a:bodyPr>
          <a:lstStyle/>
          <a:p>
            <a:r>
              <a:rPr lang="en-US" altLang="zh-CN" dirty="0" smtClean="0"/>
              <a:t>6.4  </a:t>
            </a:r>
            <a:r>
              <a:rPr lang="zh-CN" altLang="zh-CN" dirty="0"/>
              <a:t>商务接待</a:t>
            </a:r>
            <a:r>
              <a:rPr lang="zh-CN" altLang="zh-CN" dirty="0" smtClean="0"/>
              <a:t>礼仪</a:t>
            </a:r>
            <a:endParaRPr lang="zh-CN" altLang="en-US" dirty="0"/>
          </a:p>
        </p:txBody>
      </p:sp>
      <p:sp>
        <p:nvSpPr>
          <p:cNvPr id="3" name="内容占位符 2"/>
          <p:cNvSpPr>
            <a:spLocks noGrp="1"/>
          </p:cNvSpPr>
          <p:nvPr>
            <p:ph idx="1"/>
          </p:nvPr>
        </p:nvSpPr>
        <p:spPr>
          <a:xfrm>
            <a:off x="609600" y="1371600"/>
            <a:ext cx="8305800" cy="4876800"/>
          </a:xfrm>
        </p:spPr>
        <p:txBody>
          <a:bodyPr>
            <a:normAutofit/>
          </a:bodyPr>
          <a:lstStyle/>
          <a:p>
            <a:pPr marL="0" indent="0">
              <a:buNone/>
            </a:pPr>
            <a:r>
              <a:rPr lang="en-US" altLang="zh-CN" sz="2800" b="1" dirty="0" smtClean="0">
                <a:solidFill>
                  <a:srgbClr val="660033"/>
                </a:solidFill>
                <a:latin typeface="楷体_GB2312" panose="02010609030101010101" pitchFamily="49" charset="-122"/>
                <a:ea typeface="楷体_GB2312" panose="02010609030101010101" pitchFamily="49" charset="-122"/>
              </a:rPr>
              <a:t>6.4.1 </a:t>
            </a:r>
            <a:r>
              <a:rPr lang="zh-CN" altLang="zh-CN" sz="2800" b="1" dirty="0">
                <a:solidFill>
                  <a:srgbClr val="660033"/>
                </a:solidFill>
                <a:latin typeface="楷体_GB2312" panose="02010609030101010101" pitchFamily="49" charset="-122"/>
                <a:ea typeface="楷体_GB2312" panose="02010609030101010101" pitchFamily="49" charset="-122"/>
              </a:rPr>
              <a:t>会面礼仪 </a:t>
            </a:r>
          </a:p>
          <a:p>
            <a:r>
              <a:rPr lang="zh-CN" altLang="zh-CN" sz="2000" dirty="0"/>
              <a:t>会面是人与人交往的开始，初次见面时恰当的礼节是商务人员给交往对象留下良好的第一印象的重要因素，是商务活动取得成功的重要保证</a:t>
            </a:r>
            <a:r>
              <a:rPr lang="zh-CN" altLang="zh-CN" sz="2000" dirty="0" smtClean="0"/>
              <a:t>。</a:t>
            </a:r>
            <a:endParaRPr lang="en-US" altLang="zh-CN" sz="2000" dirty="0" smtClean="0"/>
          </a:p>
          <a:p>
            <a:r>
              <a:rPr lang="zh-CN" altLang="zh-CN" sz="2000" dirty="0" smtClean="0"/>
              <a:t>在</a:t>
            </a:r>
            <a:r>
              <a:rPr lang="zh-CN" altLang="zh-CN" sz="2000" dirty="0"/>
              <a:t>正式的商务交往中，会面礼仪主要包括称谓礼仪、介绍礼仪、握手礼仪、名片礼仪。</a:t>
            </a:r>
          </a:p>
          <a:p>
            <a:pPr marL="0" indent="0">
              <a:spcBef>
                <a:spcPts val="1200"/>
              </a:spcBef>
              <a:buNone/>
            </a:pPr>
            <a:r>
              <a:rPr lang="en-US" altLang="zh-CN" b="1" dirty="0">
                <a:solidFill>
                  <a:srgbClr val="660033"/>
                </a:solidFill>
              </a:rPr>
              <a:t>    1.</a:t>
            </a:r>
            <a:r>
              <a:rPr lang="zh-CN" altLang="zh-CN" b="1" dirty="0">
                <a:solidFill>
                  <a:srgbClr val="660033"/>
                </a:solidFill>
              </a:rPr>
              <a:t>称谓礼仪</a:t>
            </a:r>
            <a:endParaRPr lang="zh-CN" altLang="zh-CN" dirty="0">
              <a:solidFill>
                <a:srgbClr val="660033"/>
              </a:solidFill>
            </a:endParaRPr>
          </a:p>
          <a:p>
            <a:r>
              <a:rPr lang="zh-CN" altLang="zh-CN" sz="2000" dirty="0" smtClean="0"/>
              <a:t>在</a:t>
            </a:r>
            <a:r>
              <a:rPr lang="zh-CN" altLang="zh-CN" sz="2000" dirty="0"/>
              <a:t>公务场合的称呼要庄重、正式、规范，即使是关系亲密的人，到了正式场合就应按正规的称呼行事</a:t>
            </a:r>
            <a:r>
              <a:rPr lang="zh-CN" altLang="zh-CN" sz="2000" dirty="0" smtClean="0"/>
              <a:t>。</a:t>
            </a:r>
            <a:endParaRPr lang="en-US" altLang="zh-CN" sz="2000" dirty="0" smtClean="0"/>
          </a:p>
          <a:p>
            <a:r>
              <a:rPr lang="zh-CN" altLang="zh-CN" sz="2000" dirty="0" smtClean="0"/>
              <a:t>一般来说</a:t>
            </a:r>
            <a:r>
              <a:rPr lang="zh-CN" altLang="zh-CN" sz="2000" dirty="0"/>
              <a:t>，会谈中，应称呼对方的职务、职称，如“×经理”“×教授”等。无职务、职称时，称“×先生”“×小姐”等，而尽量不使用“你”字，或直呼其名</a:t>
            </a:r>
            <a:r>
              <a:rPr lang="zh-CN" altLang="zh-CN" sz="2000" dirty="0" smtClean="0"/>
              <a:t>。</a:t>
            </a:r>
            <a:endParaRPr lang="zh-CN" altLang="zh-CN" sz="2000" dirty="0"/>
          </a:p>
        </p:txBody>
      </p:sp>
    </p:spTree>
    <p:extLst>
      <p:ext uri="{BB962C8B-B14F-4D97-AF65-F5344CB8AC3E}">
        <p14:creationId xmlns:p14="http://schemas.microsoft.com/office/powerpoint/2010/main" val="182338255"/>
      </p:ext>
    </p:extLst>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3400" y="304800"/>
            <a:ext cx="8229600" cy="868363"/>
          </a:xfrm>
        </p:spPr>
        <p:txBody>
          <a:bodyPr>
            <a:normAutofit/>
          </a:bodyPr>
          <a:lstStyle/>
          <a:p>
            <a:pPr algn="l"/>
            <a:r>
              <a:rPr lang="en-US" altLang="zh-CN" sz="2800" dirty="0"/>
              <a:t>2.</a:t>
            </a:r>
            <a:r>
              <a:rPr lang="zh-CN" altLang="zh-CN" sz="2800" dirty="0"/>
              <a:t>介绍</a:t>
            </a:r>
            <a:r>
              <a:rPr lang="zh-CN" altLang="zh-CN" sz="2800" dirty="0" smtClean="0"/>
              <a:t>礼仪</a:t>
            </a:r>
            <a:endParaRPr lang="zh-CN" altLang="en-US" sz="2800" dirty="0"/>
          </a:p>
        </p:txBody>
      </p:sp>
      <p:sp>
        <p:nvSpPr>
          <p:cNvPr id="3" name="内容占位符 2"/>
          <p:cNvSpPr>
            <a:spLocks noGrp="1"/>
          </p:cNvSpPr>
          <p:nvPr>
            <p:ph idx="1"/>
          </p:nvPr>
        </p:nvSpPr>
        <p:spPr>
          <a:xfrm>
            <a:off x="457200" y="1344543"/>
            <a:ext cx="8305800" cy="4876800"/>
          </a:xfrm>
        </p:spPr>
        <p:txBody>
          <a:bodyPr>
            <a:normAutofit/>
          </a:bodyPr>
          <a:lstStyle/>
          <a:p>
            <a:r>
              <a:rPr lang="zh-CN" altLang="zh-CN" sz="2000" dirty="0" smtClean="0"/>
              <a:t>面对</a:t>
            </a:r>
            <a:r>
              <a:rPr lang="zh-CN" altLang="zh-CN" sz="2000" dirty="0"/>
              <a:t>听众进行自我介绍时，应既简明扼要，又有特色。如果作为主人，在介绍他人时，应遵循</a:t>
            </a:r>
            <a:r>
              <a:rPr lang="zh-CN" altLang="zh-CN" sz="2000" b="1" dirty="0">
                <a:solidFill>
                  <a:srgbClr val="2F00B4"/>
                </a:solidFill>
              </a:rPr>
              <a:t>“尊者优先了解情况”</a:t>
            </a:r>
            <a:r>
              <a:rPr lang="zh-CN" altLang="zh-CN" sz="2000" dirty="0"/>
              <a:t>的原则，具体来说就是：介绍不同地位的人时，应先把地位低的人介绍给地位高的人；介绍不同辈分的人时，应先把晚辈介绍给长辈；介绍不同性别的人时，一般应先把男士介绍给女士；介绍先到者与后来者认识时，先介绍后来者，后介绍先到者。</a:t>
            </a:r>
          </a:p>
          <a:p>
            <a:r>
              <a:rPr lang="zh-CN" altLang="zh-CN" sz="2000" dirty="0"/>
              <a:t>在具体交往中</a:t>
            </a:r>
            <a:r>
              <a:rPr lang="zh-CN" altLang="zh-CN" sz="2000" dirty="0" smtClean="0"/>
              <a:t>，应</a:t>
            </a:r>
            <a:r>
              <a:rPr lang="zh-CN" altLang="zh-CN" sz="2000" dirty="0"/>
              <a:t>根据具体情况灵活运用这些原则。例如，当男士位高权重而女士为年轻晚辈时，则应先把女士介绍给男士，即“性别顺序”要让位于“地位顺序”。又如进行集体介绍时，可按座次进行介绍，也可从贵宾开始介绍。</a:t>
            </a:r>
          </a:p>
          <a:p>
            <a:r>
              <a:rPr lang="zh-CN" altLang="zh-CN" sz="2000" dirty="0"/>
              <a:t>在介绍时，被介绍者如果与对方是平级或地位较低者，一般应起立、微笑、握手致意，并说“您好”“幸会”“久仰”之类的客套话。如果在谈判桌或宴会桌上进行介绍，则被介绍的双方不必起立，只需微笑点头即可，介绍后可说些客套话。</a:t>
            </a:r>
            <a:endParaRPr lang="zh-CN" altLang="en-US" sz="2000" dirty="0"/>
          </a:p>
        </p:txBody>
      </p:sp>
      <p:sp>
        <p:nvSpPr>
          <p:cNvPr id="4" name="矩形 3"/>
          <p:cNvSpPr/>
          <p:nvPr/>
        </p:nvSpPr>
        <p:spPr>
          <a:xfrm>
            <a:off x="2339752" y="6021288"/>
            <a:ext cx="3539752" cy="400110"/>
          </a:xfrm>
          <a:prstGeom prst="rect">
            <a:avLst/>
          </a:prstGeom>
          <a:solidFill>
            <a:schemeClr val="accent3">
              <a:lumMod val="40000"/>
              <a:lumOff val="60000"/>
            </a:schemeClr>
          </a:solidFill>
        </p:spPr>
        <p:txBody>
          <a:bodyPr wrap="none">
            <a:spAutoFit/>
          </a:bodyPr>
          <a:lstStyle/>
          <a:p>
            <a:r>
              <a:rPr lang="zh-CN" altLang="zh-CN" sz="2000" b="1" dirty="0">
                <a:solidFill>
                  <a:srgbClr val="000066"/>
                </a:solidFill>
                <a:latin typeface="楷体_GB2312" panose="02010609030101010101" pitchFamily="49" charset="-122"/>
                <a:ea typeface="楷体_GB2312" panose="02010609030101010101" pitchFamily="49" charset="-122"/>
              </a:rPr>
              <a:t>【拓展视频】自我介绍的礼仪</a:t>
            </a:r>
            <a:endParaRPr lang="zh-CN" altLang="zh-CN" sz="2000" dirty="0">
              <a:solidFill>
                <a:srgbClr val="000066"/>
              </a:solidFill>
              <a:latin typeface="楷体_GB2312" panose="02010609030101010101" pitchFamily="49" charset="-122"/>
              <a:ea typeface="楷体_GB2312" panose="02010609030101010101" pitchFamily="49" charset="-122"/>
            </a:endParaRPr>
          </a:p>
        </p:txBody>
      </p:sp>
    </p:spTree>
    <p:extLst>
      <p:ext uri="{BB962C8B-B14F-4D97-AF65-F5344CB8AC3E}">
        <p14:creationId xmlns:p14="http://schemas.microsoft.com/office/powerpoint/2010/main" val="3485353610"/>
      </p:ext>
    </p:extLst>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7"/>
            <a:ext cx="8229600" cy="715963"/>
          </a:xfrm>
        </p:spPr>
        <p:txBody>
          <a:bodyPr>
            <a:normAutofit/>
          </a:bodyPr>
          <a:lstStyle/>
          <a:p>
            <a:pPr algn="l"/>
            <a:r>
              <a:rPr lang="en-US" altLang="zh-CN" sz="2800" dirty="0"/>
              <a:t>3. </a:t>
            </a:r>
            <a:r>
              <a:rPr lang="zh-CN" altLang="en-US" sz="2800" dirty="0"/>
              <a:t>握手礼仪 </a:t>
            </a:r>
          </a:p>
        </p:txBody>
      </p:sp>
      <p:sp>
        <p:nvSpPr>
          <p:cNvPr id="3" name="内容占位符 2"/>
          <p:cNvSpPr>
            <a:spLocks noGrp="1"/>
          </p:cNvSpPr>
          <p:nvPr>
            <p:ph idx="1"/>
          </p:nvPr>
        </p:nvSpPr>
        <p:spPr>
          <a:xfrm>
            <a:off x="304800" y="1027467"/>
            <a:ext cx="8305800" cy="4876800"/>
          </a:xfrm>
        </p:spPr>
        <p:txBody>
          <a:bodyPr>
            <a:normAutofit/>
          </a:bodyPr>
          <a:lstStyle/>
          <a:p>
            <a:r>
              <a:rPr lang="zh-CN" altLang="en-US" sz="1600" dirty="0" smtClean="0"/>
              <a:t>握手</a:t>
            </a:r>
            <a:r>
              <a:rPr lang="zh-CN" altLang="en-US" sz="1600" dirty="0"/>
              <a:t>是人们在社交场合不可缺少的礼节。握手除表示友谊，还有祝贺、感谢、慰问和鼓励的含义</a:t>
            </a:r>
            <a:r>
              <a:rPr lang="zh-CN" altLang="en-US" sz="1600" dirty="0" smtClean="0"/>
              <a:t>。</a:t>
            </a:r>
            <a:endParaRPr lang="en-US" altLang="zh-CN" sz="1600" dirty="0" smtClean="0"/>
          </a:p>
          <a:p>
            <a:r>
              <a:rPr lang="zh-CN" altLang="en-US" sz="1600" dirty="0" smtClean="0"/>
              <a:t>握手</a:t>
            </a:r>
            <a:r>
              <a:rPr lang="zh-CN" altLang="en-US" sz="1600" dirty="0"/>
              <a:t>的顺序与介绍他人的顺序一样，应遵循“尊者优先”的原则，也就是尊者先伸手</a:t>
            </a:r>
            <a:r>
              <a:rPr lang="zh-CN" altLang="en-US" sz="1600" dirty="0" smtClean="0"/>
              <a:t>。</a:t>
            </a:r>
            <a:endParaRPr lang="en-US" altLang="zh-CN" sz="1600" dirty="0" smtClean="0"/>
          </a:p>
          <a:p>
            <a:r>
              <a:rPr lang="zh-CN" altLang="en-US" sz="1600" dirty="0" smtClean="0"/>
              <a:t>握手</a:t>
            </a:r>
            <a:r>
              <a:rPr lang="zh-CN" altLang="en-US" sz="1600" dirty="0"/>
              <a:t>时间一般两三秒或四五秒为宜。握手力度不宜过猛或毫无力度。要注视对方并面带微笑</a:t>
            </a:r>
            <a:r>
              <a:rPr lang="zh-CN" altLang="en-US" sz="1600" dirty="0" smtClean="0"/>
              <a:t>。</a:t>
            </a:r>
            <a:endParaRPr lang="en-US" altLang="zh-CN" sz="1600" dirty="0" smtClean="0"/>
          </a:p>
          <a:p>
            <a:r>
              <a:rPr lang="zh-CN" altLang="en-US" sz="1600" dirty="0" smtClean="0"/>
              <a:t>要</a:t>
            </a:r>
            <a:r>
              <a:rPr lang="zh-CN" altLang="en-US" sz="1600" dirty="0"/>
              <a:t>避免那些不当的握手</a:t>
            </a:r>
            <a:r>
              <a:rPr lang="zh-CN" altLang="en-US" sz="1600" dirty="0" smtClean="0"/>
              <a:t>方式，如下图所示。</a:t>
            </a:r>
            <a:endParaRPr lang="zh-CN" altLang="en-US" sz="1600" dirty="0"/>
          </a:p>
          <a:p>
            <a:endParaRPr lang="zh-CN" altLang="en-US" sz="1600" dirty="0"/>
          </a:p>
        </p:txBody>
      </p:sp>
      <p:pic>
        <p:nvPicPr>
          <p:cNvPr id="2795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5671" y="3429000"/>
            <a:ext cx="3693647" cy="325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nvSpPr>
        <p:spPr>
          <a:xfrm>
            <a:off x="5778695" y="6070600"/>
            <a:ext cx="2509020" cy="369332"/>
          </a:xfrm>
          <a:prstGeom prst="rect">
            <a:avLst/>
          </a:prstGeom>
          <a:solidFill>
            <a:schemeClr val="accent3">
              <a:lumMod val="40000"/>
              <a:lumOff val="60000"/>
            </a:schemeClr>
          </a:solidFill>
        </p:spPr>
        <p:txBody>
          <a:bodyPr wrap="none">
            <a:spAutoFit/>
          </a:bodyPr>
          <a:lstStyle/>
          <a:p>
            <a:r>
              <a:rPr lang="zh-CN" altLang="zh-CN" b="1" dirty="0">
                <a:solidFill>
                  <a:srgbClr val="000066"/>
                </a:solidFill>
                <a:latin typeface="楷体_GB2312" panose="02010609030101010101" pitchFamily="49" charset="-122"/>
                <a:ea typeface="楷体_GB2312" panose="02010609030101010101" pitchFamily="49" charset="-122"/>
              </a:rPr>
              <a:t>【拓展视频】握手礼仪</a:t>
            </a:r>
            <a:endParaRPr lang="zh-CN" altLang="zh-CN" dirty="0">
              <a:solidFill>
                <a:srgbClr val="000066"/>
              </a:solidFill>
              <a:latin typeface="楷体_GB2312" panose="02010609030101010101" pitchFamily="49" charset="-122"/>
              <a:ea typeface="楷体_GB2312" panose="02010609030101010101" pitchFamily="49" charset="-122"/>
            </a:endParaRPr>
          </a:p>
        </p:txBody>
      </p:sp>
      <p:pic>
        <p:nvPicPr>
          <p:cNvPr id="27955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17366" y="2819401"/>
            <a:ext cx="2831681" cy="308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00888027"/>
      </p:ext>
    </p:extLst>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dirty="0" smtClean="0"/>
              <a:t>【课堂互动】</a:t>
            </a:r>
            <a:endParaRPr lang="zh-CN" altLang="en-US" dirty="0"/>
          </a:p>
        </p:txBody>
      </p:sp>
      <p:sp>
        <p:nvSpPr>
          <p:cNvPr id="3" name="内容占位符 2"/>
          <p:cNvSpPr>
            <a:spLocks noGrp="1"/>
          </p:cNvSpPr>
          <p:nvPr>
            <p:ph idx="1"/>
          </p:nvPr>
        </p:nvSpPr>
        <p:spPr>
          <a:xfrm>
            <a:off x="609600" y="1397000"/>
            <a:ext cx="8153400" cy="4876800"/>
          </a:xfrm>
        </p:spPr>
        <p:txBody>
          <a:bodyPr/>
          <a:lstStyle/>
          <a:p>
            <a:r>
              <a:rPr lang="zh-CN" altLang="zh-CN" dirty="0" smtClean="0">
                <a:latin typeface="楷体" panose="02010609060101010101" pitchFamily="49" charset="-122"/>
                <a:ea typeface="楷体" panose="02010609060101010101" pitchFamily="49" charset="-122"/>
              </a:rPr>
              <a:t>由</a:t>
            </a:r>
            <a:r>
              <a:rPr lang="zh-CN" altLang="zh-CN" dirty="0">
                <a:latin typeface="楷体" panose="02010609060101010101" pitchFamily="49" charset="-122"/>
                <a:ea typeface="楷体" panose="02010609060101010101" pitchFamily="49" charset="-122"/>
              </a:rPr>
              <a:t>老师扮演不同角色，按照握手礼仪次序规则与学生进行握手练习</a:t>
            </a:r>
            <a:r>
              <a:rPr lang="zh-CN" altLang="zh-CN" dirty="0" smtClean="0">
                <a:latin typeface="楷体" panose="02010609060101010101" pitchFamily="49" charset="-122"/>
                <a:ea typeface="楷体" panose="02010609060101010101" pitchFamily="49" charset="-122"/>
              </a:rPr>
              <a:t>。</a:t>
            </a:r>
            <a:endParaRPr lang="en-US" altLang="zh-CN" dirty="0" smtClean="0">
              <a:latin typeface="楷体" panose="02010609060101010101" pitchFamily="49" charset="-122"/>
              <a:ea typeface="楷体" panose="02010609060101010101" pitchFamily="49" charset="-122"/>
            </a:endParaRPr>
          </a:p>
          <a:p>
            <a:r>
              <a:rPr lang="zh-CN" altLang="zh-CN" dirty="0" smtClean="0">
                <a:latin typeface="楷体" panose="02010609060101010101" pitchFamily="49" charset="-122"/>
                <a:ea typeface="楷体" panose="02010609060101010101" pitchFamily="49" charset="-122"/>
              </a:rPr>
              <a:t>学生</a:t>
            </a:r>
            <a:r>
              <a:rPr lang="en-US" altLang="zh-CN" dirty="0" smtClean="0">
                <a:latin typeface="楷体" panose="02010609060101010101" pitchFamily="49" charset="-122"/>
                <a:ea typeface="楷体" panose="02010609060101010101" pitchFamily="49" charset="-122"/>
              </a:rPr>
              <a:t>4-6</a:t>
            </a:r>
            <a:r>
              <a:rPr lang="zh-CN" altLang="zh-CN" dirty="0">
                <a:latin typeface="楷体" panose="02010609060101010101" pitchFamily="49" charset="-122"/>
                <a:ea typeface="楷体" panose="02010609060101010101" pitchFamily="49" charset="-122"/>
              </a:rPr>
              <a:t>人为一组，由学生扮演不同角色，按照握手礼仪秩序规则相互进行握手练习。</a:t>
            </a:r>
          </a:p>
          <a:p>
            <a:endParaRPr lang="zh-CN" altLang="en-US" dirty="0">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301873755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457200" y="381000"/>
            <a:ext cx="8229600" cy="868363"/>
          </a:xfrm>
        </p:spPr>
        <p:txBody>
          <a:bodyPr>
            <a:normAutofit/>
          </a:bodyPr>
          <a:lstStyle/>
          <a:p>
            <a:pPr eaLnBrk="1" hangingPunct="1"/>
            <a:r>
              <a:rPr lang="en-US" altLang="zh-CN" sz="3200" dirty="0" smtClean="0">
                <a:solidFill>
                  <a:srgbClr val="2F00B4"/>
                </a:solidFill>
                <a:latin typeface="微软雅黑" panose="020B0503020204020204" pitchFamily="34" charset="-122"/>
                <a:ea typeface="微软雅黑" panose="020B0503020204020204" pitchFamily="34" charset="-122"/>
              </a:rPr>
              <a:t>2.</a:t>
            </a:r>
            <a:r>
              <a:rPr lang="zh-CN" altLang="en-US" sz="3200" dirty="0" smtClean="0">
                <a:solidFill>
                  <a:srgbClr val="2F00B4"/>
                </a:solidFill>
                <a:latin typeface="微软雅黑" panose="020B0503020204020204" pitchFamily="34" charset="-122"/>
                <a:ea typeface="微软雅黑" panose="020B0503020204020204" pitchFamily="34" charset="-122"/>
              </a:rPr>
              <a:t>把人与问题分开的原则</a:t>
            </a:r>
          </a:p>
        </p:txBody>
      </p:sp>
      <p:sp>
        <p:nvSpPr>
          <p:cNvPr id="28675" name="Rectangle 3"/>
          <p:cNvSpPr>
            <a:spLocks noGrp="1" noChangeArrowheads="1"/>
          </p:cNvSpPr>
          <p:nvPr>
            <p:ph type="body" idx="1"/>
          </p:nvPr>
        </p:nvSpPr>
        <p:spPr>
          <a:xfrm>
            <a:off x="533400" y="1475520"/>
            <a:ext cx="8001000" cy="4114800"/>
          </a:xfrm>
        </p:spPr>
        <p:txBody>
          <a:bodyPr>
            <a:normAutofit/>
          </a:bodyPr>
          <a:lstStyle/>
          <a:p>
            <a:pPr eaLnBrk="1" hangingPunct="1">
              <a:lnSpc>
                <a:spcPct val="110000"/>
              </a:lnSpc>
            </a:pPr>
            <a:r>
              <a:rPr lang="zh-CN" altLang="en-US" b="0" dirty="0" smtClean="0"/>
              <a:t>商务谈判不是解决人性问题的过程，而是人们共同解决谈判问题的过程。</a:t>
            </a:r>
          </a:p>
          <a:p>
            <a:pPr eaLnBrk="1" hangingPunct="1">
              <a:lnSpc>
                <a:spcPct val="110000"/>
              </a:lnSpc>
            </a:pPr>
            <a:r>
              <a:rPr lang="zh-CN" altLang="en-US" b="0" dirty="0" smtClean="0"/>
              <a:t>谈判者要避免的是把人的问题与谈判的问题放在一起，而不是放弃对人性问题的处理。</a:t>
            </a:r>
          </a:p>
          <a:p>
            <a:pPr lvl="1" eaLnBrk="1" hangingPunct="1">
              <a:lnSpc>
                <a:spcPct val="110000"/>
              </a:lnSpc>
              <a:buClr>
                <a:srgbClr val="C00000"/>
              </a:buClr>
              <a:buSzPct val="92000"/>
              <a:buFont typeface="Wingdings" panose="05000000000000000000" pitchFamily="2" charset="2"/>
              <a:buChar char="Ø"/>
            </a:pPr>
            <a:r>
              <a:rPr lang="zh-CN" altLang="en-US" b="0" dirty="0" smtClean="0"/>
              <a:t>每一方都应设身处地去理解对方观点的动因，并尽量弄清这种动因所包含的感情成分。</a:t>
            </a:r>
          </a:p>
          <a:p>
            <a:pPr lvl="1" eaLnBrk="1" hangingPunct="1">
              <a:lnSpc>
                <a:spcPct val="110000"/>
              </a:lnSpc>
              <a:buClr>
                <a:srgbClr val="C00000"/>
              </a:buClr>
              <a:buSzPct val="92000"/>
              <a:buFont typeface="Wingdings" panose="05000000000000000000" pitchFamily="2" charset="2"/>
              <a:buChar char="Ø"/>
            </a:pPr>
            <a:r>
              <a:rPr lang="zh-CN" altLang="en-US" b="0" dirty="0" smtClean="0"/>
              <a:t>谈判双方之间应有清晰的沟通。</a:t>
            </a:r>
          </a:p>
        </p:txBody>
      </p:sp>
      <p:pic>
        <p:nvPicPr>
          <p:cNvPr id="2775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77002" y="4340226"/>
            <a:ext cx="2517775" cy="2517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600469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8675">
                                            <p:txEl>
                                              <p:pRg st="1" end="1"/>
                                            </p:txEl>
                                          </p:spTgt>
                                        </p:tgtEl>
                                        <p:attrNameLst>
                                          <p:attrName>style.visibility</p:attrName>
                                        </p:attrNameLst>
                                      </p:cBhvr>
                                      <p:to>
                                        <p:strVal val="visible"/>
                                      </p:to>
                                    </p:set>
                                    <p:anim calcmode="lin" valueType="num">
                                      <p:cBhvr additive="base">
                                        <p:cTn id="7" dur="500" fill="hold"/>
                                        <p:tgtEl>
                                          <p:spTgt spid="28675">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8675">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8675">
                                            <p:txEl>
                                              <p:pRg st="2" end="2"/>
                                            </p:txEl>
                                          </p:spTgt>
                                        </p:tgtEl>
                                        <p:attrNameLst>
                                          <p:attrName>style.visibility</p:attrName>
                                        </p:attrNameLst>
                                      </p:cBhvr>
                                      <p:to>
                                        <p:strVal val="visible"/>
                                      </p:to>
                                    </p:set>
                                    <p:anim calcmode="lin" valueType="num">
                                      <p:cBhvr additive="base">
                                        <p:cTn id="11" dur="500" fill="hold"/>
                                        <p:tgtEl>
                                          <p:spTgt spid="28675">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8675">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8675">
                                            <p:txEl>
                                              <p:pRg st="3" end="3"/>
                                            </p:txEl>
                                          </p:spTgt>
                                        </p:tgtEl>
                                        <p:attrNameLst>
                                          <p:attrName>style.visibility</p:attrName>
                                        </p:attrNameLst>
                                      </p:cBhvr>
                                      <p:to>
                                        <p:strVal val="visible"/>
                                      </p:to>
                                    </p:set>
                                    <p:anim calcmode="lin" valueType="num">
                                      <p:cBhvr additive="base">
                                        <p:cTn id="15" dur="500" fill="hold"/>
                                        <p:tgtEl>
                                          <p:spTgt spid="28675">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8675">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en-US" altLang="zh-CN" sz="2800" dirty="0"/>
              <a:t>4</a:t>
            </a:r>
            <a:r>
              <a:rPr lang="en-US" altLang="zh-CN" sz="2800" dirty="0" smtClean="0"/>
              <a:t>. </a:t>
            </a:r>
            <a:r>
              <a:rPr lang="zh-CN" altLang="zh-CN" sz="2800" dirty="0" smtClean="0"/>
              <a:t>名片礼仪</a:t>
            </a:r>
            <a:endParaRPr lang="zh-CN" altLang="en-US" sz="2800" dirty="0"/>
          </a:p>
        </p:txBody>
      </p:sp>
      <p:sp>
        <p:nvSpPr>
          <p:cNvPr id="3" name="内容占位符 2"/>
          <p:cNvSpPr>
            <a:spLocks noGrp="1"/>
          </p:cNvSpPr>
          <p:nvPr>
            <p:ph idx="1"/>
          </p:nvPr>
        </p:nvSpPr>
        <p:spPr>
          <a:xfrm>
            <a:off x="457200" y="1092200"/>
            <a:ext cx="7772400" cy="3429000"/>
          </a:xfrm>
        </p:spPr>
        <p:txBody>
          <a:bodyPr>
            <a:normAutofit/>
          </a:bodyPr>
          <a:lstStyle/>
          <a:p>
            <a:r>
              <a:rPr lang="zh-CN" altLang="zh-CN" sz="1800" dirty="0" smtClean="0"/>
              <a:t>商务</a:t>
            </a:r>
            <a:r>
              <a:rPr lang="zh-CN" altLang="zh-CN" sz="1800" dirty="0"/>
              <a:t>谈判时，向他人递送名片和接收他人名片的机会也非常多，应重视名片交换的礼仪。恰到好处地使用名片，会给人一种文明、现代、彬彬有礼的感觉。</a:t>
            </a:r>
          </a:p>
          <a:p>
            <a:r>
              <a:rPr lang="zh-CN" altLang="zh-CN" sz="1800" dirty="0"/>
              <a:t>接收名片时，必须起身接收名片，并用双手接收。在接收名片时，要认真地看一遍</a:t>
            </a:r>
            <a:r>
              <a:rPr lang="zh-CN" altLang="zh-CN" sz="1800" dirty="0" smtClean="0"/>
              <a:t>。</a:t>
            </a:r>
            <a:endParaRPr lang="en-US" altLang="zh-CN" sz="1800" dirty="0" smtClean="0"/>
          </a:p>
          <a:p>
            <a:r>
              <a:rPr lang="zh-CN" altLang="zh-CN" sz="1800" dirty="0" smtClean="0"/>
              <a:t>不要</a:t>
            </a:r>
            <a:r>
              <a:rPr lang="zh-CN" altLang="zh-CN" sz="1800" dirty="0"/>
              <a:t>将对方的名片遗忘在座位上，或存放时不注意落在地上</a:t>
            </a:r>
            <a:r>
              <a:rPr lang="zh-CN" altLang="zh-CN" sz="1800" dirty="0" smtClean="0"/>
              <a:t>。</a:t>
            </a:r>
            <a:endParaRPr lang="en-US" altLang="zh-CN" sz="1800" dirty="0" smtClean="0"/>
          </a:p>
          <a:p>
            <a:r>
              <a:rPr lang="zh-CN" altLang="zh-CN" sz="1800" dirty="0" smtClean="0"/>
              <a:t>递</a:t>
            </a:r>
            <a:r>
              <a:rPr lang="zh-CN" altLang="zh-CN" sz="1800" dirty="0"/>
              <a:t>名片的次序是由下级或访问方先递名片，如是在介绍时，应由先被介绍方递名片。递名片时，应说些“请多关照”“请多指教”之类的寒暄语</a:t>
            </a:r>
            <a:r>
              <a:rPr lang="zh-CN" altLang="zh-CN" sz="1800" dirty="0" smtClean="0"/>
              <a:t>。</a:t>
            </a:r>
            <a:endParaRPr lang="en-US" altLang="zh-CN" sz="1800" dirty="0" smtClean="0"/>
          </a:p>
        </p:txBody>
      </p:sp>
      <p:pic>
        <p:nvPicPr>
          <p:cNvPr id="2805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15000" y="4460763"/>
            <a:ext cx="2889250" cy="2178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59617584"/>
      </p:ext>
    </p:extLst>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7"/>
            <a:ext cx="7924800" cy="715963"/>
          </a:xfrm>
          <a:solidFill>
            <a:schemeClr val="bg1"/>
          </a:solidFill>
        </p:spPr>
        <p:txBody>
          <a:bodyPr>
            <a:normAutofit/>
          </a:bodyPr>
          <a:lstStyle/>
          <a:p>
            <a:pPr algn="l"/>
            <a:r>
              <a:rPr lang="en-US" altLang="zh-CN" sz="3200" dirty="0" smtClean="0">
                <a:latin typeface="楷体_GB2312" panose="02010609030101010101" pitchFamily="49" charset="-122"/>
                <a:ea typeface="楷体_GB2312" panose="02010609030101010101" pitchFamily="49" charset="-122"/>
              </a:rPr>
              <a:t>6.4.2 </a:t>
            </a:r>
            <a:r>
              <a:rPr lang="zh-CN" altLang="zh-CN" sz="3200" dirty="0" smtClean="0">
                <a:latin typeface="楷体_GB2312" panose="02010609030101010101" pitchFamily="49" charset="-122"/>
                <a:ea typeface="楷体_GB2312" panose="02010609030101010101" pitchFamily="49" charset="-122"/>
              </a:rPr>
              <a:t>迎送礼仪</a:t>
            </a:r>
            <a:endParaRPr lang="zh-CN" altLang="en-US" sz="3200" dirty="0">
              <a:latin typeface="楷体_GB2312" panose="02010609030101010101" pitchFamily="49" charset="-122"/>
              <a:ea typeface="楷体_GB2312" panose="02010609030101010101" pitchFamily="49" charset="-122"/>
            </a:endParaRPr>
          </a:p>
        </p:txBody>
      </p:sp>
      <p:sp>
        <p:nvSpPr>
          <p:cNvPr id="3" name="内容占位符 2"/>
          <p:cNvSpPr>
            <a:spLocks noGrp="1"/>
          </p:cNvSpPr>
          <p:nvPr>
            <p:ph idx="1"/>
          </p:nvPr>
        </p:nvSpPr>
        <p:spPr>
          <a:xfrm>
            <a:off x="533400" y="1066800"/>
            <a:ext cx="8229600" cy="4343400"/>
          </a:xfrm>
        </p:spPr>
        <p:txBody>
          <a:bodyPr>
            <a:normAutofit/>
          </a:bodyPr>
          <a:lstStyle/>
          <a:p>
            <a:pPr>
              <a:lnSpc>
                <a:spcPct val="120000"/>
              </a:lnSpc>
            </a:pPr>
            <a:r>
              <a:rPr lang="zh-CN" altLang="zh-CN" sz="1800" dirty="0" smtClean="0"/>
              <a:t>在</a:t>
            </a:r>
            <a:r>
              <a:rPr lang="zh-CN" altLang="zh-CN" sz="1800" dirty="0"/>
              <a:t>迎送接待过程中，身份对等是商务礼仪的基本原则之一</a:t>
            </a:r>
            <a:r>
              <a:rPr lang="zh-CN" altLang="zh-CN" sz="1800" dirty="0" smtClean="0"/>
              <a:t>。主人在</a:t>
            </a:r>
            <a:r>
              <a:rPr lang="zh-CN" altLang="zh-CN" sz="1800" dirty="0"/>
              <a:t>接待客户时，要根据对方的身份，同时兼顾对方来访的性质及双方之间的关系，安排接待的规格</a:t>
            </a:r>
            <a:r>
              <a:rPr lang="zh-CN" altLang="zh-CN" sz="1800" dirty="0" smtClean="0"/>
              <a:t>，使来宾得到</a:t>
            </a:r>
            <a:r>
              <a:rPr lang="zh-CN" altLang="zh-CN" sz="1800" dirty="0"/>
              <a:t>与其身份相称的礼遇。</a:t>
            </a:r>
          </a:p>
          <a:p>
            <a:pPr>
              <a:lnSpc>
                <a:spcPct val="120000"/>
              </a:lnSpc>
            </a:pPr>
            <a:r>
              <a:rPr lang="zh-CN" altLang="zh-CN" sz="1800" dirty="0"/>
              <a:t>陪同客人坐车</a:t>
            </a:r>
            <a:r>
              <a:rPr lang="zh-CN" altLang="zh-CN" sz="1800" dirty="0" smtClean="0"/>
              <a:t>，轿车</a:t>
            </a:r>
            <a:r>
              <a:rPr lang="zh-CN" altLang="zh-CN" sz="1800" dirty="0"/>
              <a:t>上的座位也有讲究：以</a:t>
            </a:r>
            <a:r>
              <a:rPr lang="en-US" altLang="zh-CN" sz="1800" dirty="0"/>
              <a:t>5</a:t>
            </a:r>
            <a:r>
              <a:rPr lang="zh-CN" altLang="zh-CN" sz="1800" dirty="0"/>
              <a:t>人轿车为例，有司机时，后排右为上，左为次，中为三，司机旁边为四。若有两位客人，陪客坐司机旁边；车主当司机时，司机旁边为首，后排次序</a:t>
            </a:r>
            <a:r>
              <a:rPr lang="zh-CN" altLang="zh-CN" sz="1800" dirty="0" smtClean="0"/>
              <a:t>如上。</a:t>
            </a:r>
            <a:endParaRPr lang="zh-CN" altLang="zh-CN" sz="1800" dirty="0"/>
          </a:p>
          <a:p>
            <a:pPr>
              <a:lnSpc>
                <a:spcPct val="120000"/>
              </a:lnSpc>
            </a:pPr>
            <a:r>
              <a:rPr lang="zh-CN" altLang="zh-CN" sz="1800" dirty="0"/>
              <a:t>上车时，主人应为客人打开右边</a:t>
            </a:r>
            <a:r>
              <a:rPr lang="zh-CN" altLang="zh-CN" sz="1800" dirty="0" smtClean="0"/>
              <a:t>车门；</a:t>
            </a:r>
            <a:r>
              <a:rPr lang="zh-CN" altLang="zh-CN" sz="1800" dirty="0"/>
              <a:t>下车时主人先下，为客人打开车门，请客人下车。</a:t>
            </a:r>
          </a:p>
          <a:p>
            <a:pPr>
              <a:lnSpc>
                <a:spcPct val="120000"/>
              </a:lnSpc>
            </a:pPr>
            <a:r>
              <a:rPr lang="zh-CN" altLang="zh-CN" sz="1800" dirty="0"/>
              <a:t>陪客人走路也有个顺序，一般是前右为上，应让客人走在自己右侧，以示尊重。若是三人行，中为上，如自己是主陪，应并排走在客人左侧，不能落后，如果自己是陪访随同人员，应走在客人和主陪人员后面。随同领导外出，一般应走在领导的两侧偏后一点或后面。</a:t>
            </a:r>
          </a:p>
          <a:p>
            <a:pPr>
              <a:lnSpc>
                <a:spcPct val="120000"/>
              </a:lnSpc>
            </a:pPr>
            <a:endParaRPr lang="zh-CN" altLang="en-US" sz="1800" dirty="0"/>
          </a:p>
        </p:txBody>
      </p:sp>
      <p:sp>
        <p:nvSpPr>
          <p:cNvPr id="5" name="矩形 4"/>
          <p:cNvSpPr/>
          <p:nvPr/>
        </p:nvSpPr>
        <p:spPr>
          <a:xfrm>
            <a:off x="1295400" y="5257800"/>
            <a:ext cx="6561112" cy="923330"/>
          </a:xfrm>
          <a:prstGeom prst="rect">
            <a:avLst/>
          </a:prstGeom>
          <a:solidFill>
            <a:schemeClr val="accent3">
              <a:lumMod val="40000"/>
              <a:lumOff val="60000"/>
            </a:schemeClr>
          </a:solidFill>
        </p:spPr>
        <p:txBody>
          <a:bodyPr wrap="square">
            <a:spAutoFit/>
          </a:bodyPr>
          <a:lstStyle/>
          <a:p>
            <a:r>
              <a:rPr lang="zh-CN" altLang="zh-CN" b="1" dirty="0">
                <a:solidFill>
                  <a:srgbClr val="000066"/>
                </a:solidFill>
                <a:latin typeface="楷体_GB2312" panose="02010609030101010101" pitchFamily="49" charset="-122"/>
                <a:ea typeface="楷体_GB2312" panose="02010609030101010101" pitchFamily="49" charset="-122"/>
              </a:rPr>
              <a:t>【拓展视频】接待礼仪</a:t>
            </a:r>
            <a:endParaRPr lang="zh-CN" altLang="zh-CN" dirty="0">
              <a:solidFill>
                <a:srgbClr val="000066"/>
              </a:solidFill>
              <a:latin typeface="楷体_GB2312" panose="02010609030101010101" pitchFamily="49" charset="-122"/>
              <a:ea typeface="楷体_GB2312" panose="02010609030101010101" pitchFamily="49" charset="-122"/>
            </a:endParaRPr>
          </a:p>
          <a:p>
            <a:r>
              <a:rPr lang="zh-CN" altLang="zh-CN" b="1" dirty="0" smtClean="0">
                <a:solidFill>
                  <a:srgbClr val="000066"/>
                </a:solidFill>
                <a:latin typeface="楷体_GB2312" panose="02010609030101010101" pitchFamily="49" charset="-122"/>
                <a:ea typeface="楷体_GB2312" panose="02010609030101010101" pitchFamily="49" charset="-122"/>
              </a:rPr>
              <a:t>【拓展视频】</a:t>
            </a:r>
            <a:r>
              <a:rPr lang="zh-CN" altLang="zh-CN" b="1" dirty="0">
                <a:solidFill>
                  <a:srgbClr val="000066"/>
                </a:solidFill>
                <a:latin typeface="楷体_GB2312" panose="02010609030101010101" pitchFamily="49" charset="-122"/>
                <a:ea typeface="楷体_GB2312" panose="02010609030101010101" pitchFamily="49" charset="-122"/>
              </a:rPr>
              <a:t>乘车座次礼仪</a:t>
            </a:r>
          </a:p>
          <a:p>
            <a:r>
              <a:rPr lang="zh-CN" altLang="zh-CN" b="1" dirty="0">
                <a:solidFill>
                  <a:srgbClr val="000066"/>
                </a:solidFill>
                <a:latin typeface="楷体_GB2312" panose="02010609030101010101" pitchFamily="49" charset="-122"/>
                <a:ea typeface="楷体_GB2312" panose="02010609030101010101" pitchFamily="49" charset="-122"/>
              </a:rPr>
              <a:t>【拓展视频】会议、宴请、乘车、乘电梯的接待礼仪</a:t>
            </a:r>
          </a:p>
        </p:txBody>
      </p:sp>
    </p:spTree>
    <p:extLst>
      <p:ext uri="{BB962C8B-B14F-4D97-AF65-F5344CB8AC3E}">
        <p14:creationId xmlns:p14="http://schemas.microsoft.com/office/powerpoint/2010/main" val="3158557323"/>
      </p:ext>
    </p:extLst>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3400" y="274637"/>
            <a:ext cx="7924800" cy="868363"/>
          </a:xfrm>
          <a:solidFill>
            <a:schemeClr val="bg1"/>
          </a:solidFill>
        </p:spPr>
        <p:txBody>
          <a:bodyPr>
            <a:normAutofit/>
          </a:bodyPr>
          <a:lstStyle/>
          <a:p>
            <a:pPr algn="l"/>
            <a:r>
              <a:rPr lang="en-US" altLang="zh-CN" sz="3200" dirty="0">
                <a:latin typeface="楷体_GB2312" panose="02010609030101010101" pitchFamily="49" charset="-122"/>
                <a:ea typeface="楷体_GB2312" panose="02010609030101010101" pitchFamily="49" charset="-122"/>
              </a:rPr>
              <a:t>8.4.3 </a:t>
            </a:r>
            <a:r>
              <a:rPr lang="zh-CN" altLang="zh-CN" sz="3200" dirty="0">
                <a:latin typeface="楷体_GB2312" panose="02010609030101010101" pitchFamily="49" charset="-122"/>
                <a:ea typeface="楷体_GB2312" panose="02010609030101010101" pitchFamily="49" charset="-122"/>
              </a:rPr>
              <a:t>宴请</a:t>
            </a:r>
            <a:r>
              <a:rPr lang="zh-CN" altLang="zh-CN" sz="3200" dirty="0" smtClean="0">
                <a:latin typeface="楷体_GB2312" panose="02010609030101010101" pitchFamily="49" charset="-122"/>
                <a:ea typeface="楷体_GB2312" panose="02010609030101010101" pitchFamily="49" charset="-122"/>
              </a:rPr>
              <a:t>礼仪</a:t>
            </a:r>
            <a:endParaRPr lang="zh-CN" altLang="en-US" sz="3200" dirty="0">
              <a:latin typeface="楷体_GB2312" panose="02010609030101010101" pitchFamily="49" charset="-122"/>
              <a:ea typeface="楷体_GB2312" panose="02010609030101010101" pitchFamily="49" charset="-122"/>
            </a:endParaRPr>
          </a:p>
        </p:txBody>
      </p:sp>
      <p:sp>
        <p:nvSpPr>
          <p:cNvPr id="3" name="内容占位符 2"/>
          <p:cNvSpPr>
            <a:spLocks noGrp="1"/>
          </p:cNvSpPr>
          <p:nvPr>
            <p:ph idx="1"/>
          </p:nvPr>
        </p:nvSpPr>
        <p:spPr/>
        <p:txBody>
          <a:bodyPr>
            <a:normAutofit/>
          </a:bodyPr>
          <a:lstStyle/>
          <a:p>
            <a:pPr>
              <a:spcBef>
                <a:spcPts val="600"/>
              </a:spcBef>
            </a:pPr>
            <a:r>
              <a:rPr lang="zh-CN" altLang="zh-CN" sz="2000" dirty="0" smtClean="0"/>
              <a:t>宴请</a:t>
            </a:r>
            <a:r>
              <a:rPr lang="zh-CN" altLang="zh-CN" sz="2000" dirty="0"/>
              <a:t>的形式有多种，如宴会、冷餐会、鸡尾酒会、茶会和工作进餐等，根据客人规格和工作需要来选择。如果是正式宴会，都应事先发出邀请，一般均发请柬，也可根据实际情况发出口头邀请或电话邀请。</a:t>
            </a:r>
          </a:p>
          <a:p>
            <a:pPr>
              <a:spcBef>
                <a:spcPts val="600"/>
              </a:spcBef>
            </a:pPr>
            <a:r>
              <a:rPr lang="zh-CN" altLang="zh-CN" sz="2000" dirty="0"/>
              <a:t>席位的安排，国际上的习惯是，以离主桌位置远近决定桌次高低，同一桌上，以离主人的座位远近决定座位高低，右高左低。</a:t>
            </a:r>
          </a:p>
          <a:p>
            <a:pPr>
              <a:spcBef>
                <a:spcPts val="600"/>
              </a:spcBef>
            </a:pPr>
            <a:r>
              <a:rPr lang="zh-CN" altLang="zh-CN" sz="2000" dirty="0"/>
              <a:t>宴请程序及现场工作：主人应在门口迎接客人，主人陪同主宾进入宴会厅，全体客人就座，宴会即开始；吃饭过程中一般是不能抽烟的；吃完水果，主人与主宾起立，宴会即告结束；主宾告辞，主人送至门口。服务人员训练有素，服务应周到、得体。</a:t>
            </a:r>
          </a:p>
          <a:p>
            <a:pPr>
              <a:spcBef>
                <a:spcPts val="600"/>
              </a:spcBef>
            </a:pPr>
            <a:r>
              <a:rPr lang="zh-CN" altLang="zh-CN" sz="2000" dirty="0"/>
              <a:t>接到宴会邀请，不管是否接受都应尽快作答，由于特殊情况不能出席，应尽快通知主人，并致歉意。出席宴会，身份高的可略晚抵达，其他客人应略早一些抵达，在我国，也可正点或按主人的要求抵达。</a:t>
            </a:r>
            <a:endParaRPr lang="zh-CN" altLang="en-US" sz="2000" dirty="0"/>
          </a:p>
        </p:txBody>
      </p:sp>
    </p:spTree>
    <p:extLst>
      <p:ext uri="{BB962C8B-B14F-4D97-AF65-F5344CB8AC3E}">
        <p14:creationId xmlns:p14="http://schemas.microsoft.com/office/powerpoint/2010/main" val="3128916233"/>
      </p:ext>
    </p:extLst>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3400" y="274637"/>
            <a:ext cx="8001000" cy="715963"/>
          </a:xfrm>
          <a:solidFill>
            <a:schemeClr val="bg1"/>
          </a:solidFill>
        </p:spPr>
        <p:txBody>
          <a:bodyPr>
            <a:normAutofit/>
          </a:bodyPr>
          <a:lstStyle/>
          <a:p>
            <a:pPr algn="l"/>
            <a:r>
              <a:rPr lang="en-US" altLang="zh-CN" sz="3200" dirty="0" smtClean="0">
                <a:latin typeface="楷体_GB2312" panose="02010609030101010101" pitchFamily="49" charset="-122"/>
                <a:ea typeface="楷体_GB2312" panose="02010609030101010101" pitchFamily="49" charset="-122"/>
              </a:rPr>
              <a:t>6.4.4 </a:t>
            </a:r>
            <a:r>
              <a:rPr lang="zh-CN" altLang="zh-CN" sz="3200" dirty="0">
                <a:latin typeface="楷体_GB2312" panose="02010609030101010101" pitchFamily="49" charset="-122"/>
                <a:ea typeface="楷体_GB2312" panose="02010609030101010101" pitchFamily="49" charset="-122"/>
              </a:rPr>
              <a:t>馈赠</a:t>
            </a:r>
            <a:r>
              <a:rPr lang="zh-CN" altLang="zh-CN" sz="3200" dirty="0" smtClean="0">
                <a:latin typeface="楷体_GB2312" panose="02010609030101010101" pitchFamily="49" charset="-122"/>
                <a:ea typeface="楷体_GB2312" panose="02010609030101010101" pitchFamily="49" charset="-122"/>
              </a:rPr>
              <a:t>礼仪</a:t>
            </a:r>
            <a:endParaRPr lang="zh-CN" altLang="en-US" sz="3200" dirty="0">
              <a:latin typeface="楷体_GB2312" panose="02010609030101010101" pitchFamily="49" charset="-122"/>
              <a:ea typeface="楷体_GB2312" panose="02010609030101010101" pitchFamily="49" charset="-122"/>
            </a:endParaRPr>
          </a:p>
        </p:txBody>
      </p:sp>
      <p:sp>
        <p:nvSpPr>
          <p:cNvPr id="3" name="内容占位符 2"/>
          <p:cNvSpPr>
            <a:spLocks noGrp="1"/>
          </p:cNvSpPr>
          <p:nvPr>
            <p:ph idx="1"/>
          </p:nvPr>
        </p:nvSpPr>
        <p:spPr>
          <a:xfrm>
            <a:off x="457200" y="1066800"/>
            <a:ext cx="8305800" cy="2209800"/>
          </a:xfrm>
        </p:spPr>
        <p:txBody>
          <a:bodyPr>
            <a:normAutofit/>
          </a:bodyPr>
          <a:lstStyle/>
          <a:p>
            <a:r>
              <a:rPr lang="zh-CN" altLang="zh-CN" sz="1800" dirty="0" smtClean="0"/>
              <a:t>在</a:t>
            </a:r>
            <a:r>
              <a:rPr lang="zh-CN" altLang="zh-CN" sz="1800" dirty="0"/>
              <a:t>商务交往中，相互赠送礼物是常有的事。要寓情于物，要将自己的感情通过礼品表现出来。赠送礼品要顾忌到民俗与禁忌，如中国人不喜欢以钟、鞋、伞、药、白布为礼。</a:t>
            </a:r>
          </a:p>
          <a:p>
            <a:r>
              <a:rPr lang="zh-CN" altLang="zh-CN" sz="1800" dirty="0"/>
              <a:t>接受礼物时，适当的谦让是必要的。接受礼物之后，则应表示感谢。中国人收礼后一般是客人走后才打开，西方人则习惯于当着客人的面打开包装并欣赏赞美一番。若知道是较珍贵的礼物，还是当面打开惊讶地欣赏一番为好。一般不宜问价钱。</a:t>
            </a:r>
            <a:endParaRPr lang="zh-CN" altLang="en-US" sz="1800" dirty="0"/>
          </a:p>
        </p:txBody>
      </p:sp>
      <p:graphicFrame>
        <p:nvGraphicFramePr>
          <p:cNvPr id="4" name="表格 3"/>
          <p:cNvGraphicFramePr>
            <a:graphicFrameLocks noGrp="1"/>
          </p:cNvGraphicFramePr>
          <p:nvPr>
            <p:extLst>
              <p:ext uri="{D42A27DB-BD31-4B8C-83A1-F6EECF244321}">
                <p14:modId xmlns:p14="http://schemas.microsoft.com/office/powerpoint/2010/main" val="2835384653"/>
              </p:ext>
            </p:extLst>
          </p:nvPr>
        </p:nvGraphicFramePr>
        <p:xfrm>
          <a:off x="533400" y="3505202"/>
          <a:ext cx="8153400" cy="2926851"/>
        </p:xfrm>
        <a:graphic>
          <a:graphicData uri="http://schemas.openxmlformats.org/drawingml/2006/table">
            <a:tbl>
              <a:tblPr firstRow="1" firstCol="1" bandRow="1">
                <a:tableStyleId>{5C22544A-7EE6-4342-B048-85BDC9FD1C3A}</a:tableStyleId>
              </a:tblPr>
              <a:tblGrid>
                <a:gridCol w="1053420"/>
                <a:gridCol w="7099980"/>
              </a:tblGrid>
              <a:tr h="296068">
                <a:tc>
                  <a:txBody>
                    <a:bodyPr/>
                    <a:lstStyle/>
                    <a:p>
                      <a:pPr algn="ctr">
                        <a:lnSpc>
                          <a:spcPct val="125000"/>
                        </a:lnSpc>
                        <a:spcBef>
                          <a:spcPts val="60"/>
                        </a:spcBef>
                        <a:spcAft>
                          <a:spcPts val="0"/>
                        </a:spcAft>
                      </a:pPr>
                      <a:r>
                        <a:rPr lang="zh-CN" sz="1200" kern="1000" dirty="0">
                          <a:effectLst/>
                          <a:latin typeface="微软雅黑" panose="020B0503020204020204" pitchFamily="34" charset="-122"/>
                          <a:ea typeface="微软雅黑" panose="020B0503020204020204" pitchFamily="34" charset="-122"/>
                        </a:rPr>
                        <a:t>类别</a:t>
                      </a:r>
                      <a:endParaRPr lang="zh-CN" sz="1100" kern="1000" dirty="0">
                        <a:effectLst/>
                        <a:latin typeface="微软雅黑" panose="020B0503020204020204" pitchFamily="34" charset="-122"/>
                        <a:ea typeface="微软雅黑" panose="020B0503020204020204" pitchFamily="34" charset="-122"/>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spcBef>
                          <a:spcPts val="60"/>
                        </a:spcBef>
                        <a:spcAft>
                          <a:spcPts val="0"/>
                        </a:spcAft>
                      </a:pPr>
                      <a:r>
                        <a:rPr lang="zh-CN" sz="1200" kern="1000" dirty="0">
                          <a:effectLst/>
                          <a:latin typeface="微软雅黑" panose="020B0503020204020204" pitchFamily="34" charset="-122"/>
                          <a:ea typeface="微软雅黑" panose="020B0503020204020204" pitchFamily="34" charset="-122"/>
                        </a:rPr>
                        <a:t>风 俗</a:t>
                      </a:r>
                      <a:endParaRPr lang="zh-CN" sz="1100" kern="1000" dirty="0">
                        <a:effectLst/>
                        <a:latin typeface="微软雅黑" panose="020B0503020204020204" pitchFamily="34" charset="-122"/>
                        <a:ea typeface="微软雅黑" panose="020B0503020204020204" pitchFamily="34" charset="-122"/>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57200">
                <a:tc>
                  <a:txBody>
                    <a:bodyPr/>
                    <a:lstStyle/>
                    <a:p>
                      <a:pPr algn="ctr">
                        <a:lnSpc>
                          <a:spcPct val="125000"/>
                        </a:lnSpc>
                        <a:spcBef>
                          <a:spcPts val="20"/>
                        </a:spcBef>
                        <a:spcAft>
                          <a:spcPts val="0"/>
                        </a:spcAft>
                      </a:pPr>
                      <a:r>
                        <a:rPr lang="zh-CN" sz="1200" kern="1000" dirty="0">
                          <a:solidFill>
                            <a:schemeClr val="tx1"/>
                          </a:solidFill>
                          <a:effectLst/>
                          <a:latin typeface="微软雅黑" panose="020B0503020204020204" pitchFamily="34" charset="-122"/>
                          <a:ea typeface="微软雅黑" panose="020B0503020204020204" pitchFamily="34" charset="-122"/>
                        </a:rPr>
                        <a:t>英国人</a:t>
                      </a:r>
                      <a:endParaRPr lang="zh-CN" sz="1100" kern="1000" dirty="0">
                        <a:solidFill>
                          <a:schemeClr val="tx1"/>
                        </a:solidFill>
                        <a:effectLst/>
                        <a:latin typeface="微软雅黑" panose="020B0503020204020204" pitchFamily="34" charset="-122"/>
                        <a:ea typeface="微软雅黑" panose="020B0503020204020204" pitchFamily="34" charset="-122"/>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lnSpc>
                          <a:spcPct val="125000"/>
                        </a:lnSpc>
                        <a:spcBef>
                          <a:spcPts val="20"/>
                        </a:spcBef>
                        <a:spcAft>
                          <a:spcPts val="0"/>
                        </a:spcAft>
                      </a:pPr>
                      <a:r>
                        <a:rPr lang="zh-CN" sz="1200" kern="1000" spc="-10" dirty="0">
                          <a:effectLst/>
                          <a:latin typeface="微软雅黑" panose="020B0503020204020204" pitchFamily="34" charset="-122"/>
                          <a:ea typeface="微软雅黑" panose="020B0503020204020204" pitchFamily="34" charset="-122"/>
                        </a:rPr>
                        <a:t>一般送价钱不贵但有纪念意义的礼品。切记不要送百合花，因为百合花意味着死亡。收到礼品的人要当众打开礼品</a:t>
                      </a:r>
                      <a:endParaRPr lang="zh-CN" sz="1100" kern="1000" dirty="0">
                        <a:effectLst/>
                        <a:latin typeface="微软雅黑" panose="020B0503020204020204" pitchFamily="34" charset="-122"/>
                        <a:ea typeface="微软雅黑" panose="020B0503020204020204" pitchFamily="34" charset="-122"/>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79733">
                <a:tc>
                  <a:txBody>
                    <a:bodyPr/>
                    <a:lstStyle/>
                    <a:p>
                      <a:pPr algn="ctr">
                        <a:lnSpc>
                          <a:spcPct val="125000"/>
                        </a:lnSpc>
                        <a:spcBef>
                          <a:spcPts val="20"/>
                        </a:spcBef>
                        <a:spcAft>
                          <a:spcPts val="0"/>
                        </a:spcAft>
                      </a:pPr>
                      <a:r>
                        <a:rPr lang="zh-CN" sz="1200" kern="1000" dirty="0">
                          <a:solidFill>
                            <a:schemeClr val="tx1"/>
                          </a:solidFill>
                          <a:effectLst/>
                          <a:latin typeface="微软雅黑" panose="020B0503020204020204" pitchFamily="34" charset="-122"/>
                          <a:ea typeface="微软雅黑" panose="020B0503020204020204" pitchFamily="34" charset="-122"/>
                        </a:rPr>
                        <a:t>美国人</a:t>
                      </a:r>
                      <a:endParaRPr lang="zh-CN" sz="1100" kern="1000" dirty="0">
                        <a:solidFill>
                          <a:schemeClr val="tx1"/>
                        </a:solidFill>
                        <a:effectLst/>
                        <a:latin typeface="微软雅黑" panose="020B0503020204020204" pitchFamily="34" charset="-122"/>
                        <a:ea typeface="微软雅黑" panose="020B0503020204020204" pitchFamily="34" charset="-122"/>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lnSpc>
                          <a:spcPct val="125000"/>
                        </a:lnSpc>
                        <a:spcBef>
                          <a:spcPts val="20"/>
                        </a:spcBef>
                        <a:spcAft>
                          <a:spcPts val="0"/>
                        </a:spcAft>
                      </a:pPr>
                      <a:r>
                        <a:rPr lang="zh-CN" sz="1200" kern="1000">
                          <a:effectLst/>
                          <a:latin typeface="微软雅黑" panose="020B0503020204020204" pitchFamily="34" charset="-122"/>
                          <a:ea typeface="微软雅黑" panose="020B0503020204020204" pitchFamily="34" charset="-122"/>
                        </a:rPr>
                        <a:t>送礼品要送单数，且讲究包装。美国人认为蜗牛和马蹄铁是吉祥物</a:t>
                      </a:r>
                      <a:endParaRPr lang="zh-CN" sz="1100" kern="1000">
                        <a:effectLst/>
                        <a:latin typeface="微软雅黑" panose="020B0503020204020204" pitchFamily="34" charset="-122"/>
                        <a:ea typeface="微软雅黑" panose="020B0503020204020204" pitchFamily="34" charset="-122"/>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85800">
                <a:tc>
                  <a:txBody>
                    <a:bodyPr/>
                    <a:lstStyle/>
                    <a:p>
                      <a:pPr algn="ctr">
                        <a:lnSpc>
                          <a:spcPct val="125000"/>
                        </a:lnSpc>
                        <a:spcBef>
                          <a:spcPts val="20"/>
                        </a:spcBef>
                        <a:spcAft>
                          <a:spcPts val="0"/>
                        </a:spcAft>
                      </a:pPr>
                      <a:r>
                        <a:rPr lang="zh-CN" sz="1200" kern="1000" dirty="0">
                          <a:solidFill>
                            <a:schemeClr val="tx1"/>
                          </a:solidFill>
                          <a:effectLst/>
                          <a:latin typeface="微软雅黑" panose="020B0503020204020204" pitchFamily="34" charset="-122"/>
                          <a:ea typeface="微软雅黑" panose="020B0503020204020204" pitchFamily="34" charset="-122"/>
                        </a:rPr>
                        <a:t>法国人</a:t>
                      </a:r>
                      <a:endParaRPr lang="zh-CN" sz="1100" kern="1000" dirty="0">
                        <a:solidFill>
                          <a:schemeClr val="tx1"/>
                        </a:solidFill>
                        <a:effectLst/>
                        <a:latin typeface="微软雅黑" panose="020B0503020204020204" pitchFamily="34" charset="-122"/>
                        <a:ea typeface="微软雅黑" panose="020B0503020204020204" pitchFamily="34" charset="-122"/>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lnSpc>
                          <a:spcPct val="125000"/>
                        </a:lnSpc>
                        <a:spcBef>
                          <a:spcPts val="20"/>
                        </a:spcBef>
                        <a:spcAft>
                          <a:spcPts val="0"/>
                        </a:spcAft>
                      </a:pPr>
                      <a:r>
                        <a:rPr lang="zh-CN" sz="1200" kern="1000">
                          <a:effectLst/>
                          <a:latin typeface="微软雅黑" panose="020B0503020204020204" pitchFamily="34" charset="-122"/>
                          <a:ea typeface="微软雅黑" panose="020B0503020204020204" pitchFamily="34" charset="-122"/>
                        </a:rPr>
                        <a:t>送花不要送菊花、杜鹃花和其他黄色的花，因为在法国菊花、杜鹃花代表哀伤，其他黄色的花象征夫妻间的不忠贞。不要送带有仙鹤图案的礼品，不要送核桃，因为法国人认为仙鹤是愚蠢的标志，而核桃是不吉利的</a:t>
                      </a:r>
                      <a:endParaRPr lang="zh-CN" sz="1100" kern="1000">
                        <a:effectLst/>
                        <a:latin typeface="微软雅黑" panose="020B0503020204020204" pitchFamily="34" charset="-122"/>
                        <a:ea typeface="微软雅黑" panose="020B0503020204020204" pitchFamily="34" charset="-122"/>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79733">
                <a:tc>
                  <a:txBody>
                    <a:bodyPr/>
                    <a:lstStyle/>
                    <a:p>
                      <a:pPr algn="ctr">
                        <a:lnSpc>
                          <a:spcPct val="125000"/>
                        </a:lnSpc>
                        <a:spcBef>
                          <a:spcPts val="20"/>
                        </a:spcBef>
                        <a:spcAft>
                          <a:spcPts val="0"/>
                        </a:spcAft>
                      </a:pPr>
                      <a:r>
                        <a:rPr lang="zh-CN" sz="1200" kern="1000" dirty="0">
                          <a:solidFill>
                            <a:schemeClr val="tx1"/>
                          </a:solidFill>
                          <a:effectLst/>
                          <a:latin typeface="微软雅黑" panose="020B0503020204020204" pitchFamily="34" charset="-122"/>
                          <a:ea typeface="微软雅黑" panose="020B0503020204020204" pitchFamily="34" charset="-122"/>
                        </a:rPr>
                        <a:t>俄罗斯人</a:t>
                      </a:r>
                      <a:endParaRPr lang="zh-CN" sz="1100" kern="1000" dirty="0">
                        <a:solidFill>
                          <a:schemeClr val="tx1"/>
                        </a:solidFill>
                        <a:effectLst/>
                        <a:latin typeface="微软雅黑" panose="020B0503020204020204" pitchFamily="34" charset="-122"/>
                        <a:ea typeface="微软雅黑" panose="020B0503020204020204" pitchFamily="34" charset="-122"/>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lnSpc>
                          <a:spcPct val="125000"/>
                        </a:lnSpc>
                        <a:spcBef>
                          <a:spcPts val="20"/>
                        </a:spcBef>
                        <a:spcAft>
                          <a:spcPts val="0"/>
                        </a:spcAft>
                      </a:pPr>
                      <a:r>
                        <a:rPr lang="zh-CN" sz="1200" kern="1000">
                          <a:effectLst/>
                          <a:latin typeface="微软雅黑" panose="020B0503020204020204" pitchFamily="34" charset="-122"/>
                          <a:ea typeface="微软雅黑" panose="020B0503020204020204" pitchFamily="34" charset="-122"/>
                        </a:rPr>
                        <a:t>送鲜花要送单数；用面包与盐招待贵客，表示友好和尊敬。忌讳送钱给别人，这意味着施舍与侮辱</a:t>
                      </a:r>
                      <a:endParaRPr lang="zh-CN" sz="1100" kern="1000">
                        <a:effectLst/>
                        <a:latin typeface="微软雅黑" panose="020B0503020204020204" pitchFamily="34" charset="-122"/>
                        <a:ea typeface="微软雅黑" panose="020B0503020204020204" pitchFamily="34" charset="-122"/>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928317">
                <a:tc>
                  <a:txBody>
                    <a:bodyPr/>
                    <a:lstStyle/>
                    <a:p>
                      <a:pPr algn="ctr">
                        <a:lnSpc>
                          <a:spcPct val="125000"/>
                        </a:lnSpc>
                        <a:spcBef>
                          <a:spcPts val="20"/>
                        </a:spcBef>
                        <a:spcAft>
                          <a:spcPts val="0"/>
                        </a:spcAft>
                      </a:pPr>
                      <a:r>
                        <a:rPr lang="zh-CN" sz="1200" kern="1000" dirty="0">
                          <a:solidFill>
                            <a:schemeClr val="tx1"/>
                          </a:solidFill>
                          <a:effectLst/>
                          <a:latin typeface="微软雅黑" panose="020B0503020204020204" pitchFamily="34" charset="-122"/>
                          <a:ea typeface="微软雅黑" panose="020B0503020204020204" pitchFamily="34" charset="-122"/>
                        </a:rPr>
                        <a:t>日本人</a:t>
                      </a:r>
                      <a:endParaRPr lang="zh-CN" sz="1100" kern="1000" dirty="0">
                        <a:solidFill>
                          <a:schemeClr val="tx1"/>
                        </a:solidFill>
                        <a:effectLst/>
                        <a:latin typeface="微软雅黑" panose="020B0503020204020204" pitchFamily="34" charset="-122"/>
                        <a:ea typeface="微软雅黑" panose="020B0503020204020204" pitchFamily="34" charset="-122"/>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lnSpc>
                          <a:spcPct val="125000"/>
                        </a:lnSpc>
                        <a:spcBef>
                          <a:spcPts val="20"/>
                        </a:spcBef>
                        <a:spcAft>
                          <a:spcPts val="0"/>
                        </a:spcAft>
                      </a:pPr>
                      <a:r>
                        <a:rPr lang="zh-CN" sz="1200" kern="1000" dirty="0">
                          <a:effectLst/>
                          <a:latin typeface="微软雅黑" panose="020B0503020204020204" pitchFamily="34" charset="-122"/>
                          <a:ea typeface="微软雅黑" panose="020B0503020204020204" pitchFamily="34" charset="-122"/>
                        </a:rPr>
                        <a:t>盛行送礼，探亲访友、参加宴请都会带礼品。接送礼品要用双手，不当面打开礼品。当接受礼品后，再一次见到送礼的人一定要提及礼品的事，并表示感谢。送礼品忌送梳子，切记不要送有狐狸、獾的图案的礼品，因为梳子的发音与“死”相近，而狐狸、獾在日本是贪婪的象征。一般人不要送菊花，因为菊花是日本皇室专用花卉</a:t>
                      </a:r>
                      <a:endParaRPr lang="zh-CN" sz="1100" kern="1000" dirty="0">
                        <a:effectLst/>
                        <a:latin typeface="微软雅黑" panose="020B0503020204020204" pitchFamily="34" charset="-122"/>
                        <a:ea typeface="微软雅黑" panose="020B0503020204020204" pitchFamily="34" charset="-122"/>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5" name="Rectangle 1"/>
          <p:cNvSpPr>
            <a:spLocks noChangeArrowheads="1"/>
          </p:cNvSpPr>
          <p:nvPr/>
        </p:nvSpPr>
        <p:spPr bwMode="auto">
          <a:xfrm>
            <a:off x="3048001" y="3051351"/>
            <a:ext cx="2993127"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266700">
              <a:defRPr>
                <a:solidFill>
                  <a:schemeClr val="tx1"/>
                </a:solidFill>
                <a:latin typeface="Arial" pitchFamily="34" charset="0"/>
                <a:ea typeface="宋体" pitchFamily="2" charset="-122"/>
                <a:cs typeface="宋体" pitchFamily="2" charset="-122"/>
              </a:defRPr>
            </a:lvl1pPr>
            <a:lvl2pPr>
              <a:defRPr>
                <a:solidFill>
                  <a:schemeClr val="tx1"/>
                </a:solidFill>
                <a:latin typeface="Arial" pitchFamily="34" charset="0"/>
                <a:ea typeface="宋体" pitchFamily="2" charset="-122"/>
                <a:cs typeface="宋体" pitchFamily="2" charset="-122"/>
              </a:defRPr>
            </a:lvl2pPr>
            <a:lvl3pPr>
              <a:defRPr>
                <a:solidFill>
                  <a:schemeClr val="tx1"/>
                </a:solidFill>
                <a:latin typeface="Arial" pitchFamily="34" charset="0"/>
                <a:ea typeface="宋体" pitchFamily="2" charset="-122"/>
                <a:cs typeface="宋体" pitchFamily="2" charset="-122"/>
              </a:defRPr>
            </a:lvl3pPr>
            <a:lvl4pPr>
              <a:defRPr>
                <a:solidFill>
                  <a:schemeClr val="tx1"/>
                </a:solidFill>
                <a:latin typeface="Arial" pitchFamily="34" charset="0"/>
                <a:ea typeface="宋体" pitchFamily="2" charset="-122"/>
                <a:cs typeface="宋体" pitchFamily="2" charset="-122"/>
              </a:defRPr>
            </a:lvl4pPr>
            <a:lvl5pPr>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marL="0" marR="0" lvl="0" indent="266700" algn="ctr" defTabSz="914400" rtl="0" eaLnBrk="1" fontAlgn="base" latinLnBrk="0" hangingPunct="1">
              <a:lnSpc>
                <a:spcPct val="100000"/>
              </a:lnSpc>
              <a:spcBef>
                <a:spcPct val="0"/>
              </a:spcBef>
              <a:spcAft>
                <a:spcPct val="0"/>
              </a:spcAft>
              <a:buClrTx/>
              <a:buSzTx/>
              <a:buFontTx/>
              <a:buNone/>
              <a:tabLst/>
            </a:pPr>
            <a:r>
              <a:rPr kumimoji="0" lang="zh-CN" altLang="en-US" b="1" i="0" u="none" strike="noStrike" cap="none" normalizeH="0" baseline="0" dirty="0" smtClean="0">
                <a:ln>
                  <a:noFill/>
                </a:ln>
                <a:solidFill>
                  <a:srgbClr val="2F00B4"/>
                </a:solidFill>
                <a:effectLst/>
                <a:latin typeface="微软雅黑" panose="020B0503020204020204" pitchFamily="34" charset="-122"/>
                <a:ea typeface="微软雅黑" panose="020B0503020204020204" pitchFamily="34" charset="-122"/>
                <a:cs typeface="Times New Roman" pitchFamily="18" charset="0"/>
              </a:rPr>
              <a:t>不同国家人们的馈赠风俗</a:t>
            </a:r>
            <a:endParaRPr kumimoji="0" lang="zh-CN" altLang="en-US" b="1" i="0" u="none" strike="noStrike" cap="none" normalizeH="0" baseline="0" dirty="0" smtClean="0">
              <a:ln>
                <a:noFill/>
              </a:ln>
              <a:solidFill>
                <a:srgbClr val="2F00B4"/>
              </a:solidFill>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0667988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normAutofit/>
          </a:bodyPr>
          <a:lstStyle/>
          <a:p>
            <a:pPr eaLnBrk="1" hangingPunct="1"/>
            <a:r>
              <a:rPr lang="en-US" altLang="zh-CN" sz="3200" dirty="0" smtClean="0">
                <a:solidFill>
                  <a:srgbClr val="2F00B4"/>
                </a:solidFill>
                <a:latin typeface="微软雅黑" panose="020B0503020204020204" pitchFamily="34" charset="-122"/>
                <a:ea typeface="微软雅黑" panose="020B0503020204020204" pitchFamily="34" charset="-122"/>
              </a:rPr>
              <a:t>3.</a:t>
            </a:r>
            <a:r>
              <a:rPr lang="zh-CN" altLang="en-US" sz="3200" dirty="0" smtClean="0">
                <a:solidFill>
                  <a:srgbClr val="2F00B4"/>
                </a:solidFill>
                <a:latin typeface="微软雅黑" panose="020B0503020204020204" pitchFamily="34" charset="-122"/>
                <a:ea typeface="微软雅黑" panose="020B0503020204020204" pitchFamily="34" charset="-122"/>
              </a:rPr>
              <a:t>立场服从利益的原则</a:t>
            </a:r>
          </a:p>
        </p:txBody>
      </p:sp>
      <p:sp>
        <p:nvSpPr>
          <p:cNvPr id="29699" name="Rectangle 3"/>
          <p:cNvSpPr>
            <a:spLocks noGrp="1" noChangeArrowheads="1"/>
          </p:cNvSpPr>
          <p:nvPr>
            <p:ph type="body" idx="1"/>
          </p:nvPr>
        </p:nvSpPr>
        <p:spPr>
          <a:xfrm>
            <a:off x="457200" y="1397000"/>
            <a:ext cx="8305800" cy="4876800"/>
          </a:xfrm>
        </p:spPr>
        <p:txBody>
          <a:bodyPr>
            <a:normAutofit/>
          </a:bodyPr>
          <a:lstStyle/>
          <a:p>
            <a:pPr eaLnBrk="1" hangingPunct="1">
              <a:lnSpc>
                <a:spcPct val="150000"/>
              </a:lnSpc>
            </a:pPr>
            <a:r>
              <a:rPr lang="zh-CN" altLang="en-US" sz="2000" b="0" dirty="0" smtClean="0"/>
              <a:t>利益在许多情况下是内隐的；立场是外显的，反映的是谈判者追求利益的态度和要求，而谈判者的利益则是其使其采用某种立场的原因。</a:t>
            </a:r>
          </a:p>
          <a:p>
            <a:pPr eaLnBrk="1" hangingPunct="1">
              <a:lnSpc>
                <a:spcPct val="150000"/>
              </a:lnSpc>
            </a:pPr>
            <a:r>
              <a:rPr lang="zh-CN" altLang="en-US" sz="2000" b="0" dirty="0" smtClean="0"/>
              <a:t>每一种利益通常都存在着几个可能使这一利益得到维护的立场。</a:t>
            </a:r>
          </a:p>
          <a:p>
            <a:pPr eaLnBrk="1" hangingPunct="1">
              <a:lnSpc>
                <a:spcPct val="150000"/>
              </a:lnSpc>
            </a:pPr>
            <a:r>
              <a:rPr lang="zh-CN" altLang="en-US" sz="2000" b="0" dirty="0" smtClean="0"/>
              <a:t>在互相对立的立场背后，可能内隐着双方共同的和一致的利益。</a:t>
            </a:r>
          </a:p>
        </p:txBody>
      </p:sp>
      <p:pic>
        <p:nvPicPr>
          <p:cNvPr id="272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86400" y="4572000"/>
            <a:ext cx="2928937" cy="2153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238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0601" y="4572000"/>
            <a:ext cx="3531235" cy="20765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8613947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dirty="0">
                <a:solidFill>
                  <a:srgbClr val="2F00B4"/>
                </a:solidFill>
                <a:latin typeface="微软雅黑" panose="020B0503020204020204" pitchFamily="34" charset="-122"/>
                <a:ea typeface="微软雅黑" panose="020B0503020204020204" pitchFamily="34" charset="-122"/>
              </a:rPr>
              <a:t>4.</a:t>
            </a:r>
            <a:r>
              <a:rPr lang="zh-CN" altLang="zh-CN" sz="3200" dirty="0">
                <a:solidFill>
                  <a:srgbClr val="2F00B4"/>
                </a:solidFill>
                <a:latin typeface="微软雅黑" panose="020B0503020204020204" pitchFamily="34" charset="-122"/>
                <a:ea typeface="微软雅黑" panose="020B0503020204020204" pitchFamily="34" charset="-122"/>
              </a:rPr>
              <a:t>求同存异的</a:t>
            </a:r>
            <a:r>
              <a:rPr lang="zh-CN" altLang="zh-CN" sz="3200" dirty="0" smtClean="0">
                <a:solidFill>
                  <a:srgbClr val="2F00B4"/>
                </a:solidFill>
                <a:latin typeface="微软雅黑" panose="020B0503020204020204" pitchFamily="34" charset="-122"/>
                <a:ea typeface="微软雅黑" panose="020B0503020204020204" pitchFamily="34" charset="-122"/>
              </a:rPr>
              <a:t>原则</a:t>
            </a:r>
            <a:endParaRPr lang="zh-CN" altLang="en-US" sz="3200" dirty="0">
              <a:solidFill>
                <a:srgbClr val="2F00B4"/>
              </a:solidFill>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a:xfrm>
            <a:off x="762000" y="1371600"/>
            <a:ext cx="7842250" cy="4575175"/>
          </a:xfrm>
        </p:spPr>
        <p:txBody>
          <a:bodyPr>
            <a:noAutofit/>
          </a:bodyPr>
          <a:lstStyle/>
          <a:p>
            <a:pPr>
              <a:lnSpc>
                <a:spcPct val="120000"/>
              </a:lnSpc>
              <a:spcBef>
                <a:spcPts val="0"/>
              </a:spcBef>
            </a:pPr>
            <a:r>
              <a:rPr lang="zh-CN" altLang="zh-CN" sz="1800" b="0" dirty="0" smtClean="0"/>
              <a:t>求同存异</a:t>
            </a:r>
            <a:r>
              <a:rPr lang="zh-CN" altLang="zh-CN" sz="1800" b="0" dirty="0"/>
              <a:t>，是指谈判双方对于一致之处达成共同协议，对于一时不能弥合的分歧，不强求一致，允许保留意见，以后再谈。</a:t>
            </a:r>
          </a:p>
          <a:p>
            <a:pPr>
              <a:lnSpc>
                <a:spcPct val="120000"/>
              </a:lnSpc>
              <a:spcBef>
                <a:spcPts val="0"/>
              </a:spcBef>
            </a:pPr>
            <a:r>
              <a:rPr lang="zh-CN" altLang="zh-CN" sz="1800" b="0" dirty="0"/>
              <a:t>遵守这一原则，应注意以下几个</a:t>
            </a:r>
            <a:r>
              <a:rPr lang="zh-CN" altLang="zh-CN" sz="1800" b="0" dirty="0" smtClean="0"/>
              <a:t>问题</a:t>
            </a:r>
            <a:r>
              <a:rPr lang="zh-CN" altLang="en-US" sz="1800" b="0" dirty="0" smtClean="0"/>
              <a:t>：</a:t>
            </a:r>
            <a:endParaRPr lang="zh-CN" altLang="zh-CN" sz="1800" b="0" dirty="0"/>
          </a:p>
          <a:p>
            <a:pPr marL="685800" lvl="1">
              <a:lnSpc>
                <a:spcPct val="120000"/>
              </a:lnSpc>
              <a:spcBef>
                <a:spcPts val="0"/>
              </a:spcBef>
            </a:pPr>
            <a:r>
              <a:rPr lang="zh-CN" altLang="zh-CN" sz="1800" b="0" dirty="0" smtClean="0">
                <a:latin typeface="微软雅黑" panose="020B0503020204020204" pitchFamily="34" charset="-122"/>
                <a:ea typeface="微软雅黑" panose="020B0503020204020204" pitchFamily="34" charset="-122"/>
              </a:rPr>
              <a:t>要</a:t>
            </a:r>
            <a:r>
              <a:rPr lang="zh-CN" altLang="zh-CN" sz="1800" b="0" dirty="0">
                <a:latin typeface="微软雅黑" panose="020B0503020204020204" pitchFamily="34" charset="-122"/>
                <a:ea typeface="微软雅黑" panose="020B0503020204020204" pitchFamily="34" charset="-122"/>
              </a:rPr>
              <a:t>正确对待谈判各方的需求和利益上的</a:t>
            </a:r>
            <a:r>
              <a:rPr lang="zh-CN" altLang="zh-CN" sz="1800" b="0" dirty="0" smtClean="0">
                <a:latin typeface="微软雅黑" panose="020B0503020204020204" pitchFamily="34" charset="-122"/>
                <a:ea typeface="微软雅黑" panose="020B0503020204020204" pitchFamily="34" charset="-122"/>
              </a:rPr>
              <a:t>分歧</a:t>
            </a:r>
            <a:r>
              <a:rPr lang="zh-CN" altLang="en-US" sz="1800" dirty="0">
                <a:latin typeface="微软雅黑" panose="020B0503020204020204" pitchFamily="34" charset="-122"/>
                <a:ea typeface="微软雅黑" panose="020B0503020204020204" pitchFamily="34" charset="-122"/>
              </a:rPr>
              <a:t>。</a:t>
            </a:r>
            <a:r>
              <a:rPr lang="zh-CN" altLang="zh-CN" sz="1800" b="0" dirty="0" smtClean="0">
                <a:latin typeface="微软雅黑" panose="020B0503020204020204" pitchFamily="34" charset="-122"/>
                <a:ea typeface="微软雅黑" panose="020B0503020204020204" pitchFamily="34" charset="-122"/>
              </a:rPr>
              <a:t>谈判</a:t>
            </a:r>
            <a:r>
              <a:rPr lang="zh-CN" altLang="zh-CN" sz="1800" b="0" dirty="0">
                <a:latin typeface="微软雅黑" panose="020B0503020204020204" pitchFamily="34" charset="-122"/>
                <a:ea typeface="微软雅黑" panose="020B0503020204020204" pitchFamily="34" charset="-122"/>
              </a:rPr>
              <a:t>的目的不是扩大矛盾，而是千方百计弥合分歧，使各方成为谋求共同利益、解决分歧的</a:t>
            </a:r>
            <a:r>
              <a:rPr lang="zh-CN" altLang="zh-CN" sz="1800" b="0" dirty="0" smtClean="0">
                <a:latin typeface="微软雅黑" panose="020B0503020204020204" pitchFamily="34" charset="-122"/>
                <a:ea typeface="微软雅黑" panose="020B0503020204020204" pitchFamily="34" charset="-122"/>
              </a:rPr>
              <a:t>伙伴</a:t>
            </a:r>
            <a:endParaRPr lang="zh-CN" altLang="zh-CN" sz="1800" b="0" dirty="0">
              <a:latin typeface="微软雅黑" panose="020B0503020204020204" pitchFamily="34" charset="-122"/>
              <a:ea typeface="微软雅黑" panose="020B0503020204020204" pitchFamily="34" charset="-122"/>
            </a:endParaRPr>
          </a:p>
          <a:p>
            <a:pPr marL="685800" lvl="1">
              <a:lnSpc>
                <a:spcPct val="120000"/>
              </a:lnSpc>
              <a:spcBef>
                <a:spcPts val="0"/>
              </a:spcBef>
            </a:pPr>
            <a:r>
              <a:rPr lang="zh-CN" altLang="zh-CN" sz="1800" b="0" dirty="0" smtClean="0">
                <a:latin typeface="微软雅黑" panose="020B0503020204020204" pitchFamily="34" charset="-122"/>
                <a:ea typeface="微软雅黑" panose="020B0503020204020204" pitchFamily="34" charset="-122"/>
              </a:rPr>
              <a:t>把</a:t>
            </a:r>
            <a:r>
              <a:rPr lang="zh-CN" altLang="zh-CN" sz="1800" b="0" dirty="0">
                <a:latin typeface="微软雅黑" panose="020B0503020204020204" pitchFamily="34" charset="-122"/>
                <a:ea typeface="微软雅黑" panose="020B0503020204020204" pitchFamily="34" charset="-122"/>
              </a:rPr>
              <a:t>谈判的重点放在探求各自的利益上，而不是放在对立的立场观点</a:t>
            </a:r>
            <a:r>
              <a:rPr lang="zh-CN" altLang="zh-CN" sz="1800" b="0" dirty="0" smtClean="0">
                <a:latin typeface="微软雅黑" panose="020B0503020204020204" pitchFamily="34" charset="-122"/>
                <a:ea typeface="微软雅黑" panose="020B0503020204020204" pitchFamily="34" charset="-122"/>
              </a:rPr>
              <a:t>上</a:t>
            </a:r>
            <a:endParaRPr lang="zh-CN" altLang="zh-CN" sz="1800" b="0" dirty="0">
              <a:latin typeface="微软雅黑" panose="020B0503020204020204" pitchFamily="34" charset="-122"/>
              <a:ea typeface="微软雅黑" panose="020B0503020204020204" pitchFamily="34" charset="-122"/>
            </a:endParaRPr>
          </a:p>
          <a:p>
            <a:pPr marL="685800" lvl="1">
              <a:lnSpc>
                <a:spcPct val="120000"/>
              </a:lnSpc>
              <a:spcBef>
                <a:spcPts val="0"/>
              </a:spcBef>
            </a:pPr>
            <a:r>
              <a:rPr lang="zh-CN" altLang="zh-CN" sz="1800" b="0" dirty="0" smtClean="0">
                <a:latin typeface="微软雅黑" panose="020B0503020204020204" pitchFamily="34" charset="-122"/>
                <a:ea typeface="微软雅黑" panose="020B0503020204020204" pitchFamily="34" charset="-122"/>
              </a:rPr>
              <a:t>要</a:t>
            </a:r>
            <a:r>
              <a:rPr lang="zh-CN" altLang="zh-CN" sz="1800" b="0" dirty="0">
                <a:latin typeface="微软雅黑" panose="020B0503020204020204" pitchFamily="34" charset="-122"/>
                <a:ea typeface="微软雅黑" panose="020B0503020204020204" pitchFamily="34" charset="-122"/>
              </a:rPr>
              <a:t>在</a:t>
            </a:r>
            <a:r>
              <a:rPr lang="zh-CN" altLang="zh-CN" sz="1800" dirty="0">
                <a:latin typeface="微软雅黑" panose="020B0503020204020204" pitchFamily="34" charset="-122"/>
                <a:ea typeface="微软雅黑" panose="020B0503020204020204" pitchFamily="34" charset="-122"/>
              </a:rPr>
              <a:t>利益分歧中</a:t>
            </a:r>
            <a:r>
              <a:rPr lang="zh-CN" altLang="zh-CN" sz="1800" b="1" dirty="0">
                <a:solidFill>
                  <a:srgbClr val="660033"/>
                </a:solidFill>
                <a:latin typeface="微软雅黑" panose="020B0503020204020204" pitchFamily="34" charset="-122"/>
                <a:ea typeface="微软雅黑" panose="020B0503020204020204" pitchFamily="34" charset="-122"/>
              </a:rPr>
              <a:t>寻求相互补充的契合利益</a:t>
            </a:r>
            <a:r>
              <a:rPr lang="zh-CN" altLang="zh-CN" sz="1800" b="0" dirty="0">
                <a:latin typeface="微软雅黑" panose="020B0503020204020204" pitchFamily="34" charset="-122"/>
                <a:ea typeface="微软雅黑" panose="020B0503020204020204" pitchFamily="34" charset="-122"/>
              </a:rPr>
              <a:t>，达成能满足各方需求的</a:t>
            </a:r>
            <a:r>
              <a:rPr lang="zh-CN" altLang="zh-CN" sz="1800" b="0" dirty="0" smtClean="0">
                <a:latin typeface="微软雅黑" panose="020B0503020204020204" pitchFamily="34" charset="-122"/>
                <a:ea typeface="微软雅黑" panose="020B0503020204020204" pitchFamily="34" charset="-122"/>
              </a:rPr>
              <a:t>协议</a:t>
            </a:r>
            <a:endParaRPr lang="zh-CN" altLang="zh-CN" sz="1800" b="0" dirty="0">
              <a:latin typeface="微软雅黑" panose="020B0503020204020204" pitchFamily="34" charset="-122"/>
              <a:ea typeface="微软雅黑" panose="020B0503020204020204" pitchFamily="34" charset="-122"/>
            </a:endParaRPr>
          </a:p>
          <a:p>
            <a:pPr marL="685800" lvl="1">
              <a:lnSpc>
                <a:spcPct val="120000"/>
              </a:lnSpc>
              <a:spcBef>
                <a:spcPts val="0"/>
              </a:spcBef>
            </a:pPr>
            <a:r>
              <a:rPr lang="zh-CN" altLang="zh-CN" sz="1800" b="0" dirty="0" smtClean="0">
                <a:latin typeface="微软雅黑" panose="020B0503020204020204" pitchFamily="34" charset="-122"/>
                <a:ea typeface="微软雅黑" panose="020B0503020204020204" pitchFamily="34" charset="-122"/>
              </a:rPr>
              <a:t>谈判</a:t>
            </a:r>
            <a:r>
              <a:rPr lang="zh-CN" altLang="zh-CN" sz="1800" b="0" dirty="0">
                <a:latin typeface="微软雅黑" panose="020B0503020204020204" pitchFamily="34" charset="-122"/>
                <a:ea typeface="微软雅黑" panose="020B0503020204020204" pitchFamily="34" charset="-122"/>
              </a:rPr>
              <a:t>双方在关心自己利益的同时，也应</a:t>
            </a:r>
            <a:r>
              <a:rPr lang="zh-CN" altLang="zh-CN" sz="1800" b="1" dirty="0">
                <a:solidFill>
                  <a:srgbClr val="660033"/>
                </a:solidFill>
                <a:latin typeface="微软雅黑" panose="020B0503020204020204" pitchFamily="34" charset="-122"/>
                <a:ea typeface="微软雅黑" panose="020B0503020204020204" pitchFamily="34" charset="-122"/>
              </a:rPr>
              <a:t>关注对方的</a:t>
            </a:r>
            <a:r>
              <a:rPr lang="zh-CN" altLang="zh-CN" sz="1800" b="1" dirty="0" smtClean="0">
                <a:solidFill>
                  <a:srgbClr val="660033"/>
                </a:solidFill>
                <a:latin typeface="微软雅黑" panose="020B0503020204020204" pitchFamily="34" charset="-122"/>
                <a:ea typeface="微软雅黑" panose="020B0503020204020204" pitchFamily="34" charset="-122"/>
              </a:rPr>
              <a:t>利益</a:t>
            </a:r>
            <a:r>
              <a:rPr lang="zh-CN" altLang="en-US" sz="1800" b="0" dirty="0" smtClean="0">
                <a:latin typeface="微软雅黑" panose="020B0503020204020204" pitchFamily="34" charset="-122"/>
                <a:ea typeface="微软雅黑" panose="020B0503020204020204" pitchFamily="34" charset="-122"/>
              </a:rPr>
              <a:t>。</a:t>
            </a:r>
            <a:r>
              <a:rPr lang="zh-CN" altLang="zh-CN" sz="1800" dirty="0" smtClean="0">
                <a:latin typeface="微软雅黑" panose="020B0503020204020204" pitchFamily="34" charset="-122"/>
                <a:ea typeface="微软雅黑" panose="020B0503020204020204" pitchFamily="34" charset="-122"/>
              </a:rPr>
              <a:t>只有</a:t>
            </a:r>
            <a:r>
              <a:rPr lang="zh-CN" altLang="zh-CN" sz="1800" dirty="0">
                <a:latin typeface="微软雅黑" panose="020B0503020204020204" pitchFamily="34" charset="-122"/>
                <a:ea typeface="微软雅黑" panose="020B0503020204020204" pitchFamily="34" charset="-122"/>
              </a:rPr>
              <a:t>这样，在你阐述自己的利益时，才可能减少对方的抵触</a:t>
            </a:r>
            <a:r>
              <a:rPr lang="zh-CN" altLang="zh-CN" sz="1800" dirty="0" smtClean="0">
                <a:latin typeface="微软雅黑" panose="020B0503020204020204" pitchFamily="34" charset="-122"/>
                <a:ea typeface="微软雅黑" panose="020B0503020204020204" pitchFamily="34" charset="-122"/>
              </a:rPr>
              <a:t>情绪</a:t>
            </a:r>
            <a:endParaRPr lang="zh-CN" altLang="zh-CN" sz="1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394927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calcmode="lin" valueType="num">
                                      <p:cBhvr additive="base">
                                        <p:cTn id="1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 calcmode="lin" valueType="num">
                                      <p:cBhvr additive="base">
                                        <p:cTn id="1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3" end="3"/>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 calcmode="lin" valueType="num">
                                      <p:cBhvr additive="base">
                                        <p:cTn id="2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385192" y="381000"/>
            <a:ext cx="8229600" cy="868363"/>
          </a:xfrm>
        </p:spPr>
        <p:txBody>
          <a:bodyPr/>
          <a:lstStyle/>
          <a:p>
            <a:pPr eaLnBrk="1" hangingPunct="1"/>
            <a:r>
              <a:rPr lang="en-US" altLang="zh-CN" dirty="0" smtClean="0">
                <a:solidFill>
                  <a:srgbClr val="2F00B4"/>
                </a:solidFill>
                <a:latin typeface="微软雅黑" panose="020B0503020204020204" pitchFamily="34" charset="-122"/>
                <a:ea typeface="微软雅黑" panose="020B0503020204020204" pitchFamily="34" charset="-122"/>
              </a:rPr>
              <a:t>5.</a:t>
            </a:r>
            <a:r>
              <a:rPr lang="zh-CN" altLang="en-US" dirty="0" smtClean="0">
                <a:solidFill>
                  <a:srgbClr val="2F00B4"/>
                </a:solidFill>
                <a:latin typeface="微软雅黑" panose="020B0503020204020204" pitchFamily="34" charset="-122"/>
                <a:ea typeface="微软雅黑" panose="020B0503020204020204" pitchFamily="34" charset="-122"/>
              </a:rPr>
              <a:t>客观标准原则</a:t>
            </a:r>
          </a:p>
        </p:txBody>
      </p:sp>
      <p:sp>
        <p:nvSpPr>
          <p:cNvPr id="27651" name="Rectangle 3"/>
          <p:cNvSpPr>
            <a:spLocks noGrp="1" noChangeArrowheads="1"/>
          </p:cNvSpPr>
          <p:nvPr>
            <p:ph type="body" idx="1"/>
          </p:nvPr>
        </p:nvSpPr>
        <p:spPr>
          <a:xfrm>
            <a:off x="914402" y="1447800"/>
            <a:ext cx="7672415" cy="1800349"/>
          </a:xfrm>
        </p:spPr>
        <p:txBody>
          <a:bodyPr>
            <a:normAutofit/>
          </a:bodyPr>
          <a:lstStyle/>
          <a:p>
            <a:pPr eaLnBrk="1" hangingPunct="1">
              <a:lnSpc>
                <a:spcPct val="150000"/>
              </a:lnSpc>
              <a:spcBef>
                <a:spcPts val="0"/>
              </a:spcBef>
            </a:pPr>
            <a:r>
              <a:rPr lang="zh-CN" altLang="en-US" sz="2400" b="0" dirty="0" smtClean="0">
                <a:latin typeface="幼圆" panose="02010509060101010101" pitchFamily="49" charset="-122"/>
                <a:ea typeface="幼圆" panose="02010509060101010101" pitchFamily="49" charset="-122"/>
              </a:rPr>
              <a:t>将谈判利益的问题局限于寻找客观依据。</a:t>
            </a:r>
          </a:p>
          <a:p>
            <a:pPr eaLnBrk="1" hangingPunct="1">
              <a:lnSpc>
                <a:spcPct val="150000"/>
              </a:lnSpc>
              <a:spcBef>
                <a:spcPts val="0"/>
              </a:spcBef>
            </a:pPr>
            <a:r>
              <a:rPr lang="zh-CN" altLang="en-US" sz="2400" b="0" dirty="0" smtClean="0">
                <a:latin typeface="幼圆" panose="02010509060101010101" pitchFamily="49" charset="-122"/>
                <a:ea typeface="幼圆" panose="02010509060101010101" pitchFamily="49" charset="-122"/>
              </a:rPr>
              <a:t>客观依据来自公平的标准。如：惯例、通则、先例、法律、职业标准、科学鉴定、统计数据等。</a:t>
            </a:r>
          </a:p>
        </p:txBody>
      </p:sp>
      <p:pic>
        <p:nvPicPr>
          <p:cNvPr id="27652" name="Picture 4"/>
          <p:cNvPicPr>
            <a:picLocks noChangeAspect="1" noChangeArrowheads="1"/>
          </p:cNvPicPr>
          <p:nvPr/>
        </p:nvPicPr>
        <p:blipFill>
          <a:blip r:embed="rId2"/>
          <a:srcRect/>
          <a:stretch>
            <a:fillRect/>
          </a:stretch>
        </p:blipFill>
        <p:spPr bwMode="auto">
          <a:xfrm>
            <a:off x="5638800" y="3607068"/>
            <a:ext cx="2859038" cy="2305736"/>
          </a:xfrm>
          <a:prstGeom prst="rect">
            <a:avLst/>
          </a:prstGeom>
          <a:noFill/>
          <a:ln w="9525">
            <a:noFill/>
            <a:miter lim="800000"/>
            <a:headEnd/>
            <a:tailEnd/>
          </a:ln>
        </p:spPr>
      </p:pic>
      <p:sp>
        <p:nvSpPr>
          <p:cNvPr id="2" name="TextBox 1"/>
          <p:cNvSpPr txBox="1"/>
          <p:nvPr/>
        </p:nvSpPr>
        <p:spPr>
          <a:xfrm>
            <a:off x="683568" y="3586076"/>
            <a:ext cx="4040832" cy="1631216"/>
          </a:xfrm>
          <a:prstGeom prst="rect">
            <a:avLst/>
          </a:prstGeom>
          <a:solidFill>
            <a:schemeClr val="accent3">
              <a:lumMod val="20000"/>
              <a:lumOff val="80000"/>
            </a:schemeClr>
          </a:solidFill>
        </p:spPr>
        <p:txBody>
          <a:bodyPr wrap="square" rtlCol="0">
            <a:spAutoFit/>
          </a:bodyPr>
          <a:lstStyle/>
          <a:p>
            <a:r>
              <a:rPr lang="zh-CN" altLang="zh-CN" sz="2000" b="1" dirty="0" smtClean="0">
                <a:solidFill>
                  <a:srgbClr val="660033"/>
                </a:solidFill>
                <a:latin typeface="微软雅黑" panose="020B0503020204020204" pitchFamily="34" charset="-122"/>
                <a:ea typeface="微软雅黑" panose="020B0503020204020204" pitchFamily="34" charset="-122"/>
              </a:rPr>
              <a:t>【课堂互动】</a:t>
            </a:r>
            <a:endParaRPr lang="en-US" altLang="zh-CN" sz="2000" b="1" dirty="0" smtClean="0">
              <a:solidFill>
                <a:srgbClr val="660033"/>
              </a:solidFill>
              <a:latin typeface="微软雅黑" panose="020B0503020204020204" pitchFamily="34" charset="-122"/>
              <a:ea typeface="微软雅黑" panose="020B0503020204020204" pitchFamily="34" charset="-122"/>
            </a:endParaRPr>
          </a:p>
          <a:p>
            <a:pPr marL="342900" indent="-342900">
              <a:buFont typeface="Arial" panose="020B0604020202020204" pitchFamily="34" charset="0"/>
              <a:buChar char="•"/>
            </a:pPr>
            <a:r>
              <a:rPr lang="zh-CN" altLang="en-US" sz="2000" dirty="0" smtClean="0">
                <a:solidFill>
                  <a:srgbClr val="000066"/>
                </a:solidFill>
                <a:latin typeface="楷体_GB2312" panose="02010609030101010101" pitchFamily="49" charset="-122"/>
                <a:ea typeface="楷体_GB2312" panose="02010609030101010101" pitchFamily="49" charset="-122"/>
              </a:rPr>
              <a:t>你大学毕业后在一家公司里工作了</a:t>
            </a:r>
            <a:r>
              <a:rPr lang="en-US" altLang="zh-CN" sz="2000" dirty="0" smtClean="0">
                <a:solidFill>
                  <a:srgbClr val="000066"/>
                </a:solidFill>
                <a:latin typeface="楷体_GB2312" panose="02010609030101010101" pitchFamily="49" charset="-122"/>
                <a:ea typeface="楷体_GB2312" panose="02010609030101010101" pitchFamily="49" charset="-122"/>
              </a:rPr>
              <a:t>3</a:t>
            </a:r>
            <a:r>
              <a:rPr lang="zh-CN" altLang="en-US" sz="2000" dirty="0" smtClean="0">
                <a:solidFill>
                  <a:srgbClr val="000066"/>
                </a:solidFill>
                <a:latin typeface="楷体_GB2312" panose="02010609030101010101" pitchFamily="49" charset="-122"/>
                <a:ea typeface="楷体_GB2312" panose="02010609030101010101" pitchFamily="49" charset="-122"/>
              </a:rPr>
              <a:t>年，但工资一直没有增长，你决定找老板谈一谈自己的薪酬问题。这话该如何谈？</a:t>
            </a:r>
            <a:endParaRPr lang="zh-CN" altLang="en-US" sz="2000" dirty="0">
              <a:solidFill>
                <a:srgbClr val="000066"/>
              </a:solidFill>
              <a:latin typeface="楷体_GB2312" panose="02010609030101010101" pitchFamily="49" charset="-122"/>
              <a:ea typeface="楷体_GB2312" panose="02010609030101010101" pitchFamily="49" charset="-122"/>
            </a:endParaRPr>
          </a:p>
        </p:txBody>
      </p:sp>
    </p:spTree>
    <p:extLst>
      <p:ext uri="{BB962C8B-B14F-4D97-AF65-F5344CB8AC3E}">
        <p14:creationId xmlns:p14="http://schemas.microsoft.com/office/powerpoint/2010/main" val="15283155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ormAutofit/>
          </a:bodyPr>
          <a:lstStyle/>
          <a:p>
            <a:pPr eaLnBrk="1" hangingPunct="1"/>
            <a:r>
              <a:rPr lang="en-US" altLang="zh-CN" sz="3200" dirty="0" smtClean="0">
                <a:solidFill>
                  <a:srgbClr val="2F00B4"/>
                </a:solidFill>
                <a:latin typeface="微软雅黑" panose="020B0503020204020204" pitchFamily="34" charset="-122"/>
                <a:ea typeface="微软雅黑" panose="020B0503020204020204" pitchFamily="34" charset="-122"/>
              </a:rPr>
              <a:t>6.</a:t>
            </a:r>
            <a:r>
              <a:rPr lang="zh-CN" altLang="en-US" sz="3200" dirty="0" smtClean="0">
                <a:solidFill>
                  <a:srgbClr val="2F00B4"/>
                </a:solidFill>
                <a:latin typeface="微软雅黑" panose="020B0503020204020204" pitchFamily="34" charset="-122"/>
                <a:ea typeface="微软雅黑" panose="020B0503020204020204" pitchFamily="34" charset="-122"/>
              </a:rPr>
              <a:t>科学性与艺术性相结合的原则</a:t>
            </a:r>
          </a:p>
        </p:txBody>
      </p:sp>
      <p:sp>
        <p:nvSpPr>
          <p:cNvPr id="30723" name="Rectangle 3"/>
          <p:cNvSpPr>
            <a:spLocks noGrp="1" noChangeArrowheads="1"/>
          </p:cNvSpPr>
          <p:nvPr>
            <p:ph type="body" idx="1"/>
          </p:nvPr>
        </p:nvSpPr>
        <p:spPr>
          <a:xfrm>
            <a:off x="533401" y="1371600"/>
            <a:ext cx="7924801" cy="4876800"/>
          </a:xfrm>
        </p:spPr>
        <p:txBody>
          <a:bodyPr/>
          <a:lstStyle/>
          <a:p>
            <a:pPr eaLnBrk="1" hangingPunct="1">
              <a:lnSpc>
                <a:spcPct val="120000"/>
              </a:lnSpc>
              <a:buFont typeface="Wingdings" panose="05000000000000000000" pitchFamily="2" charset="2"/>
              <a:buNone/>
            </a:pPr>
            <a:r>
              <a:rPr lang="zh-CN" altLang="en-US" sz="2800" dirty="0" smtClean="0"/>
              <a:t>讨论：</a:t>
            </a:r>
          </a:p>
          <a:p>
            <a:pPr eaLnBrk="1" hangingPunct="1">
              <a:lnSpc>
                <a:spcPct val="120000"/>
              </a:lnSpc>
            </a:pPr>
            <a:r>
              <a:rPr lang="zh-CN" altLang="en-US" dirty="0" smtClean="0">
                <a:latin typeface="幼圆" panose="02010509060101010101" pitchFamily="49" charset="-122"/>
                <a:ea typeface="幼圆" panose="02010509060101010101" pitchFamily="49" charset="-122"/>
              </a:rPr>
              <a:t>科学与艺术到底有什么区别？</a:t>
            </a:r>
          </a:p>
          <a:p>
            <a:pPr eaLnBrk="1" hangingPunct="1">
              <a:lnSpc>
                <a:spcPct val="120000"/>
              </a:lnSpc>
            </a:pPr>
            <a:r>
              <a:rPr lang="zh-CN" altLang="en-US" dirty="0" smtClean="0">
                <a:latin typeface="幼圆" panose="02010509060101010101" pitchFamily="49" charset="-122"/>
                <a:ea typeface="幼圆" panose="02010509060101010101" pitchFamily="49" charset="-122"/>
              </a:rPr>
              <a:t>谈判过程中，什么时候更多的强调科学性的一面，什么时候更多的强调艺术性的一面？</a:t>
            </a:r>
          </a:p>
        </p:txBody>
      </p:sp>
      <p:pic>
        <p:nvPicPr>
          <p:cNvPr id="30724" name="Picture 5" descr="BD04924_"/>
          <p:cNvPicPr>
            <a:picLocks noChangeAspect="1" noChangeArrowheads="1"/>
          </p:cNvPicPr>
          <p:nvPr/>
        </p:nvPicPr>
        <p:blipFill>
          <a:blip r:embed="rId2"/>
          <a:srcRect/>
          <a:stretch>
            <a:fillRect/>
          </a:stretch>
        </p:blipFill>
        <p:spPr bwMode="auto">
          <a:xfrm>
            <a:off x="6958015" y="4800602"/>
            <a:ext cx="1500187" cy="1730375"/>
          </a:xfrm>
          <a:prstGeom prst="rect">
            <a:avLst/>
          </a:prstGeom>
          <a:noFill/>
          <a:ln w="9525">
            <a:noFill/>
            <a:miter lim="800000"/>
            <a:headEnd/>
            <a:tailEnd/>
          </a:ln>
        </p:spPr>
      </p:pic>
    </p:spTree>
    <p:extLst>
      <p:ext uri="{BB962C8B-B14F-4D97-AF65-F5344CB8AC3E}">
        <p14:creationId xmlns:p14="http://schemas.microsoft.com/office/powerpoint/2010/main" val="366870328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smtClean="0"/>
              <a:t>第</a:t>
            </a:r>
            <a:r>
              <a:rPr lang="en-US" altLang="zh-CN" sz="3200" dirty="0" smtClean="0"/>
              <a:t>5</a:t>
            </a:r>
            <a:r>
              <a:rPr lang="zh-CN" altLang="en-US" sz="3200" dirty="0" smtClean="0"/>
              <a:t>版修订说明</a:t>
            </a:r>
            <a:endParaRPr lang="zh-CN" altLang="en-US" sz="3200" dirty="0"/>
          </a:p>
        </p:txBody>
      </p:sp>
      <p:sp>
        <p:nvSpPr>
          <p:cNvPr id="3" name="内容占位符 2"/>
          <p:cNvSpPr>
            <a:spLocks noGrp="1"/>
          </p:cNvSpPr>
          <p:nvPr>
            <p:ph idx="1"/>
          </p:nvPr>
        </p:nvSpPr>
        <p:spPr>
          <a:xfrm>
            <a:off x="457200" y="1295400"/>
            <a:ext cx="8305800" cy="5181600"/>
          </a:xfrm>
        </p:spPr>
        <p:txBody>
          <a:bodyPr>
            <a:normAutofit fontScale="70000" lnSpcReduction="20000"/>
          </a:bodyPr>
          <a:lstStyle/>
          <a:p>
            <a:pPr marL="0" indent="0">
              <a:lnSpc>
                <a:spcPct val="140000"/>
              </a:lnSpc>
              <a:spcBef>
                <a:spcPts val="0"/>
              </a:spcBef>
              <a:buNone/>
            </a:pPr>
            <a:r>
              <a:rPr lang="zh-CN" altLang="en-US" sz="2600" dirty="0" smtClean="0">
                <a:latin typeface="Times New Roman" panose="02020603050405020304" pitchFamily="18" charset="0"/>
                <a:cs typeface="Times New Roman" panose="02020603050405020304" pitchFamily="18" charset="0"/>
              </a:rPr>
              <a:t>第</a:t>
            </a:r>
            <a:r>
              <a:rPr lang="en-US" altLang="zh-CN" sz="2600" dirty="0" smtClean="0">
                <a:latin typeface="Times New Roman" panose="02020603050405020304" pitchFamily="18" charset="0"/>
                <a:cs typeface="Times New Roman" panose="02020603050405020304" pitchFamily="18" charset="0"/>
              </a:rPr>
              <a:t>5</a:t>
            </a:r>
            <a:r>
              <a:rPr lang="zh-CN" altLang="en-US" sz="2600" dirty="0" smtClean="0">
                <a:latin typeface="Times New Roman" panose="02020603050405020304" pitchFamily="18" charset="0"/>
                <a:cs typeface="Times New Roman" panose="02020603050405020304" pitchFamily="18" charset="0"/>
              </a:rPr>
              <a:t>版</a:t>
            </a:r>
            <a:r>
              <a:rPr lang="zh-CN" altLang="en-US" sz="2600" dirty="0">
                <a:latin typeface="Times New Roman" panose="02020603050405020304" pitchFamily="18" charset="0"/>
                <a:cs typeface="Times New Roman" panose="02020603050405020304" pitchFamily="18" charset="0"/>
              </a:rPr>
              <a:t>对全书内容做了适当的修订</a:t>
            </a:r>
            <a:r>
              <a:rPr lang="zh-CN" altLang="en-US" sz="2600" dirty="0" smtClean="0">
                <a:latin typeface="Times New Roman" panose="02020603050405020304" pitchFamily="18" charset="0"/>
                <a:cs typeface="Times New Roman" panose="02020603050405020304" pitchFamily="18" charset="0"/>
              </a:rPr>
              <a:t>完善，主要</a:t>
            </a:r>
            <a:r>
              <a:rPr lang="zh-CN" altLang="en-US" sz="2600" dirty="0">
                <a:latin typeface="Times New Roman" panose="02020603050405020304" pitchFamily="18" charset="0"/>
                <a:cs typeface="Times New Roman" panose="02020603050405020304" pitchFamily="18" charset="0"/>
              </a:rPr>
              <a:t>体现在以下几方面</a:t>
            </a:r>
            <a:r>
              <a:rPr lang="en-US" altLang="zh-CN" sz="2600" dirty="0">
                <a:latin typeface="Times New Roman" panose="02020603050405020304" pitchFamily="18" charset="0"/>
                <a:cs typeface="Times New Roman" panose="02020603050405020304" pitchFamily="18" charset="0"/>
              </a:rPr>
              <a:t>: </a:t>
            </a:r>
            <a:endParaRPr lang="en-US" altLang="zh-CN" sz="2600" dirty="0" smtClean="0">
              <a:latin typeface="Times New Roman" panose="02020603050405020304" pitchFamily="18" charset="0"/>
              <a:cs typeface="Times New Roman" panose="02020603050405020304" pitchFamily="18" charset="0"/>
            </a:endParaRPr>
          </a:p>
          <a:p>
            <a:pPr>
              <a:lnSpc>
                <a:spcPct val="140000"/>
              </a:lnSpc>
              <a:spcBef>
                <a:spcPts val="0"/>
              </a:spcBef>
            </a:pPr>
            <a:r>
              <a:rPr lang="zh-CN" altLang="en-US" sz="2600" dirty="0" smtClean="0">
                <a:latin typeface="Times New Roman" panose="02020603050405020304" pitchFamily="18" charset="0"/>
                <a:cs typeface="Times New Roman" panose="02020603050405020304" pitchFamily="18" charset="0"/>
              </a:rPr>
              <a:t>强化</a:t>
            </a:r>
            <a:r>
              <a:rPr lang="zh-CN" altLang="en-US" sz="2600" dirty="0">
                <a:latin typeface="Times New Roman" panose="02020603050405020304" pitchFamily="18" charset="0"/>
                <a:cs typeface="Times New Roman" panose="02020603050405020304" pitchFamily="18" charset="0"/>
              </a:rPr>
              <a:t>了</a:t>
            </a:r>
            <a:r>
              <a:rPr lang="zh-CN" altLang="en-US" sz="2600" dirty="0">
                <a:solidFill>
                  <a:srgbClr val="C00000"/>
                </a:solidFill>
                <a:latin typeface="Times New Roman" panose="02020603050405020304" pitchFamily="18" charset="0"/>
                <a:cs typeface="Times New Roman" panose="02020603050405020304" pitchFamily="18" charset="0"/>
              </a:rPr>
              <a:t>课程思政</a:t>
            </a:r>
            <a:r>
              <a:rPr lang="zh-CN" altLang="en-US" sz="2600" dirty="0">
                <a:latin typeface="Times New Roman" panose="02020603050405020304" pitchFamily="18" charset="0"/>
                <a:cs typeface="Times New Roman" panose="02020603050405020304" pitchFamily="18" charset="0"/>
              </a:rPr>
              <a:t>的</a:t>
            </a:r>
            <a:r>
              <a:rPr lang="zh-CN" altLang="en-US" sz="2600" dirty="0" smtClean="0">
                <a:latin typeface="Times New Roman" panose="02020603050405020304" pitchFamily="18" charset="0"/>
                <a:cs typeface="Times New Roman" panose="02020603050405020304" pitchFamily="18" charset="0"/>
              </a:rPr>
              <a:t>内容，增加</a:t>
            </a:r>
            <a:r>
              <a:rPr lang="zh-CN" altLang="en-US" sz="2600" dirty="0">
                <a:latin typeface="Times New Roman" panose="02020603050405020304" pitchFamily="18" charset="0"/>
                <a:cs typeface="Times New Roman" panose="02020603050405020304" pitchFamily="18" charset="0"/>
              </a:rPr>
              <a:t>了对谈判人员和推销人员伦理道德能力要求更新和增加了一批案例和实例</a:t>
            </a:r>
            <a:r>
              <a:rPr lang="zh-CN" altLang="en-US" sz="2600" dirty="0" smtClean="0">
                <a:latin typeface="Times New Roman" panose="02020603050405020304" pitchFamily="18" charset="0"/>
                <a:cs typeface="Times New Roman" panose="02020603050405020304" pitchFamily="18" charset="0"/>
              </a:rPr>
              <a:t>，以国内</a:t>
            </a:r>
            <a:r>
              <a:rPr lang="zh-CN" altLang="en-US" sz="2600" dirty="0">
                <a:latin typeface="Times New Roman" panose="02020603050405020304" pitchFamily="18" charset="0"/>
                <a:cs typeface="Times New Roman" panose="02020603050405020304" pitchFamily="18" charset="0"/>
              </a:rPr>
              <a:t>情境的案例</a:t>
            </a:r>
            <a:r>
              <a:rPr lang="zh-CN" altLang="en-US" sz="2600" dirty="0" smtClean="0">
                <a:latin typeface="Times New Roman" panose="02020603050405020304" pitchFamily="18" charset="0"/>
                <a:cs typeface="Times New Roman" panose="02020603050405020304" pitchFamily="18" charset="0"/>
              </a:rPr>
              <a:t>为主，并</a:t>
            </a:r>
            <a:r>
              <a:rPr lang="zh-CN" altLang="en-US" sz="2600" dirty="0">
                <a:latin typeface="Times New Roman" panose="02020603050405020304" pitchFamily="18" charset="0"/>
                <a:cs typeface="Times New Roman" panose="02020603050405020304" pitchFamily="18" charset="0"/>
              </a:rPr>
              <a:t>在案例中体现我国改革开放取得的</a:t>
            </a:r>
            <a:r>
              <a:rPr lang="zh-CN" altLang="en-US" sz="2600" dirty="0" smtClean="0">
                <a:latin typeface="Times New Roman" panose="02020603050405020304" pitchFamily="18" charset="0"/>
                <a:cs typeface="Times New Roman" panose="02020603050405020304" pitchFamily="18" charset="0"/>
              </a:rPr>
              <a:t>成果；</a:t>
            </a:r>
            <a:endParaRPr lang="en-US" altLang="zh-CN" sz="2600" dirty="0" smtClean="0">
              <a:latin typeface="Times New Roman" panose="02020603050405020304" pitchFamily="18" charset="0"/>
              <a:cs typeface="Times New Roman" panose="02020603050405020304" pitchFamily="18" charset="0"/>
            </a:endParaRPr>
          </a:p>
          <a:p>
            <a:pPr>
              <a:lnSpc>
                <a:spcPct val="140000"/>
              </a:lnSpc>
              <a:spcBef>
                <a:spcPts val="0"/>
              </a:spcBef>
            </a:pPr>
            <a:r>
              <a:rPr lang="zh-CN" altLang="en-US" sz="2600" dirty="0" smtClean="0">
                <a:latin typeface="Times New Roman" panose="02020603050405020304" pitchFamily="18" charset="0"/>
                <a:cs typeface="Times New Roman" panose="02020603050405020304" pitchFamily="18" charset="0"/>
              </a:rPr>
              <a:t>进一步</a:t>
            </a:r>
            <a:r>
              <a:rPr lang="zh-CN" altLang="en-US" sz="2600" dirty="0">
                <a:latin typeface="Times New Roman" panose="02020603050405020304" pitchFamily="18" charset="0"/>
                <a:cs typeface="Times New Roman" panose="02020603050405020304" pitchFamily="18" charset="0"/>
              </a:rPr>
              <a:t>强化了实务训练</a:t>
            </a:r>
            <a:r>
              <a:rPr lang="zh-CN" altLang="en-US" sz="2600" dirty="0" smtClean="0">
                <a:latin typeface="Times New Roman" panose="02020603050405020304" pitchFamily="18" charset="0"/>
                <a:cs typeface="Times New Roman" panose="02020603050405020304" pitchFamily="18" charset="0"/>
              </a:rPr>
              <a:t>环节，增加</a:t>
            </a:r>
            <a:r>
              <a:rPr lang="zh-CN" altLang="en-US" sz="2600" dirty="0">
                <a:latin typeface="Times New Roman" panose="02020603050405020304" pitchFamily="18" charset="0"/>
                <a:cs typeface="Times New Roman" panose="02020603050405020304" pitchFamily="18" charset="0"/>
              </a:rPr>
              <a:t>了</a:t>
            </a:r>
            <a:r>
              <a:rPr lang="zh-CN" altLang="en-US" sz="2600" dirty="0">
                <a:solidFill>
                  <a:srgbClr val="C00000"/>
                </a:solidFill>
                <a:latin typeface="Times New Roman" panose="02020603050405020304" pitchFamily="18" charset="0"/>
                <a:cs typeface="Times New Roman" panose="02020603050405020304" pitchFamily="18" charset="0"/>
              </a:rPr>
              <a:t>线上谈判</a:t>
            </a:r>
            <a:r>
              <a:rPr lang="zh-CN" altLang="en-US" sz="2600" dirty="0" smtClean="0">
                <a:solidFill>
                  <a:srgbClr val="C00000"/>
                </a:solidFill>
                <a:latin typeface="Times New Roman" panose="02020603050405020304" pitchFamily="18" charset="0"/>
                <a:cs typeface="Times New Roman" panose="02020603050405020304" pitchFamily="18" charset="0"/>
              </a:rPr>
              <a:t>模拟训练</a:t>
            </a:r>
            <a:r>
              <a:rPr lang="zh-CN" altLang="en-US" sz="2600" dirty="0" smtClean="0">
                <a:latin typeface="Times New Roman" panose="02020603050405020304" pitchFamily="18" charset="0"/>
                <a:cs typeface="Times New Roman" panose="02020603050405020304" pitchFamily="18" charset="0"/>
              </a:rPr>
              <a:t>，并</a:t>
            </a:r>
            <a:r>
              <a:rPr lang="zh-CN" altLang="en-US" sz="2600" dirty="0">
                <a:latin typeface="Times New Roman" panose="02020603050405020304" pitchFamily="18" charset="0"/>
                <a:cs typeface="Times New Roman" panose="02020603050405020304" pitchFamily="18" charset="0"/>
              </a:rPr>
              <a:t>系统阐述了</a:t>
            </a:r>
            <a:r>
              <a:rPr lang="zh-CN" altLang="en-US" sz="2600" dirty="0">
                <a:solidFill>
                  <a:srgbClr val="C00000"/>
                </a:solidFill>
                <a:latin typeface="Times New Roman" panose="02020603050405020304" pitchFamily="18" charset="0"/>
                <a:cs typeface="Times New Roman" panose="02020603050405020304" pitchFamily="18" charset="0"/>
              </a:rPr>
              <a:t>模拟谈判比赛的功能、 流程和评价标准</a:t>
            </a:r>
            <a:r>
              <a:rPr lang="zh-CN" altLang="en-US" sz="2600" dirty="0" smtClean="0">
                <a:latin typeface="Times New Roman" panose="02020603050405020304" pitchFamily="18" charset="0"/>
                <a:cs typeface="Times New Roman" panose="02020603050405020304" pitchFamily="18" charset="0"/>
              </a:rPr>
              <a:t>等；</a:t>
            </a:r>
            <a:endParaRPr lang="en-US" altLang="zh-CN" sz="2600" dirty="0" smtClean="0">
              <a:latin typeface="Times New Roman" panose="02020603050405020304" pitchFamily="18" charset="0"/>
              <a:cs typeface="Times New Roman" panose="02020603050405020304" pitchFamily="18" charset="0"/>
            </a:endParaRPr>
          </a:p>
          <a:p>
            <a:pPr>
              <a:lnSpc>
                <a:spcPct val="140000"/>
              </a:lnSpc>
              <a:spcBef>
                <a:spcPts val="0"/>
              </a:spcBef>
            </a:pPr>
            <a:r>
              <a:rPr lang="zh-CN" altLang="en-US" sz="2600" dirty="0" smtClean="0">
                <a:latin typeface="Times New Roman" panose="02020603050405020304" pitchFamily="18" charset="0"/>
                <a:cs typeface="Times New Roman" panose="02020603050405020304" pitchFamily="18" charset="0"/>
              </a:rPr>
              <a:t>细化</a:t>
            </a:r>
            <a:r>
              <a:rPr lang="zh-CN" altLang="en-US" sz="2600" dirty="0">
                <a:latin typeface="Times New Roman" panose="02020603050405020304" pitchFamily="18" charset="0"/>
                <a:cs typeface="Times New Roman" panose="02020603050405020304" pitchFamily="18" charset="0"/>
              </a:rPr>
              <a:t>了商务活动的礼仪</a:t>
            </a:r>
            <a:r>
              <a:rPr lang="zh-CN" altLang="en-US" sz="2600" dirty="0" smtClean="0">
                <a:latin typeface="Times New Roman" panose="02020603050405020304" pitchFamily="18" charset="0"/>
                <a:cs typeface="Times New Roman" panose="02020603050405020304" pitchFamily="18" charset="0"/>
              </a:rPr>
              <a:t>要求，包括</a:t>
            </a:r>
            <a:r>
              <a:rPr lang="zh-CN" altLang="en-US" sz="2600" dirty="0">
                <a:solidFill>
                  <a:srgbClr val="C00000"/>
                </a:solidFill>
                <a:latin typeface="Times New Roman" panose="02020603050405020304" pitchFamily="18" charset="0"/>
                <a:cs typeface="Times New Roman" panose="02020603050405020304" pitchFamily="18" charset="0"/>
              </a:rPr>
              <a:t>仪表服饰礼仪</a:t>
            </a:r>
            <a:r>
              <a:rPr lang="zh-CN" altLang="en-US" sz="2600" dirty="0" smtClean="0">
                <a:solidFill>
                  <a:srgbClr val="C00000"/>
                </a:solidFill>
                <a:latin typeface="Times New Roman" panose="02020603050405020304" pitchFamily="18" charset="0"/>
                <a:cs typeface="Times New Roman" panose="02020603050405020304" pitchFamily="18" charset="0"/>
              </a:rPr>
              <a:t>、仪容</a:t>
            </a:r>
            <a:r>
              <a:rPr lang="zh-CN" altLang="en-US" sz="2600" dirty="0">
                <a:solidFill>
                  <a:srgbClr val="C00000"/>
                </a:solidFill>
                <a:latin typeface="Times New Roman" panose="02020603050405020304" pitchFamily="18" charset="0"/>
                <a:cs typeface="Times New Roman" panose="02020603050405020304" pitchFamily="18" charset="0"/>
              </a:rPr>
              <a:t>仪表礼仪</a:t>
            </a:r>
            <a:r>
              <a:rPr lang="zh-CN" altLang="en-US" sz="2600" dirty="0" smtClean="0">
                <a:solidFill>
                  <a:srgbClr val="C00000"/>
                </a:solidFill>
                <a:latin typeface="Times New Roman" panose="02020603050405020304" pitchFamily="18" charset="0"/>
                <a:cs typeface="Times New Roman" panose="02020603050405020304" pitchFamily="18" charset="0"/>
              </a:rPr>
              <a:t>、商务</a:t>
            </a:r>
            <a:r>
              <a:rPr lang="zh-CN" altLang="en-US" sz="2600" dirty="0">
                <a:solidFill>
                  <a:srgbClr val="C00000"/>
                </a:solidFill>
                <a:latin typeface="Times New Roman" panose="02020603050405020304" pitchFamily="18" charset="0"/>
                <a:cs typeface="Times New Roman" panose="02020603050405020304" pitchFamily="18" charset="0"/>
              </a:rPr>
              <a:t>接待礼仪</a:t>
            </a:r>
            <a:r>
              <a:rPr lang="zh-CN" altLang="en-US" sz="2600" dirty="0" smtClean="0">
                <a:latin typeface="Times New Roman" panose="02020603050405020304" pitchFamily="18" charset="0"/>
                <a:cs typeface="Times New Roman" panose="02020603050405020304" pitchFamily="18" charset="0"/>
              </a:rPr>
              <a:t>等；</a:t>
            </a:r>
            <a:endParaRPr lang="en-US" altLang="zh-CN" sz="2600" dirty="0" smtClean="0">
              <a:latin typeface="Times New Roman" panose="02020603050405020304" pitchFamily="18" charset="0"/>
              <a:cs typeface="Times New Roman" panose="02020603050405020304" pitchFamily="18" charset="0"/>
            </a:endParaRPr>
          </a:p>
          <a:p>
            <a:pPr>
              <a:lnSpc>
                <a:spcPct val="140000"/>
              </a:lnSpc>
              <a:spcBef>
                <a:spcPts val="0"/>
              </a:spcBef>
            </a:pPr>
            <a:r>
              <a:rPr lang="zh-CN" altLang="en-US" sz="2600" dirty="0" smtClean="0">
                <a:latin typeface="Times New Roman" panose="02020603050405020304" pitchFamily="18" charset="0"/>
                <a:cs typeface="Times New Roman" panose="02020603050405020304" pitchFamily="18" charset="0"/>
              </a:rPr>
              <a:t>为</a:t>
            </a:r>
            <a:r>
              <a:rPr lang="zh-CN" altLang="en-US" sz="2600" dirty="0">
                <a:latin typeface="Times New Roman" panose="02020603050405020304" pitchFamily="18" charset="0"/>
                <a:cs typeface="Times New Roman" panose="02020603050405020304" pitchFamily="18" charset="0"/>
              </a:rPr>
              <a:t>尽量</a:t>
            </a:r>
            <a:r>
              <a:rPr lang="zh-CN" altLang="en-US" sz="2600" dirty="0" smtClean="0">
                <a:latin typeface="Times New Roman" panose="02020603050405020304" pitchFamily="18" charset="0"/>
                <a:cs typeface="Times New Roman" panose="02020603050405020304" pitchFamily="18" charset="0"/>
              </a:rPr>
              <a:t>体现</a:t>
            </a:r>
            <a:r>
              <a:rPr lang="zh-CN" altLang="en-US" sz="2600" dirty="0">
                <a:latin typeface="Times New Roman" panose="02020603050405020304" pitchFamily="18" charset="0"/>
                <a:cs typeface="Times New Roman" panose="02020603050405020304" pitchFamily="18" charset="0"/>
              </a:rPr>
              <a:t>当前数字化、 智能化对商务谈判和推销工作的</a:t>
            </a:r>
            <a:r>
              <a:rPr lang="zh-CN" altLang="en-US" sz="2600" dirty="0" smtClean="0">
                <a:latin typeface="Times New Roman" panose="02020603050405020304" pitchFamily="18" charset="0"/>
                <a:cs typeface="Times New Roman" panose="02020603050405020304" pitchFamily="18" charset="0"/>
              </a:rPr>
              <a:t>影响，增加</a:t>
            </a:r>
            <a:r>
              <a:rPr lang="zh-CN" altLang="en-US" sz="2600" dirty="0">
                <a:latin typeface="Times New Roman" panose="02020603050405020304" pitchFamily="18" charset="0"/>
                <a:cs typeface="Times New Roman" panose="02020603050405020304" pitchFamily="18" charset="0"/>
              </a:rPr>
              <a:t>了</a:t>
            </a:r>
            <a:r>
              <a:rPr lang="zh-CN" altLang="en-US" sz="2600" dirty="0">
                <a:solidFill>
                  <a:srgbClr val="C00000"/>
                </a:solidFill>
                <a:latin typeface="Times New Roman" panose="02020603050405020304" pitchFamily="18" charset="0"/>
                <a:cs typeface="Times New Roman" panose="02020603050405020304" pitchFamily="18" charset="0"/>
              </a:rPr>
              <a:t>数智时代推销人员工作的</a:t>
            </a:r>
            <a:r>
              <a:rPr lang="zh-CN" altLang="en-US" sz="2600" dirty="0" smtClean="0">
                <a:solidFill>
                  <a:srgbClr val="C00000"/>
                </a:solidFill>
                <a:latin typeface="Times New Roman" panose="02020603050405020304" pitchFamily="18" charset="0"/>
                <a:cs typeface="Times New Roman" panose="02020603050405020304" pitchFamily="18" charset="0"/>
              </a:rPr>
              <a:t>价值和</a:t>
            </a:r>
            <a:r>
              <a:rPr lang="zh-CN" altLang="en-US" sz="2600" dirty="0">
                <a:solidFill>
                  <a:srgbClr val="C00000"/>
                </a:solidFill>
                <a:latin typeface="Times New Roman" panose="02020603050405020304" pitchFamily="18" charset="0"/>
                <a:cs typeface="Times New Roman" panose="02020603050405020304" pitchFamily="18" charset="0"/>
              </a:rPr>
              <a:t>岗位称谓的演变</a:t>
            </a:r>
            <a:r>
              <a:rPr lang="zh-CN" altLang="en-US" sz="2600" dirty="0" smtClean="0">
                <a:solidFill>
                  <a:srgbClr val="C00000"/>
                </a:solidFill>
                <a:latin typeface="Times New Roman" panose="02020603050405020304" pitchFamily="18" charset="0"/>
                <a:cs typeface="Times New Roman" panose="02020603050405020304" pitchFamily="18" charset="0"/>
              </a:rPr>
              <a:t>、数</a:t>
            </a:r>
            <a:r>
              <a:rPr lang="zh-CN" altLang="en-US" sz="2600" dirty="0">
                <a:solidFill>
                  <a:srgbClr val="C00000"/>
                </a:solidFill>
                <a:latin typeface="Times New Roman" panose="02020603050405020304" pitchFamily="18" charset="0"/>
                <a:cs typeface="Times New Roman" panose="02020603050405020304" pitchFamily="18" charset="0"/>
              </a:rPr>
              <a:t>智时代寻找准顾客的新方法</a:t>
            </a:r>
            <a:r>
              <a:rPr lang="zh-CN" altLang="en-US" sz="2600" dirty="0" smtClean="0">
                <a:solidFill>
                  <a:srgbClr val="C00000"/>
                </a:solidFill>
                <a:latin typeface="Times New Roman" panose="02020603050405020304" pitchFamily="18" charset="0"/>
                <a:cs typeface="Times New Roman" panose="02020603050405020304" pitchFamily="18" charset="0"/>
              </a:rPr>
              <a:t>、直播</a:t>
            </a:r>
            <a:r>
              <a:rPr lang="zh-CN" altLang="en-US" sz="2600" dirty="0">
                <a:solidFill>
                  <a:srgbClr val="C00000"/>
                </a:solidFill>
                <a:latin typeface="Times New Roman" panose="02020603050405020304" pitchFamily="18" charset="0"/>
                <a:cs typeface="Times New Roman" panose="02020603050405020304" pitchFamily="18" charset="0"/>
              </a:rPr>
              <a:t>带货的沟通技巧</a:t>
            </a:r>
            <a:r>
              <a:rPr lang="zh-CN" altLang="en-US" sz="2600" dirty="0">
                <a:latin typeface="Times New Roman" panose="02020603050405020304" pitchFamily="18" charset="0"/>
                <a:cs typeface="Times New Roman" panose="02020603050405020304" pitchFamily="18" charset="0"/>
              </a:rPr>
              <a:t>等</a:t>
            </a:r>
            <a:r>
              <a:rPr lang="zh-CN" altLang="en-US" sz="2600" dirty="0" smtClean="0">
                <a:latin typeface="Times New Roman" panose="02020603050405020304" pitchFamily="18" charset="0"/>
                <a:cs typeface="Times New Roman" panose="02020603050405020304" pitchFamily="18" charset="0"/>
              </a:rPr>
              <a:t>内容；</a:t>
            </a:r>
            <a:endParaRPr lang="en-US" altLang="zh-CN" sz="2600" dirty="0" smtClean="0">
              <a:latin typeface="Times New Roman" panose="02020603050405020304" pitchFamily="18" charset="0"/>
              <a:cs typeface="Times New Roman" panose="02020603050405020304" pitchFamily="18" charset="0"/>
            </a:endParaRPr>
          </a:p>
          <a:p>
            <a:pPr>
              <a:lnSpc>
                <a:spcPct val="140000"/>
              </a:lnSpc>
              <a:spcBef>
                <a:spcPts val="0"/>
              </a:spcBef>
            </a:pPr>
            <a:r>
              <a:rPr lang="zh-CN" altLang="en-US" sz="2600" dirty="0" smtClean="0">
                <a:latin typeface="Times New Roman" panose="02020603050405020304" pitchFamily="18" charset="0"/>
                <a:cs typeface="Times New Roman" panose="02020603050405020304" pitchFamily="18" charset="0"/>
              </a:rPr>
              <a:t>对</a:t>
            </a:r>
            <a:r>
              <a:rPr lang="zh-CN" altLang="en-US" sz="2600" dirty="0">
                <a:latin typeface="Times New Roman" panose="02020603050405020304" pitchFamily="18" charset="0"/>
                <a:cs typeface="Times New Roman" panose="02020603050405020304" pitchFamily="18" charset="0"/>
              </a:rPr>
              <a:t>部分</a:t>
            </a:r>
            <a:r>
              <a:rPr lang="zh-CN" altLang="en-US" sz="2600" dirty="0" smtClean="0">
                <a:latin typeface="Times New Roman" panose="02020603050405020304" pitchFamily="18" charset="0"/>
                <a:cs typeface="Times New Roman" panose="02020603050405020304" pitchFamily="18" charset="0"/>
              </a:rPr>
              <a:t>重点</a:t>
            </a:r>
            <a:r>
              <a:rPr lang="zh-CN" altLang="en-US" sz="2600" dirty="0">
                <a:latin typeface="Times New Roman" panose="02020603050405020304" pitchFamily="18" charset="0"/>
                <a:cs typeface="Times New Roman" panose="02020603050405020304" pitchFamily="18" charset="0"/>
              </a:rPr>
              <a:t>内容做了进一步的</a:t>
            </a:r>
            <a:r>
              <a:rPr lang="zh-CN" altLang="en-US" sz="2600" dirty="0" smtClean="0">
                <a:latin typeface="Times New Roman" panose="02020603050405020304" pitchFamily="18" charset="0"/>
                <a:cs typeface="Times New Roman" panose="02020603050405020304" pitchFamily="18" charset="0"/>
              </a:rPr>
              <a:t>深化，增加</a:t>
            </a:r>
            <a:r>
              <a:rPr lang="zh-CN" altLang="en-US" sz="2600" dirty="0">
                <a:latin typeface="Times New Roman" panose="02020603050405020304" pitchFamily="18" charset="0"/>
                <a:cs typeface="Times New Roman" panose="02020603050405020304" pitchFamily="18" charset="0"/>
              </a:rPr>
              <a:t>了</a:t>
            </a:r>
            <a:r>
              <a:rPr lang="zh-CN" altLang="en-US" sz="2600" dirty="0">
                <a:solidFill>
                  <a:srgbClr val="C00000"/>
                </a:solidFill>
                <a:latin typeface="Times New Roman" panose="02020603050405020304" pitchFamily="18" charset="0"/>
                <a:cs typeface="Times New Roman" panose="02020603050405020304" pitchFamily="18" charset="0"/>
              </a:rPr>
              <a:t>组织市场的特征分析与客户开发策略</a:t>
            </a:r>
            <a:r>
              <a:rPr lang="zh-CN" altLang="en-US" sz="2600" dirty="0">
                <a:latin typeface="Times New Roman" panose="02020603050405020304" pitchFamily="18" charset="0"/>
                <a:cs typeface="Times New Roman" panose="02020603050405020304" pitchFamily="18" charset="0"/>
              </a:rPr>
              <a:t>等</a:t>
            </a:r>
            <a:r>
              <a:rPr lang="zh-CN" altLang="en-US" sz="2600" dirty="0" smtClean="0">
                <a:latin typeface="Times New Roman" panose="02020603050405020304" pitchFamily="18" charset="0"/>
                <a:cs typeface="Times New Roman" panose="02020603050405020304" pitchFamily="18" charset="0"/>
              </a:rPr>
              <a:t>内容；</a:t>
            </a:r>
            <a:endParaRPr lang="en-US" altLang="zh-CN" sz="2600" dirty="0" smtClean="0">
              <a:latin typeface="Times New Roman" panose="02020603050405020304" pitchFamily="18" charset="0"/>
              <a:cs typeface="Times New Roman" panose="02020603050405020304" pitchFamily="18" charset="0"/>
            </a:endParaRPr>
          </a:p>
          <a:p>
            <a:pPr>
              <a:lnSpc>
                <a:spcPct val="140000"/>
              </a:lnSpc>
              <a:spcBef>
                <a:spcPts val="0"/>
              </a:spcBef>
            </a:pPr>
            <a:r>
              <a:rPr lang="zh-CN" altLang="en-US" sz="2600" dirty="0" smtClean="0">
                <a:latin typeface="Times New Roman" panose="02020603050405020304" pitchFamily="18" charset="0"/>
                <a:cs typeface="Times New Roman" panose="02020603050405020304" pitchFamily="18" charset="0"/>
              </a:rPr>
              <a:t>删除</a:t>
            </a:r>
            <a:r>
              <a:rPr lang="zh-CN" altLang="en-US" sz="2600" dirty="0">
                <a:latin typeface="Times New Roman" panose="02020603050405020304" pitchFamily="18" charset="0"/>
                <a:cs typeface="Times New Roman" panose="02020603050405020304" pitchFamily="18" charset="0"/>
              </a:rPr>
              <a:t>部分时代感不强的实例和</a:t>
            </a:r>
            <a:r>
              <a:rPr lang="zh-CN" altLang="en-US" sz="2600" dirty="0" smtClean="0">
                <a:latin typeface="Times New Roman" panose="02020603050405020304" pitchFamily="18" charset="0"/>
                <a:cs typeface="Times New Roman" panose="02020603050405020304" pitchFamily="18" charset="0"/>
              </a:rPr>
              <a:t>案例， </a:t>
            </a:r>
            <a:r>
              <a:rPr lang="zh-CN" altLang="en-US" sz="2600" dirty="0">
                <a:latin typeface="Times New Roman" panose="02020603050405020304" pitchFamily="18" charset="0"/>
                <a:cs typeface="Times New Roman" panose="02020603050405020304" pitchFamily="18" charset="0"/>
              </a:rPr>
              <a:t>删除了商务谈判价值评价标准</a:t>
            </a:r>
            <a:r>
              <a:rPr lang="zh-CN" altLang="en-US" sz="2600" dirty="0" smtClean="0">
                <a:latin typeface="Times New Roman" panose="02020603050405020304" pitchFamily="18" charset="0"/>
                <a:cs typeface="Times New Roman" panose="02020603050405020304" pitchFamily="18" charset="0"/>
              </a:rPr>
              <a:t>、推销</a:t>
            </a:r>
            <a:r>
              <a:rPr lang="zh-CN" altLang="en-US" sz="2600" dirty="0">
                <a:latin typeface="Times New Roman" panose="02020603050405020304" pitchFamily="18" charset="0"/>
                <a:cs typeface="Times New Roman" panose="02020603050405020304" pitchFamily="18" charset="0"/>
              </a:rPr>
              <a:t>方格等</a:t>
            </a:r>
            <a:r>
              <a:rPr lang="zh-CN" altLang="en-US" sz="2600" dirty="0" smtClean="0">
                <a:latin typeface="Times New Roman" panose="02020603050405020304" pitchFamily="18" charset="0"/>
                <a:cs typeface="Times New Roman" panose="02020603050405020304" pitchFamily="18" charset="0"/>
              </a:rPr>
              <a:t>理论。</a:t>
            </a:r>
            <a:endParaRPr lang="zh-CN" altLang="en-US" sz="2600" dirty="0">
              <a:latin typeface="Times New Roman" panose="02020603050405020304" pitchFamily="18" charset="0"/>
              <a:cs typeface="Times New Roman" panose="02020603050405020304" pitchFamily="18" charset="0"/>
            </a:endParaRPr>
          </a:p>
          <a:p>
            <a:endParaRPr lang="zh-CN" alt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679343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685800" y="228600"/>
            <a:ext cx="6870700" cy="1143000"/>
          </a:xfrm>
        </p:spPr>
        <p:txBody>
          <a:bodyPr/>
          <a:lstStyle/>
          <a:p>
            <a:pPr algn="l"/>
            <a:r>
              <a:rPr lang="en-US" altLang="zh-CN" sz="2800" b="1" dirty="0" smtClean="0"/>
              <a:t>1.2.2</a:t>
            </a:r>
            <a:r>
              <a:rPr lang="zh-CN" altLang="en-US" sz="2800" b="1" dirty="0" smtClean="0"/>
              <a:t>　商务</a:t>
            </a:r>
            <a:r>
              <a:rPr lang="zh-CN" altLang="en-US" sz="2800" b="1" dirty="0"/>
              <a:t>谈判的方法</a:t>
            </a:r>
          </a:p>
        </p:txBody>
      </p:sp>
      <p:sp>
        <p:nvSpPr>
          <p:cNvPr id="41987" name="Rectangle 3"/>
          <p:cNvSpPr>
            <a:spLocks noGrp="1" noChangeArrowheads="1"/>
          </p:cNvSpPr>
          <p:nvPr>
            <p:ph idx="1"/>
          </p:nvPr>
        </p:nvSpPr>
        <p:spPr>
          <a:xfrm>
            <a:off x="685800" y="1447800"/>
            <a:ext cx="7086600" cy="4343400"/>
          </a:xfrm>
        </p:spPr>
        <p:txBody>
          <a:bodyPr>
            <a:normAutofit/>
          </a:bodyPr>
          <a:lstStyle/>
          <a:p>
            <a:pPr>
              <a:lnSpc>
                <a:spcPct val="110000"/>
              </a:lnSpc>
              <a:spcBef>
                <a:spcPts val="600"/>
              </a:spcBef>
              <a:buFontTx/>
              <a:buNone/>
            </a:pPr>
            <a:r>
              <a:rPr lang="en-US" altLang="zh-CN" sz="2400" b="1" dirty="0">
                <a:latin typeface="楷体_GB2312" panose="02010609030101010101" pitchFamily="49" charset="-122"/>
                <a:ea typeface="楷体_GB2312" panose="02010609030101010101" pitchFamily="49" charset="-122"/>
              </a:rPr>
              <a:t>●</a:t>
            </a:r>
            <a:r>
              <a:rPr lang="zh-CN" altLang="en-US" sz="2400" b="1" dirty="0"/>
              <a:t>软式谈判法（让步型谈判）</a:t>
            </a:r>
            <a:endParaRPr lang="zh-CN" altLang="en-US" sz="2000" b="1" dirty="0"/>
          </a:p>
          <a:p>
            <a:pPr>
              <a:lnSpc>
                <a:spcPct val="110000"/>
              </a:lnSpc>
              <a:spcBef>
                <a:spcPts val="600"/>
              </a:spcBef>
              <a:buFontTx/>
              <a:buNone/>
            </a:pPr>
            <a:r>
              <a:rPr lang="zh-CN" altLang="en-US" sz="2000" dirty="0"/>
              <a:t>   谈判者偏重于维护双方的合作关系，以争取达成协议为其行为准则。</a:t>
            </a:r>
          </a:p>
          <a:p>
            <a:pPr>
              <a:lnSpc>
                <a:spcPct val="110000"/>
              </a:lnSpc>
              <a:spcBef>
                <a:spcPts val="600"/>
              </a:spcBef>
              <a:buFontTx/>
              <a:buNone/>
            </a:pPr>
            <a:r>
              <a:rPr lang="zh-CN" altLang="en-US" sz="2400" b="1" dirty="0"/>
              <a:t>●硬式谈判法（立场型谈判）</a:t>
            </a:r>
            <a:endParaRPr lang="zh-CN" altLang="en-US" sz="2000" b="1" dirty="0"/>
          </a:p>
          <a:p>
            <a:pPr>
              <a:lnSpc>
                <a:spcPct val="110000"/>
              </a:lnSpc>
              <a:spcBef>
                <a:spcPts val="600"/>
              </a:spcBef>
              <a:buFontTx/>
              <a:buNone/>
            </a:pPr>
            <a:r>
              <a:rPr lang="zh-CN" altLang="en-US" sz="2000" dirty="0"/>
              <a:t>   谈判者只关心自己的利益，注重维护己方的立场，轻易不向对方作让步。</a:t>
            </a:r>
          </a:p>
          <a:p>
            <a:pPr>
              <a:lnSpc>
                <a:spcPct val="110000"/>
              </a:lnSpc>
              <a:spcBef>
                <a:spcPts val="600"/>
              </a:spcBef>
              <a:buFontTx/>
              <a:buNone/>
            </a:pPr>
            <a:r>
              <a:rPr lang="zh-CN" altLang="en-US" sz="2000" dirty="0"/>
              <a:t>   将谈判看作是一场意志力的竞赛和搏斗。</a:t>
            </a:r>
          </a:p>
          <a:p>
            <a:pPr>
              <a:lnSpc>
                <a:spcPct val="110000"/>
              </a:lnSpc>
              <a:spcBef>
                <a:spcPts val="600"/>
              </a:spcBef>
              <a:buFontTx/>
              <a:buNone/>
            </a:pPr>
            <a:r>
              <a:rPr lang="zh-CN" altLang="en-US" sz="2400" b="1" dirty="0"/>
              <a:t>●原则型谈判</a:t>
            </a:r>
            <a:r>
              <a:rPr lang="zh-CN" altLang="en-US" sz="2400" b="1" dirty="0" smtClean="0"/>
              <a:t>法（</a:t>
            </a:r>
            <a:r>
              <a:rPr lang="zh-CN" altLang="zh-CN" sz="2400" b="1" dirty="0">
                <a:solidFill>
                  <a:schemeClr val="tx1"/>
                </a:solidFill>
              </a:rPr>
              <a:t>价值型谈判</a:t>
            </a:r>
            <a:r>
              <a:rPr lang="zh-CN" altLang="en-US" sz="2400" b="1" dirty="0" smtClean="0"/>
              <a:t>）</a:t>
            </a:r>
            <a:endParaRPr lang="zh-CN" altLang="en-US" sz="2400" b="1" dirty="0"/>
          </a:p>
          <a:p>
            <a:pPr>
              <a:lnSpc>
                <a:spcPct val="110000"/>
              </a:lnSpc>
              <a:spcBef>
                <a:spcPts val="600"/>
              </a:spcBef>
              <a:buFontTx/>
              <a:buNone/>
            </a:pPr>
            <a:r>
              <a:rPr lang="zh-CN" altLang="en-US" sz="2000" dirty="0"/>
              <a:t>   谈判者既注重维护合作关系，又重视争取合理利益。</a:t>
            </a:r>
          </a:p>
          <a:p>
            <a:pPr>
              <a:lnSpc>
                <a:spcPct val="110000"/>
              </a:lnSpc>
              <a:spcBef>
                <a:spcPts val="600"/>
              </a:spcBef>
              <a:buFontTx/>
              <a:buNone/>
            </a:pPr>
            <a:r>
              <a:rPr lang="zh-CN" altLang="en-US" sz="2000" dirty="0"/>
              <a:t>   是一种既理性而又富于人情味的谈判。</a:t>
            </a:r>
          </a:p>
          <a:p>
            <a:pPr>
              <a:lnSpc>
                <a:spcPct val="110000"/>
              </a:lnSpc>
              <a:spcBef>
                <a:spcPts val="600"/>
              </a:spcBef>
              <a:buFontTx/>
              <a:buNone/>
            </a:pPr>
            <a:endParaRPr lang="en-US" altLang="zh-CN" sz="1800" dirty="0">
              <a:latin typeface="楷体_GB2312" panose="02010609030101010101" pitchFamily="49" charset="-122"/>
              <a:ea typeface="楷体_GB2312" panose="02010609030101010101" pitchFamily="49" charset="-122"/>
            </a:endParaRPr>
          </a:p>
        </p:txBody>
      </p:sp>
    </p:spTree>
    <p:extLst>
      <p:ext uri="{BB962C8B-B14F-4D97-AF65-F5344CB8AC3E}">
        <p14:creationId xmlns:p14="http://schemas.microsoft.com/office/powerpoint/2010/main" val="279828090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a:xfrm>
            <a:off x="457200" y="533400"/>
            <a:ext cx="8229600" cy="868363"/>
          </a:xfrm>
          <a:noFill/>
        </p:spPr>
        <p:txBody>
          <a:bodyPr lIns="91440" tIns="45720" rIns="91440" bIns="45720" anchor="ctr"/>
          <a:lstStyle/>
          <a:p>
            <a:pPr eaLnBrk="1" hangingPunct="1"/>
            <a:r>
              <a:rPr lang="zh-CN" altLang="en-US" dirty="0" smtClean="0"/>
              <a:t>链接：哈佛原则性谈判模式 </a:t>
            </a:r>
          </a:p>
        </p:txBody>
      </p:sp>
      <p:sp>
        <p:nvSpPr>
          <p:cNvPr id="46083" name="Rectangle 3"/>
          <p:cNvSpPr>
            <a:spLocks noGrp="1" noChangeArrowheads="1"/>
          </p:cNvSpPr>
          <p:nvPr>
            <p:ph type="body" idx="1"/>
          </p:nvPr>
        </p:nvSpPr>
        <p:spPr>
          <a:xfrm>
            <a:off x="457200" y="1752600"/>
            <a:ext cx="8115328" cy="4343400"/>
          </a:xfrm>
        </p:spPr>
        <p:txBody>
          <a:bodyPr>
            <a:normAutofit/>
          </a:bodyPr>
          <a:lstStyle/>
          <a:p>
            <a:pPr eaLnBrk="1" hangingPunct="1">
              <a:lnSpc>
                <a:spcPct val="120000"/>
              </a:lnSpc>
            </a:pPr>
            <a:r>
              <a:rPr lang="zh-CN" altLang="en-US" sz="2400" b="1" dirty="0" smtClean="0">
                <a:solidFill>
                  <a:srgbClr val="660033"/>
                </a:solidFill>
                <a:ea typeface="幼圆" panose="02010509060101010101" pitchFamily="49" charset="-122"/>
              </a:rPr>
              <a:t>人</a:t>
            </a:r>
            <a:r>
              <a:rPr lang="zh-CN" altLang="en-GB" sz="2400" b="1" dirty="0" smtClean="0">
                <a:solidFill>
                  <a:srgbClr val="660033"/>
                </a:solidFill>
                <a:ea typeface="幼圆" panose="02010509060101010101" pitchFamily="49" charset="-122"/>
              </a:rPr>
              <a:t>：</a:t>
            </a:r>
            <a:r>
              <a:rPr lang="zh-CN" altLang="en-GB" sz="2400" b="0" dirty="0" smtClean="0">
                <a:ea typeface="幼圆" panose="02010509060101010101" pitchFamily="49" charset="-122"/>
              </a:rPr>
              <a:t>将谈判者与谈判问题分开</a:t>
            </a:r>
            <a:r>
              <a:rPr lang="zh-CN" altLang="en-US" sz="2400" b="0" dirty="0" smtClean="0">
                <a:ea typeface="幼圆" panose="02010509060101010101" pitchFamily="49" charset="-122"/>
              </a:rPr>
              <a:t>，对事不对人</a:t>
            </a:r>
            <a:endParaRPr lang="zh-CN" altLang="en-US" sz="2400" b="0" dirty="0" smtClean="0">
              <a:latin typeface="Arial" panose="020B0604020202020204" pitchFamily="34" charset="0"/>
              <a:ea typeface="幼圆" panose="02010509060101010101" pitchFamily="49" charset="-122"/>
            </a:endParaRPr>
          </a:p>
          <a:p>
            <a:pPr eaLnBrk="1" hangingPunct="1">
              <a:lnSpc>
                <a:spcPct val="120000"/>
              </a:lnSpc>
            </a:pPr>
            <a:r>
              <a:rPr lang="zh-CN" altLang="en-GB" sz="2400" b="1" dirty="0" smtClean="0">
                <a:solidFill>
                  <a:srgbClr val="660033"/>
                </a:solidFill>
                <a:ea typeface="幼圆" panose="02010509060101010101" pitchFamily="49" charset="-122"/>
              </a:rPr>
              <a:t>利益：</a:t>
            </a:r>
            <a:r>
              <a:rPr lang="zh-CN" altLang="en-GB" sz="2400" b="0" dirty="0" smtClean="0">
                <a:ea typeface="幼圆" panose="02010509060101010101" pitchFamily="49" charset="-122"/>
              </a:rPr>
              <a:t>把谈判的注意力集中于如何实现双方的合法利益，满足双方的需要，而不是将注意力花费在观点争论上</a:t>
            </a:r>
            <a:endParaRPr lang="zh-CN" altLang="en-US" sz="2400" b="0" dirty="0" smtClean="0">
              <a:latin typeface="Arial" panose="020B0604020202020204" pitchFamily="34" charset="0"/>
              <a:ea typeface="幼圆" panose="02010509060101010101" pitchFamily="49" charset="-122"/>
            </a:endParaRPr>
          </a:p>
          <a:p>
            <a:pPr eaLnBrk="1" hangingPunct="1">
              <a:lnSpc>
                <a:spcPct val="120000"/>
              </a:lnSpc>
            </a:pPr>
            <a:r>
              <a:rPr lang="zh-CN" altLang="en-GB" sz="2400" b="1" dirty="0" smtClean="0">
                <a:solidFill>
                  <a:srgbClr val="660033"/>
                </a:solidFill>
                <a:ea typeface="幼圆" panose="02010509060101010101" pitchFamily="49" charset="-122"/>
              </a:rPr>
              <a:t>选择：</a:t>
            </a:r>
            <a:r>
              <a:rPr lang="zh-CN" altLang="en-GB" sz="2400" b="0" dirty="0" smtClean="0">
                <a:ea typeface="幼圆" panose="02010509060101010101" pitchFamily="49" charset="-122"/>
              </a:rPr>
              <a:t>在达成协议之前，为谈判各方的共同利益与需要设想出多种可供选择的解决办法</a:t>
            </a:r>
          </a:p>
          <a:p>
            <a:pPr eaLnBrk="1" hangingPunct="1">
              <a:lnSpc>
                <a:spcPct val="120000"/>
              </a:lnSpc>
            </a:pPr>
            <a:r>
              <a:rPr lang="zh-CN" altLang="en-GB" sz="2400" b="1" dirty="0" smtClean="0">
                <a:solidFill>
                  <a:srgbClr val="660033"/>
                </a:solidFill>
                <a:ea typeface="幼圆" panose="02010509060101010101" pitchFamily="49" charset="-122"/>
              </a:rPr>
              <a:t>标准：</a:t>
            </a:r>
            <a:r>
              <a:rPr lang="zh-CN" altLang="en-US" sz="2400" b="0" dirty="0" smtClean="0">
                <a:latin typeface="幼圆" panose="02010509060101010101" pitchFamily="49" charset="-122"/>
                <a:ea typeface="幼圆" panose="02010509060101010101" pitchFamily="49" charset="-122"/>
              </a:rPr>
              <a:t>坚持最后结果要依据客观标准</a:t>
            </a:r>
            <a:endParaRPr lang="zh-CN" altLang="en-GB" sz="2400" b="0" dirty="0" smtClean="0">
              <a:latin typeface="幼圆" panose="02010509060101010101" pitchFamily="49" charset="-122"/>
              <a:ea typeface="幼圆" panose="02010509060101010101" pitchFamily="49" charset="-122"/>
            </a:endParaRPr>
          </a:p>
          <a:p>
            <a:pPr eaLnBrk="1" hangingPunct="1">
              <a:lnSpc>
                <a:spcPct val="120000"/>
              </a:lnSpc>
              <a:buFontTx/>
              <a:buNone/>
            </a:pPr>
            <a:r>
              <a:rPr lang="zh-CN" altLang="en-GB" sz="2400" b="0" dirty="0" smtClean="0"/>
              <a:t>     </a:t>
            </a:r>
            <a:r>
              <a:rPr lang="zh-CN" altLang="en-GB" sz="1800" b="0" dirty="0" smtClean="0"/>
              <a:t>（</a:t>
            </a:r>
            <a:r>
              <a:rPr lang="zh-CN" altLang="en-GB" sz="1800" b="0" dirty="0" smtClean="0">
                <a:ea typeface="楷体_GB2312" panose="02010609030101010101" pitchFamily="49" charset="-122"/>
              </a:rPr>
              <a:t>由美国谈判学家罗杰·费希尔和威廉·尤里在他们所进行的哈佛法学院谈判项目的研究过程中提出）</a:t>
            </a:r>
            <a:endParaRPr lang="zh-CN" altLang="en-US" sz="1800" b="0" dirty="0" smtClean="0">
              <a:ea typeface="楷体_GB2312" panose="02010609030101010101" pitchFamily="49" charset="-122"/>
            </a:endParaRPr>
          </a:p>
        </p:txBody>
      </p:sp>
    </p:spTree>
    <p:extLst>
      <p:ext uri="{BB962C8B-B14F-4D97-AF65-F5344CB8AC3E}">
        <p14:creationId xmlns:p14="http://schemas.microsoft.com/office/powerpoint/2010/main" val="206422641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133600" y="762000"/>
            <a:ext cx="5334000" cy="609600"/>
          </a:xfrm>
          <a:solidFill>
            <a:schemeClr val="accent1">
              <a:lumMod val="40000"/>
              <a:lumOff val="60000"/>
            </a:schemeClr>
          </a:solidFill>
        </p:spPr>
        <p:txBody>
          <a:bodyPr>
            <a:normAutofit/>
          </a:bodyPr>
          <a:lstStyle/>
          <a:p>
            <a:r>
              <a:rPr lang="zh-CN" altLang="en-US" sz="2800" b="1" dirty="0" smtClean="0">
                <a:latin typeface="微软雅黑" panose="020B0503020204020204" pitchFamily="34" charset="-122"/>
                <a:ea typeface="微软雅黑" panose="020B0503020204020204" pitchFamily="34" charset="-122"/>
              </a:rPr>
              <a:t>三</a:t>
            </a:r>
            <a:r>
              <a:rPr lang="zh-CN" altLang="zh-CN" sz="2800" b="1" dirty="0" smtClean="0">
                <a:latin typeface="微软雅黑" panose="020B0503020204020204" pitchFamily="34" charset="-122"/>
                <a:ea typeface="微软雅黑" panose="020B0503020204020204" pitchFamily="34" charset="-122"/>
              </a:rPr>
              <a:t>种</a:t>
            </a:r>
            <a:r>
              <a:rPr lang="zh-CN" altLang="zh-CN" sz="2800" b="1" dirty="0">
                <a:latin typeface="微软雅黑" panose="020B0503020204020204" pitchFamily="34" charset="-122"/>
                <a:ea typeface="微软雅黑" panose="020B0503020204020204" pitchFamily="34" charset="-122"/>
              </a:rPr>
              <a:t>谈判方法的比较</a:t>
            </a:r>
            <a:endParaRPr lang="zh-CN" altLang="en-US" sz="2800" b="1" dirty="0">
              <a:latin typeface="微软雅黑" panose="020B0503020204020204" pitchFamily="34" charset="-122"/>
              <a:ea typeface="微软雅黑" panose="020B0503020204020204" pitchFamily="34" charset="-122"/>
            </a:endParaRPr>
          </a:p>
        </p:txBody>
      </p:sp>
      <p:graphicFrame>
        <p:nvGraphicFramePr>
          <p:cNvPr id="3" name="表格 2"/>
          <p:cNvGraphicFramePr>
            <a:graphicFrameLocks noGrp="1"/>
          </p:cNvGraphicFramePr>
          <p:nvPr>
            <p:extLst>
              <p:ext uri="{D42A27DB-BD31-4B8C-83A1-F6EECF244321}">
                <p14:modId xmlns:p14="http://schemas.microsoft.com/office/powerpoint/2010/main" val="3159183144"/>
              </p:ext>
            </p:extLst>
          </p:nvPr>
        </p:nvGraphicFramePr>
        <p:xfrm>
          <a:off x="533400" y="1752601"/>
          <a:ext cx="8229600" cy="4527377"/>
        </p:xfrm>
        <a:graphic>
          <a:graphicData uri="http://schemas.openxmlformats.org/drawingml/2006/table">
            <a:tbl>
              <a:tblPr firstRow="1" firstCol="1" bandRow="1">
                <a:tableStyleId>{5C22544A-7EE6-4342-B048-85BDC9FD1C3A}</a:tableStyleId>
              </a:tblPr>
              <a:tblGrid>
                <a:gridCol w="915220"/>
                <a:gridCol w="2089692"/>
                <a:gridCol w="2746582"/>
                <a:gridCol w="2478106"/>
              </a:tblGrid>
              <a:tr h="609599">
                <a:tc>
                  <a:txBody>
                    <a:bodyPr/>
                    <a:lstStyle/>
                    <a:p>
                      <a:pPr indent="228600" algn="ctr">
                        <a:lnSpc>
                          <a:spcPct val="150000"/>
                        </a:lnSpc>
                        <a:spcAft>
                          <a:spcPts val="0"/>
                        </a:spcAft>
                      </a:pPr>
                      <a:r>
                        <a:rPr lang="en-US" sz="1600" kern="100">
                          <a:effectLst/>
                          <a:latin typeface="微软雅黑" pitchFamily="34" charset="-122"/>
                          <a:ea typeface="微软雅黑" pitchFamily="34" charset="-122"/>
                        </a:rPr>
                        <a:t> </a:t>
                      </a:r>
                      <a:endParaRPr lang="zh-CN" sz="1600" kern="100">
                        <a:effectLst/>
                        <a:latin typeface="微软雅黑" pitchFamily="34" charset="-122"/>
                        <a:ea typeface="微软雅黑" pitchFamily="34" charset="-122"/>
                        <a:cs typeface="Times New Roman"/>
                      </a:endParaRPr>
                    </a:p>
                  </a:txBody>
                  <a:tcPr marL="68580" marR="68580" marT="0" marB="0" anchor="ctr"/>
                </a:tc>
                <a:tc>
                  <a:txBody>
                    <a:bodyPr/>
                    <a:lstStyle/>
                    <a:p>
                      <a:pPr algn="ctr">
                        <a:lnSpc>
                          <a:spcPct val="150000"/>
                        </a:lnSpc>
                        <a:spcAft>
                          <a:spcPts val="0"/>
                        </a:spcAft>
                      </a:pPr>
                      <a:r>
                        <a:rPr lang="zh-CN" sz="1600" kern="100">
                          <a:effectLst/>
                          <a:latin typeface="微软雅黑" pitchFamily="34" charset="-122"/>
                          <a:ea typeface="微软雅黑" pitchFamily="34" charset="-122"/>
                        </a:rPr>
                        <a:t>软式谈判法（让步型）</a:t>
                      </a:r>
                      <a:endParaRPr lang="zh-CN" sz="1600" kern="100">
                        <a:effectLst/>
                        <a:latin typeface="微软雅黑" pitchFamily="34" charset="-122"/>
                        <a:ea typeface="微软雅黑" pitchFamily="34" charset="-122"/>
                        <a:cs typeface="Times New Roman"/>
                      </a:endParaRPr>
                    </a:p>
                  </a:txBody>
                  <a:tcPr marL="68580" marR="68580" marT="0" marB="0" anchor="ctr"/>
                </a:tc>
                <a:tc>
                  <a:txBody>
                    <a:bodyPr/>
                    <a:lstStyle/>
                    <a:p>
                      <a:pPr algn="ctr">
                        <a:lnSpc>
                          <a:spcPct val="150000"/>
                        </a:lnSpc>
                        <a:spcAft>
                          <a:spcPts val="0"/>
                        </a:spcAft>
                      </a:pPr>
                      <a:r>
                        <a:rPr lang="zh-CN" sz="1600" kern="100">
                          <a:effectLst/>
                          <a:latin typeface="微软雅黑" pitchFamily="34" charset="-122"/>
                          <a:ea typeface="微软雅黑" pitchFamily="34" charset="-122"/>
                        </a:rPr>
                        <a:t>硬式谈判法（立场型）</a:t>
                      </a:r>
                      <a:endParaRPr lang="zh-CN" sz="1600" kern="100">
                        <a:effectLst/>
                        <a:latin typeface="微软雅黑" pitchFamily="34" charset="-122"/>
                        <a:ea typeface="微软雅黑" pitchFamily="34" charset="-122"/>
                        <a:cs typeface="Times New Roman"/>
                      </a:endParaRPr>
                    </a:p>
                  </a:txBody>
                  <a:tcPr marL="68580" marR="68580" marT="0" marB="0" anchor="ctr"/>
                </a:tc>
                <a:tc>
                  <a:txBody>
                    <a:bodyPr/>
                    <a:lstStyle/>
                    <a:p>
                      <a:pPr algn="ctr">
                        <a:lnSpc>
                          <a:spcPct val="150000"/>
                        </a:lnSpc>
                        <a:spcAft>
                          <a:spcPts val="0"/>
                        </a:spcAft>
                      </a:pPr>
                      <a:r>
                        <a:rPr lang="zh-CN" sz="1600" kern="100">
                          <a:effectLst/>
                          <a:latin typeface="微软雅黑" pitchFamily="34" charset="-122"/>
                          <a:ea typeface="微软雅黑" pitchFamily="34" charset="-122"/>
                        </a:rPr>
                        <a:t>原则型谈判法（原则型）</a:t>
                      </a:r>
                      <a:endParaRPr lang="zh-CN" sz="1600" kern="100">
                        <a:effectLst/>
                        <a:latin typeface="微软雅黑" pitchFamily="34" charset="-122"/>
                        <a:ea typeface="微软雅黑" pitchFamily="34" charset="-122"/>
                        <a:cs typeface="Times New Roman"/>
                      </a:endParaRPr>
                    </a:p>
                  </a:txBody>
                  <a:tcPr marL="68580" marR="68580" marT="0" marB="0" anchor="ctr"/>
                </a:tc>
              </a:tr>
              <a:tr h="401923">
                <a:tc>
                  <a:txBody>
                    <a:bodyPr/>
                    <a:lstStyle/>
                    <a:p>
                      <a:pPr algn="ctr">
                        <a:spcAft>
                          <a:spcPts val="0"/>
                        </a:spcAft>
                      </a:pPr>
                      <a:r>
                        <a:rPr lang="zh-CN" sz="1600" kern="100">
                          <a:effectLst/>
                          <a:latin typeface="微软雅黑" pitchFamily="34" charset="-122"/>
                          <a:ea typeface="微软雅黑" pitchFamily="34" charset="-122"/>
                        </a:rPr>
                        <a:t>目标</a:t>
                      </a:r>
                      <a:endParaRPr lang="zh-CN" sz="1600" kern="100">
                        <a:effectLst/>
                        <a:latin typeface="微软雅黑" pitchFamily="34" charset="-122"/>
                        <a:ea typeface="微软雅黑" pitchFamily="34" charset="-122"/>
                        <a:cs typeface="Times New Roman"/>
                      </a:endParaRPr>
                    </a:p>
                  </a:txBody>
                  <a:tcPr marL="68580" marR="68580" marT="0" marB="0"/>
                </a:tc>
                <a:tc>
                  <a:txBody>
                    <a:bodyPr/>
                    <a:lstStyle/>
                    <a:p>
                      <a:pPr algn="l">
                        <a:spcAft>
                          <a:spcPts val="0"/>
                        </a:spcAft>
                      </a:pPr>
                      <a:r>
                        <a:rPr lang="zh-CN" sz="1600" kern="100">
                          <a:effectLst/>
                          <a:latin typeface="微软雅黑" pitchFamily="34" charset="-122"/>
                          <a:ea typeface="微软雅黑" pitchFamily="34" charset="-122"/>
                        </a:rPr>
                        <a:t>达成协议</a:t>
                      </a:r>
                      <a:endParaRPr lang="zh-CN" sz="1600" kern="100">
                        <a:effectLst/>
                        <a:latin typeface="微软雅黑" pitchFamily="34" charset="-122"/>
                        <a:ea typeface="微软雅黑" pitchFamily="34" charset="-122"/>
                        <a:cs typeface="Times New Roman"/>
                      </a:endParaRPr>
                    </a:p>
                  </a:txBody>
                  <a:tcPr marL="68580" marR="68580" marT="0" marB="0"/>
                </a:tc>
                <a:tc>
                  <a:txBody>
                    <a:bodyPr/>
                    <a:lstStyle/>
                    <a:p>
                      <a:pPr algn="l">
                        <a:spcAft>
                          <a:spcPts val="0"/>
                        </a:spcAft>
                      </a:pPr>
                      <a:r>
                        <a:rPr lang="zh-CN" sz="1600" kern="100">
                          <a:effectLst/>
                          <a:latin typeface="微软雅黑" pitchFamily="34" charset="-122"/>
                          <a:ea typeface="微软雅黑" pitchFamily="34" charset="-122"/>
                        </a:rPr>
                        <a:t>赢得胜利</a:t>
                      </a:r>
                      <a:endParaRPr lang="zh-CN" sz="1600" kern="100">
                        <a:effectLst/>
                        <a:latin typeface="微软雅黑" pitchFamily="34" charset="-122"/>
                        <a:ea typeface="微软雅黑" pitchFamily="34" charset="-122"/>
                        <a:cs typeface="Times New Roman"/>
                      </a:endParaRPr>
                    </a:p>
                  </a:txBody>
                  <a:tcPr marL="68580" marR="68580" marT="0" marB="0"/>
                </a:tc>
                <a:tc>
                  <a:txBody>
                    <a:bodyPr/>
                    <a:lstStyle/>
                    <a:p>
                      <a:pPr algn="l">
                        <a:spcAft>
                          <a:spcPts val="0"/>
                        </a:spcAft>
                      </a:pPr>
                      <a:r>
                        <a:rPr lang="zh-CN" sz="1600" kern="100">
                          <a:effectLst/>
                          <a:latin typeface="微软雅黑" pitchFamily="34" charset="-122"/>
                          <a:ea typeface="微软雅黑" pitchFamily="34" charset="-122"/>
                        </a:rPr>
                        <a:t>问题共同解决者</a:t>
                      </a:r>
                      <a:endParaRPr lang="zh-CN" sz="1600" kern="100">
                        <a:effectLst/>
                        <a:latin typeface="微软雅黑" pitchFamily="34" charset="-122"/>
                        <a:ea typeface="微软雅黑" pitchFamily="34" charset="-122"/>
                        <a:cs typeface="Times New Roman"/>
                      </a:endParaRPr>
                    </a:p>
                  </a:txBody>
                  <a:tcPr marL="68580" marR="68580" marT="0" marB="0"/>
                </a:tc>
              </a:tr>
              <a:tr h="502080">
                <a:tc>
                  <a:txBody>
                    <a:bodyPr/>
                    <a:lstStyle/>
                    <a:p>
                      <a:pPr algn="ctr">
                        <a:spcAft>
                          <a:spcPts val="0"/>
                        </a:spcAft>
                      </a:pPr>
                      <a:r>
                        <a:rPr lang="zh-CN" sz="1600" kern="100">
                          <a:effectLst/>
                          <a:latin typeface="微软雅黑" pitchFamily="34" charset="-122"/>
                          <a:ea typeface="微软雅黑" pitchFamily="34" charset="-122"/>
                        </a:rPr>
                        <a:t>出发点</a:t>
                      </a:r>
                      <a:endParaRPr lang="zh-CN" sz="1600" kern="100">
                        <a:effectLst/>
                        <a:latin typeface="微软雅黑" pitchFamily="34" charset="-122"/>
                        <a:ea typeface="微软雅黑" pitchFamily="34" charset="-122"/>
                        <a:cs typeface="Times New Roman"/>
                      </a:endParaRPr>
                    </a:p>
                  </a:txBody>
                  <a:tcPr marL="68580" marR="68580" marT="0" marB="0"/>
                </a:tc>
                <a:tc>
                  <a:txBody>
                    <a:bodyPr/>
                    <a:lstStyle/>
                    <a:p>
                      <a:pPr algn="l">
                        <a:spcAft>
                          <a:spcPts val="0"/>
                        </a:spcAft>
                      </a:pPr>
                      <a:r>
                        <a:rPr lang="zh-CN" sz="1600" kern="100">
                          <a:effectLst/>
                          <a:latin typeface="微软雅黑" pitchFamily="34" charset="-122"/>
                          <a:ea typeface="微软雅黑" pitchFamily="34" charset="-122"/>
                        </a:rPr>
                        <a:t>为了增进关系而做出让步</a:t>
                      </a:r>
                      <a:endParaRPr lang="zh-CN" sz="1600" kern="100">
                        <a:effectLst/>
                        <a:latin typeface="微软雅黑" pitchFamily="34" charset="-122"/>
                        <a:ea typeface="微软雅黑" pitchFamily="34" charset="-122"/>
                        <a:cs typeface="Times New Roman"/>
                      </a:endParaRPr>
                    </a:p>
                  </a:txBody>
                  <a:tcPr marL="68580" marR="68580" marT="0" marB="0"/>
                </a:tc>
                <a:tc>
                  <a:txBody>
                    <a:bodyPr/>
                    <a:lstStyle/>
                    <a:p>
                      <a:pPr algn="l">
                        <a:spcAft>
                          <a:spcPts val="0"/>
                        </a:spcAft>
                      </a:pPr>
                      <a:r>
                        <a:rPr lang="zh-CN" sz="1600" kern="100">
                          <a:effectLst/>
                          <a:latin typeface="微软雅黑" pitchFamily="34" charset="-122"/>
                          <a:ea typeface="微软雅黑" pitchFamily="34" charset="-122"/>
                        </a:rPr>
                        <a:t>要求对方让步作为建立关系的条件</a:t>
                      </a:r>
                      <a:endParaRPr lang="zh-CN" sz="1600" kern="100">
                        <a:effectLst/>
                        <a:latin typeface="微软雅黑" pitchFamily="34" charset="-122"/>
                        <a:ea typeface="微软雅黑" pitchFamily="34" charset="-122"/>
                        <a:cs typeface="Times New Roman"/>
                      </a:endParaRPr>
                    </a:p>
                  </a:txBody>
                  <a:tcPr marL="68580" marR="68580" marT="0" marB="0"/>
                </a:tc>
                <a:tc>
                  <a:txBody>
                    <a:bodyPr/>
                    <a:lstStyle/>
                    <a:p>
                      <a:pPr algn="l">
                        <a:spcAft>
                          <a:spcPts val="0"/>
                        </a:spcAft>
                      </a:pPr>
                      <a:r>
                        <a:rPr lang="zh-CN" sz="1600" kern="100">
                          <a:effectLst/>
                          <a:latin typeface="微软雅黑" pitchFamily="34" charset="-122"/>
                          <a:ea typeface="微软雅黑" pitchFamily="34" charset="-122"/>
                        </a:rPr>
                        <a:t>人与问题分开</a:t>
                      </a:r>
                      <a:endParaRPr lang="zh-CN" sz="1600" kern="100">
                        <a:effectLst/>
                        <a:latin typeface="微软雅黑" pitchFamily="34" charset="-122"/>
                        <a:ea typeface="微软雅黑" pitchFamily="34" charset="-122"/>
                        <a:cs typeface="Times New Roman"/>
                      </a:endParaRPr>
                    </a:p>
                  </a:txBody>
                  <a:tcPr marL="68580" marR="68580" marT="0" marB="0"/>
                </a:tc>
              </a:tr>
              <a:tr h="401923">
                <a:tc>
                  <a:txBody>
                    <a:bodyPr/>
                    <a:lstStyle/>
                    <a:p>
                      <a:pPr algn="ctr">
                        <a:spcAft>
                          <a:spcPts val="0"/>
                        </a:spcAft>
                      </a:pPr>
                      <a:r>
                        <a:rPr lang="zh-CN" sz="1600" kern="100">
                          <a:effectLst/>
                          <a:latin typeface="微软雅黑" pitchFamily="34" charset="-122"/>
                          <a:ea typeface="微软雅黑" pitchFamily="34" charset="-122"/>
                        </a:rPr>
                        <a:t>手段</a:t>
                      </a:r>
                      <a:endParaRPr lang="zh-CN" sz="1600" kern="100">
                        <a:effectLst/>
                        <a:latin typeface="微软雅黑" pitchFamily="34" charset="-122"/>
                        <a:ea typeface="微软雅黑" pitchFamily="34" charset="-122"/>
                        <a:cs typeface="Times New Roman"/>
                      </a:endParaRPr>
                    </a:p>
                  </a:txBody>
                  <a:tcPr marL="68580" marR="68580" marT="0" marB="0"/>
                </a:tc>
                <a:tc>
                  <a:txBody>
                    <a:bodyPr/>
                    <a:lstStyle/>
                    <a:p>
                      <a:pPr algn="l">
                        <a:spcAft>
                          <a:spcPts val="0"/>
                        </a:spcAft>
                      </a:pPr>
                      <a:r>
                        <a:rPr lang="zh-CN" sz="1600" kern="100">
                          <a:effectLst/>
                          <a:latin typeface="微软雅黑" pitchFamily="34" charset="-122"/>
                          <a:ea typeface="微软雅黑" pitchFamily="34" charset="-122"/>
                        </a:rPr>
                        <a:t>对人和事都温和</a:t>
                      </a:r>
                      <a:endParaRPr lang="zh-CN" sz="1600" kern="100">
                        <a:effectLst/>
                        <a:latin typeface="微软雅黑" pitchFamily="34" charset="-122"/>
                        <a:ea typeface="微软雅黑" pitchFamily="34" charset="-122"/>
                        <a:cs typeface="Times New Roman"/>
                      </a:endParaRPr>
                    </a:p>
                  </a:txBody>
                  <a:tcPr marL="68580" marR="68580" marT="0" marB="0"/>
                </a:tc>
                <a:tc>
                  <a:txBody>
                    <a:bodyPr/>
                    <a:lstStyle/>
                    <a:p>
                      <a:pPr algn="l">
                        <a:spcAft>
                          <a:spcPts val="0"/>
                        </a:spcAft>
                      </a:pPr>
                      <a:r>
                        <a:rPr lang="zh-CN" sz="1600" kern="100">
                          <a:effectLst/>
                          <a:latin typeface="微软雅黑" pitchFamily="34" charset="-122"/>
                          <a:ea typeface="微软雅黑" pitchFamily="34" charset="-122"/>
                        </a:rPr>
                        <a:t>对人和事都强硬</a:t>
                      </a:r>
                      <a:endParaRPr lang="zh-CN" sz="1600" kern="100">
                        <a:effectLst/>
                        <a:latin typeface="微软雅黑" pitchFamily="34" charset="-122"/>
                        <a:ea typeface="微软雅黑" pitchFamily="34" charset="-122"/>
                        <a:cs typeface="Times New Roman"/>
                      </a:endParaRPr>
                    </a:p>
                  </a:txBody>
                  <a:tcPr marL="68580" marR="68580" marT="0" marB="0"/>
                </a:tc>
                <a:tc>
                  <a:txBody>
                    <a:bodyPr/>
                    <a:lstStyle/>
                    <a:p>
                      <a:pPr algn="l">
                        <a:spcAft>
                          <a:spcPts val="0"/>
                        </a:spcAft>
                      </a:pPr>
                      <a:r>
                        <a:rPr lang="zh-CN" sz="1600" kern="100">
                          <a:effectLst/>
                          <a:latin typeface="微软雅黑" pitchFamily="34" charset="-122"/>
                          <a:ea typeface="微软雅黑" pitchFamily="34" charset="-122"/>
                        </a:rPr>
                        <a:t>对人温和、对事强硬</a:t>
                      </a:r>
                      <a:endParaRPr lang="zh-CN" sz="1600" kern="100">
                        <a:effectLst/>
                        <a:latin typeface="微软雅黑" pitchFamily="34" charset="-122"/>
                        <a:ea typeface="微软雅黑" pitchFamily="34" charset="-122"/>
                        <a:cs typeface="Times New Roman"/>
                      </a:endParaRPr>
                    </a:p>
                  </a:txBody>
                  <a:tcPr marL="68580" marR="68580" marT="0" marB="0"/>
                </a:tc>
              </a:tr>
              <a:tr h="401923">
                <a:tc>
                  <a:txBody>
                    <a:bodyPr/>
                    <a:lstStyle/>
                    <a:p>
                      <a:pPr algn="ctr">
                        <a:spcAft>
                          <a:spcPts val="0"/>
                        </a:spcAft>
                      </a:pPr>
                      <a:r>
                        <a:rPr lang="zh-CN" sz="1600" kern="100">
                          <a:effectLst/>
                          <a:latin typeface="微软雅黑" pitchFamily="34" charset="-122"/>
                          <a:ea typeface="微软雅黑" pitchFamily="34" charset="-122"/>
                        </a:rPr>
                        <a:t>态度</a:t>
                      </a:r>
                      <a:endParaRPr lang="zh-CN" sz="1600" kern="100">
                        <a:effectLst/>
                        <a:latin typeface="微软雅黑" pitchFamily="34" charset="-122"/>
                        <a:ea typeface="微软雅黑" pitchFamily="34" charset="-122"/>
                        <a:cs typeface="Times New Roman"/>
                      </a:endParaRPr>
                    </a:p>
                  </a:txBody>
                  <a:tcPr marL="68580" marR="68580" marT="0" marB="0"/>
                </a:tc>
                <a:tc>
                  <a:txBody>
                    <a:bodyPr/>
                    <a:lstStyle/>
                    <a:p>
                      <a:pPr algn="l">
                        <a:spcAft>
                          <a:spcPts val="0"/>
                        </a:spcAft>
                      </a:pPr>
                      <a:r>
                        <a:rPr lang="zh-CN" sz="1600" kern="100">
                          <a:effectLst/>
                          <a:latin typeface="微软雅黑" pitchFamily="34" charset="-122"/>
                          <a:ea typeface="微软雅黑" pitchFamily="34" charset="-122"/>
                        </a:rPr>
                        <a:t>信任对方 </a:t>
                      </a:r>
                      <a:endParaRPr lang="zh-CN" sz="1600" kern="100">
                        <a:effectLst/>
                        <a:latin typeface="微软雅黑" pitchFamily="34" charset="-122"/>
                        <a:ea typeface="微软雅黑" pitchFamily="34" charset="-122"/>
                        <a:cs typeface="Times New Roman"/>
                      </a:endParaRPr>
                    </a:p>
                  </a:txBody>
                  <a:tcPr marL="68580" marR="68580" marT="0" marB="0"/>
                </a:tc>
                <a:tc>
                  <a:txBody>
                    <a:bodyPr/>
                    <a:lstStyle/>
                    <a:p>
                      <a:pPr algn="l">
                        <a:spcAft>
                          <a:spcPts val="0"/>
                        </a:spcAft>
                      </a:pPr>
                      <a:r>
                        <a:rPr lang="zh-CN" sz="1600" kern="100">
                          <a:effectLst/>
                          <a:latin typeface="微软雅黑" pitchFamily="34" charset="-122"/>
                          <a:ea typeface="微软雅黑" pitchFamily="34" charset="-122"/>
                        </a:rPr>
                        <a:t>不信任对方</a:t>
                      </a:r>
                      <a:endParaRPr lang="zh-CN" sz="1600" kern="100">
                        <a:effectLst/>
                        <a:latin typeface="微软雅黑" pitchFamily="34" charset="-122"/>
                        <a:ea typeface="微软雅黑" pitchFamily="34" charset="-122"/>
                        <a:cs typeface="Times New Roman"/>
                      </a:endParaRPr>
                    </a:p>
                  </a:txBody>
                  <a:tcPr marL="68580" marR="68580" marT="0" marB="0"/>
                </a:tc>
                <a:tc>
                  <a:txBody>
                    <a:bodyPr/>
                    <a:lstStyle/>
                    <a:p>
                      <a:pPr algn="l">
                        <a:spcAft>
                          <a:spcPts val="0"/>
                        </a:spcAft>
                      </a:pPr>
                      <a:r>
                        <a:rPr lang="zh-CN" sz="1600" kern="100">
                          <a:effectLst/>
                          <a:latin typeface="微软雅黑" pitchFamily="34" charset="-122"/>
                          <a:ea typeface="微软雅黑" pitchFamily="34" charset="-122"/>
                        </a:rPr>
                        <a:t>信任与否与谈判无关</a:t>
                      </a:r>
                      <a:endParaRPr lang="zh-CN" sz="1600" kern="100">
                        <a:effectLst/>
                        <a:latin typeface="微软雅黑" pitchFamily="34" charset="-122"/>
                        <a:ea typeface="微软雅黑" pitchFamily="34" charset="-122"/>
                        <a:cs typeface="Times New Roman"/>
                      </a:endParaRPr>
                    </a:p>
                  </a:txBody>
                  <a:tcPr marL="68580" marR="68580" marT="0" marB="0"/>
                </a:tc>
              </a:tr>
              <a:tr h="502080">
                <a:tc>
                  <a:txBody>
                    <a:bodyPr/>
                    <a:lstStyle/>
                    <a:p>
                      <a:pPr algn="ctr">
                        <a:spcAft>
                          <a:spcPts val="0"/>
                        </a:spcAft>
                      </a:pPr>
                      <a:r>
                        <a:rPr lang="zh-CN" sz="1600" kern="100">
                          <a:effectLst/>
                          <a:latin typeface="微软雅黑" pitchFamily="34" charset="-122"/>
                          <a:ea typeface="微软雅黑" pitchFamily="34" charset="-122"/>
                        </a:rPr>
                        <a:t>立场</a:t>
                      </a:r>
                      <a:endParaRPr lang="zh-CN" sz="1600" kern="100">
                        <a:effectLst/>
                        <a:latin typeface="微软雅黑" pitchFamily="34" charset="-122"/>
                        <a:ea typeface="微软雅黑" pitchFamily="34" charset="-122"/>
                        <a:cs typeface="Times New Roman"/>
                      </a:endParaRPr>
                    </a:p>
                  </a:txBody>
                  <a:tcPr marL="68580" marR="68580" marT="0" marB="0"/>
                </a:tc>
                <a:tc>
                  <a:txBody>
                    <a:bodyPr/>
                    <a:lstStyle/>
                    <a:p>
                      <a:pPr algn="l">
                        <a:spcAft>
                          <a:spcPts val="0"/>
                        </a:spcAft>
                      </a:pPr>
                      <a:r>
                        <a:rPr lang="zh-CN" sz="1600" kern="100">
                          <a:effectLst/>
                          <a:latin typeface="微软雅黑" pitchFamily="34" charset="-122"/>
                          <a:ea typeface="微软雅黑" pitchFamily="34" charset="-122"/>
                        </a:rPr>
                        <a:t>轻易改变 </a:t>
                      </a:r>
                      <a:endParaRPr lang="zh-CN" sz="1600" kern="100">
                        <a:effectLst/>
                        <a:latin typeface="微软雅黑" pitchFamily="34" charset="-122"/>
                        <a:ea typeface="微软雅黑" pitchFamily="34" charset="-122"/>
                        <a:cs typeface="Times New Roman"/>
                      </a:endParaRPr>
                    </a:p>
                  </a:txBody>
                  <a:tcPr marL="68580" marR="68580" marT="0" marB="0"/>
                </a:tc>
                <a:tc>
                  <a:txBody>
                    <a:bodyPr/>
                    <a:lstStyle/>
                    <a:p>
                      <a:pPr algn="l">
                        <a:spcAft>
                          <a:spcPts val="0"/>
                        </a:spcAft>
                      </a:pPr>
                      <a:r>
                        <a:rPr lang="zh-CN" sz="1600" kern="100">
                          <a:effectLst/>
                          <a:latin typeface="微软雅黑" pitchFamily="34" charset="-122"/>
                          <a:ea typeface="微软雅黑" pitchFamily="34" charset="-122"/>
                        </a:rPr>
                        <a:t>坚持不变</a:t>
                      </a:r>
                      <a:endParaRPr lang="zh-CN" sz="1600" kern="100">
                        <a:effectLst/>
                        <a:latin typeface="微软雅黑" pitchFamily="34" charset="-122"/>
                        <a:ea typeface="微软雅黑" pitchFamily="34" charset="-122"/>
                        <a:cs typeface="Times New Roman"/>
                      </a:endParaRPr>
                    </a:p>
                  </a:txBody>
                  <a:tcPr marL="68580" marR="68580" marT="0" marB="0"/>
                </a:tc>
                <a:tc>
                  <a:txBody>
                    <a:bodyPr/>
                    <a:lstStyle/>
                    <a:p>
                      <a:pPr algn="l">
                        <a:spcAft>
                          <a:spcPts val="0"/>
                        </a:spcAft>
                      </a:pPr>
                      <a:r>
                        <a:rPr lang="zh-CN" sz="1600" kern="100">
                          <a:effectLst/>
                          <a:latin typeface="微软雅黑" pitchFamily="34" charset="-122"/>
                          <a:ea typeface="微软雅黑" pitchFamily="34" charset="-122"/>
                        </a:rPr>
                        <a:t>重点放在利益上而不是立场上</a:t>
                      </a:r>
                      <a:endParaRPr lang="zh-CN" sz="1600" kern="100">
                        <a:effectLst/>
                        <a:latin typeface="微软雅黑" pitchFamily="34" charset="-122"/>
                        <a:ea typeface="微软雅黑" pitchFamily="34" charset="-122"/>
                        <a:cs typeface="Times New Roman"/>
                      </a:endParaRPr>
                    </a:p>
                  </a:txBody>
                  <a:tcPr marL="68580" marR="68580" marT="0" marB="0"/>
                </a:tc>
              </a:tr>
              <a:tr h="401923">
                <a:tc>
                  <a:txBody>
                    <a:bodyPr/>
                    <a:lstStyle/>
                    <a:p>
                      <a:pPr algn="ctr">
                        <a:spcAft>
                          <a:spcPts val="0"/>
                        </a:spcAft>
                      </a:pPr>
                      <a:r>
                        <a:rPr lang="zh-CN" sz="1600" kern="100">
                          <a:effectLst/>
                          <a:latin typeface="微软雅黑" pitchFamily="34" charset="-122"/>
                          <a:ea typeface="微软雅黑" pitchFamily="34" charset="-122"/>
                        </a:rPr>
                        <a:t>做法</a:t>
                      </a:r>
                      <a:endParaRPr lang="zh-CN" sz="1600" kern="100">
                        <a:effectLst/>
                        <a:latin typeface="微软雅黑" pitchFamily="34" charset="-122"/>
                        <a:ea typeface="微软雅黑" pitchFamily="34" charset="-122"/>
                        <a:cs typeface="Times New Roman"/>
                      </a:endParaRPr>
                    </a:p>
                  </a:txBody>
                  <a:tcPr marL="68580" marR="68580" marT="0" marB="0"/>
                </a:tc>
                <a:tc>
                  <a:txBody>
                    <a:bodyPr/>
                    <a:lstStyle/>
                    <a:p>
                      <a:pPr algn="l">
                        <a:spcAft>
                          <a:spcPts val="0"/>
                        </a:spcAft>
                      </a:pPr>
                      <a:r>
                        <a:rPr lang="zh-CN" sz="1600" kern="100">
                          <a:effectLst/>
                          <a:latin typeface="微软雅黑" pitchFamily="34" charset="-122"/>
                          <a:ea typeface="微软雅黑" pitchFamily="34" charset="-122"/>
                        </a:rPr>
                        <a:t>提出建议</a:t>
                      </a:r>
                      <a:endParaRPr lang="zh-CN" sz="1600" kern="100">
                        <a:effectLst/>
                        <a:latin typeface="微软雅黑" pitchFamily="34" charset="-122"/>
                        <a:ea typeface="微软雅黑" pitchFamily="34" charset="-122"/>
                        <a:cs typeface="Times New Roman"/>
                      </a:endParaRPr>
                    </a:p>
                  </a:txBody>
                  <a:tcPr marL="68580" marR="68580" marT="0" marB="0"/>
                </a:tc>
                <a:tc>
                  <a:txBody>
                    <a:bodyPr/>
                    <a:lstStyle/>
                    <a:p>
                      <a:pPr algn="l">
                        <a:spcAft>
                          <a:spcPts val="0"/>
                        </a:spcAft>
                      </a:pPr>
                      <a:r>
                        <a:rPr lang="zh-CN" sz="1600" kern="100">
                          <a:effectLst/>
                          <a:latin typeface="微软雅黑" pitchFamily="34" charset="-122"/>
                          <a:ea typeface="微软雅黑" pitchFamily="34" charset="-122"/>
                        </a:rPr>
                        <a:t>威胁对方</a:t>
                      </a:r>
                      <a:endParaRPr lang="zh-CN" sz="1600" kern="100">
                        <a:effectLst/>
                        <a:latin typeface="微软雅黑" pitchFamily="34" charset="-122"/>
                        <a:ea typeface="微软雅黑" pitchFamily="34" charset="-122"/>
                        <a:cs typeface="Times New Roman"/>
                      </a:endParaRPr>
                    </a:p>
                  </a:txBody>
                  <a:tcPr marL="68580" marR="68580" marT="0" marB="0"/>
                </a:tc>
                <a:tc>
                  <a:txBody>
                    <a:bodyPr/>
                    <a:lstStyle/>
                    <a:p>
                      <a:pPr algn="l">
                        <a:spcAft>
                          <a:spcPts val="0"/>
                        </a:spcAft>
                      </a:pPr>
                      <a:r>
                        <a:rPr lang="zh-CN" sz="1600" kern="100">
                          <a:effectLst/>
                          <a:latin typeface="微软雅黑" pitchFamily="34" charset="-122"/>
                          <a:ea typeface="微软雅黑" pitchFamily="34" charset="-122"/>
                        </a:rPr>
                        <a:t>共同探究共同利益</a:t>
                      </a:r>
                      <a:endParaRPr lang="zh-CN" sz="1600" kern="100">
                        <a:effectLst/>
                        <a:latin typeface="微软雅黑" pitchFamily="34" charset="-122"/>
                        <a:ea typeface="微软雅黑" pitchFamily="34" charset="-122"/>
                        <a:cs typeface="Times New Roman"/>
                      </a:endParaRPr>
                    </a:p>
                  </a:txBody>
                  <a:tcPr marL="68580" marR="68580" marT="0" marB="0"/>
                </a:tc>
              </a:tr>
              <a:tr h="502080">
                <a:tc>
                  <a:txBody>
                    <a:bodyPr/>
                    <a:lstStyle/>
                    <a:p>
                      <a:pPr algn="ctr">
                        <a:spcAft>
                          <a:spcPts val="0"/>
                        </a:spcAft>
                      </a:pPr>
                      <a:r>
                        <a:rPr lang="zh-CN" sz="1600" kern="100">
                          <a:effectLst/>
                          <a:latin typeface="微软雅黑" pitchFamily="34" charset="-122"/>
                          <a:ea typeface="微软雅黑" pitchFamily="34" charset="-122"/>
                        </a:rPr>
                        <a:t>方案</a:t>
                      </a:r>
                      <a:endParaRPr lang="zh-CN" sz="1600" kern="100">
                        <a:effectLst/>
                        <a:latin typeface="微软雅黑" pitchFamily="34" charset="-122"/>
                        <a:ea typeface="微软雅黑" pitchFamily="34" charset="-122"/>
                        <a:cs typeface="Times New Roman"/>
                      </a:endParaRPr>
                    </a:p>
                  </a:txBody>
                  <a:tcPr marL="68580" marR="68580" marT="0" marB="0"/>
                </a:tc>
                <a:tc>
                  <a:txBody>
                    <a:bodyPr/>
                    <a:lstStyle/>
                    <a:p>
                      <a:pPr algn="l">
                        <a:spcAft>
                          <a:spcPts val="0"/>
                        </a:spcAft>
                      </a:pPr>
                      <a:r>
                        <a:rPr lang="zh-CN" sz="1600" kern="100">
                          <a:effectLst/>
                          <a:latin typeface="微软雅黑" pitchFamily="34" charset="-122"/>
                          <a:ea typeface="微软雅黑" pitchFamily="34" charset="-122"/>
                        </a:rPr>
                        <a:t>找出对方能接受的方案 </a:t>
                      </a:r>
                      <a:endParaRPr lang="zh-CN" sz="1600" kern="100">
                        <a:effectLst/>
                        <a:latin typeface="微软雅黑" pitchFamily="34" charset="-122"/>
                        <a:ea typeface="微软雅黑" pitchFamily="34" charset="-122"/>
                        <a:cs typeface="Times New Roman"/>
                      </a:endParaRPr>
                    </a:p>
                  </a:txBody>
                  <a:tcPr marL="68580" marR="68580" marT="0" marB="0"/>
                </a:tc>
                <a:tc>
                  <a:txBody>
                    <a:bodyPr/>
                    <a:lstStyle/>
                    <a:p>
                      <a:pPr algn="l">
                        <a:spcAft>
                          <a:spcPts val="0"/>
                        </a:spcAft>
                      </a:pPr>
                      <a:r>
                        <a:rPr lang="zh-CN" sz="1600" kern="100">
                          <a:effectLst/>
                          <a:latin typeface="微软雅黑" pitchFamily="34" charset="-122"/>
                          <a:ea typeface="微软雅黑" pitchFamily="34" charset="-122"/>
                        </a:rPr>
                        <a:t>找出自己能接受的方案</a:t>
                      </a:r>
                      <a:endParaRPr lang="zh-CN" sz="1600" kern="100">
                        <a:effectLst/>
                        <a:latin typeface="微软雅黑" pitchFamily="34" charset="-122"/>
                        <a:ea typeface="微软雅黑" pitchFamily="34" charset="-122"/>
                        <a:cs typeface="Times New Roman"/>
                      </a:endParaRPr>
                    </a:p>
                  </a:txBody>
                  <a:tcPr marL="68580" marR="68580" marT="0" marB="0"/>
                </a:tc>
                <a:tc>
                  <a:txBody>
                    <a:bodyPr/>
                    <a:lstStyle/>
                    <a:p>
                      <a:pPr algn="l">
                        <a:spcAft>
                          <a:spcPts val="0"/>
                        </a:spcAft>
                      </a:pPr>
                      <a:r>
                        <a:rPr lang="zh-CN" sz="1600" kern="100">
                          <a:effectLst/>
                          <a:latin typeface="微软雅黑" pitchFamily="34" charset="-122"/>
                          <a:ea typeface="微软雅黑" pitchFamily="34" charset="-122"/>
                        </a:rPr>
                        <a:t>规划多种方案供双方选择</a:t>
                      </a:r>
                      <a:endParaRPr lang="zh-CN" sz="1600" kern="100">
                        <a:effectLst/>
                        <a:latin typeface="微软雅黑" pitchFamily="34" charset="-122"/>
                        <a:ea typeface="微软雅黑" pitchFamily="34" charset="-122"/>
                        <a:cs typeface="Times New Roman"/>
                      </a:endParaRPr>
                    </a:p>
                  </a:txBody>
                  <a:tcPr marL="68580" marR="68580" marT="0" marB="0"/>
                </a:tc>
              </a:tr>
              <a:tr h="401923">
                <a:tc>
                  <a:txBody>
                    <a:bodyPr/>
                    <a:lstStyle/>
                    <a:p>
                      <a:pPr algn="ctr">
                        <a:spcAft>
                          <a:spcPts val="0"/>
                        </a:spcAft>
                      </a:pPr>
                      <a:r>
                        <a:rPr lang="zh-CN" sz="1600" kern="100">
                          <a:effectLst/>
                          <a:latin typeface="微软雅黑" pitchFamily="34" charset="-122"/>
                          <a:ea typeface="微软雅黑" pitchFamily="34" charset="-122"/>
                        </a:rPr>
                        <a:t>表现</a:t>
                      </a:r>
                      <a:endParaRPr lang="zh-CN" sz="1600" kern="100">
                        <a:effectLst/>
                        <a:latin typeface="微软雅黑" pitchFamily="34" charset="-122"/>
                        <a:ea typeface="微软雅黑" pitchFamily="34" charset="-122"/>
                        <a:cs typeface="Times New Roman"/>
                      </a:endParaRPr>
                    </a:p>
                  </a:txBody>
                  <a:tcPr marL="68580" marR="68580" marT="0" marB="0"/>
                </a:tc>
                <a:tc>
                  <a:txBody>
                    <a:bodyPr/>
                    <a:lstStyle/>
                    <a:p>
                      <a:pPr algn="l">
                        <a:spcAft>
                          <a:spcPts val="0"/>
                        </a:spcAft>
                      </a:pPr>
                      <a:r>
                        <a:rPr lang="zh-CN" sz="1600" kern="100">
                          <a:effectLst/>
                          <a:latin typeface="微软雅黑" pitchFamily="34" charset="-122"/>
                          <a:ea typeface="微软雅黑" pitchFamily="34" charset="-122"/>
                        </a:rPr>
                        <a:t>尽量避免意气用事 </a:t>
                      </a:r>
                      <a:endParaRPr lang="zh-CN" sz="1600" kern="100">
                        <a:effectLst/>
                        <a:latin typeface="微软雅黑" pitchFamily="34" charset="-122"/>
                        <a:ea typeface="微软雅黑" pitchFamily="34" charset="-122"/>
                        <a:cs typeface="Times New Roman"/>
                      </a:endParaRPr>
                    </a:p>
                  </a:txBody>
                  <a:tcPr marL="68580" marR="68580" marT="0" marB="0"/>
                </a:tc>
                <a:tc>
                  <a:txBody>
                    <a:bodyPr/>
                    <a:lstStyle/>
                    <a:p>
                      <a:pPr algn="l">
                        <a:spcAft>
                          <a:spcPts val="0"/>
                        </a:spcAft>
                      </a:pPr>
                      <a:r>
                        <a:rPr lang="zh-CN" sz="1600" kern="100">
                          <a:effectLst/>
                          <a:latin typeface="微软雅黑" pitchFamily="34" charset="-122"/>
                          <a:ea typeface="微软雅黑" pitchFamily="34" charset="-122"/>
                        </a:rPr>
                        <a:t>双方意志的较量</a:t>
                      </a:r>
                      <a:endParaRPr lang="zh-CN" sz="1600" kern="100">
                        <a:effectLst/>
                        <a:latin typeface="微软雅黑" pitchFamily="34" charset="-122"/>
                        <a:ea typeface="微软雅黑" pitchFamily="34" charset="-122"/>
                        <a:cs typeface="Times New Roman"/>
                      </a:endParaRPr>
                    </a:p>
                  </a:txBody>
                  <a:tcPr marL="68580" marR="68580" marT="0" marB="0"/>
                </a:tc>
                <a:tc>
                  <a:txBody>
                    <a:bodyPr/>
                    <a:lstStyle/>
                    <a:p>
                      <a:pPr algn="l">
                        <a:spcAft>
                          <a:spcPts val="0"/>
                        </a:spcAft>
                      </a:pPr>
                      <a:r>
                        <a:rPr lang="zh-CN" sz="1600" kern="100">
                          <a:effectLst/>
                          <a:latin typeface="微软雅黑" pitchFamily="34" charset="-122"/>
                          <a:ea typeface="微软雅黑" pitchFamily="34" charset="-122"/>
                        </a:rPr>
                        <a:t>根据客观标准达成协议</a:t>
                      </a:r>
                      <a:endParaRPr lang="zh-CN" sz="1600" kern="100">
                        <a:effectLst/>
                        <a:latin typeface="微软雅黑" pitchFamily="34" charset="-122"/>
                        <a:ea typeface="微软雅黑" pitchFamily="34" charset="-122"/>
                        <a:cs typeface="Times New Roman"/>
                      </a:endParaRPr>
                    </a:p>
                  </a:txBody>
                  <a:tcPr marL="68580" marR="68580" marT="0" marB="0"/>
                </a:tc>
              </a:tr>
              <a:tr h="401923">
                <a:tc>
                  <a:txBody>
                    <a:bodyPr/>
                    <a:lstStyle/>
                    <a:p>
                      <a:pPr algn="ctr">
                        <a:spcAft>
                          <a:spcPts val="0"/>
                        </a:spcAft>
                      </a:pPr>
                      <a:r>
                        <a:rPr lang="zh-CN" sz="1600" kern="100">
                          <a:effectLst/>
                          <a:latin typeface="微软雅黑" pitchFamily="34" charset="-122"/>
                          <a:ea typeface="微软雅黑" pitchFamily="34" charset="-122"/>
                        </a:rPr>
                        <a:t>结果</a:t>
                      </a:r>
                      <a:endParaRPr lang="zh-CN" sz="1600" kern="100">
                        <a:effectLst/>
                        <a:latin typeface="微软雅黑" pitchFamily="34" charset="-122"/>
                        <a:ea typeface="微软雅黑" pitchFamily="34" charset="-122"/>
                        <a:cs typeface="Times New Roman"/>
                      </a:endParaRPr>
                    </a:p>
                  </a:txBody>
                  <a:tcPr marL="68580" marR="68580" marT="0" marB="0"/>
                </a:tc>
                <a:tc>
                  <a:txBody>
                    <a:bodyPr/>
                    <a:lstStyle/>
                    <a:p>
                      <a:pPr algn="l">
                        <a:spcAft>
                          <a:spcPts val="0"/>
                        </a:spcAft>
                      </a:pPr>
                      <a:r>
                        <a:rPr lang="zh-CN" sz="1600" kern="100">
                          <a:effectLst/>
                          <a:latin typeface="微软雅黑" pitchFamily="34" charset="-122"/>
                          <a:ea typeface="微软雅黑" pitchFamily="34" charset="-122"/>
                        </a:rPr>
                        <a:t>屈服于对方的压力 </a:t>
                      </a:r>
                      <a:endParaRPr lang="zh-CN" sz="1600" kern="100">
                        <a:effectLst/>
                        <a:latin typeface="微软雅黑" pitchFamily="34" charset="-122"/>
                        <a:ea typeface="微软雅黑" pitchFamily="34" charset="-122"/>
                        <a:cs typeface="Times New Roman"/>
                      </a:endParaRPr>
                    </a:p>
                  </a:txBody>
                  <a:tcPr marL="68580" marR="68580" marT="0" marB="0"/>
                </a:tc>
                <a:tc>
                  <a:txBody>
                    <a:bodyPr/>
                    <a:lstStyle/>
                    <a:p>
                      <a:pPr algn="l">
                        <a:spcAft>
                          <a:spcPts val="0"/>
                        </a:spcAft>
                      </a:pPr>
                      <a:r>
                        <a:rPr lang="zh-CN" sz="1600" kern="100">
                          <a:effectLst/>
                          <a:latin typeface="微软雅黑" pitchFamily="34" charset="-122"/>
                          <a:ea typeface="微软雅黑" pitchFamily="34" charset="-122"/>
                        </a:rPr>
                        <a:t>施加压力使对方屈服</a:t>
                      </a:r>
                      <a:endParaRPr lang="zh-CN" sz="1600" kern="100">
                        <a:effectLst/>
                        <a:latin typeface="微软雅黑" pitchFamily="34" charset="-122"/>
                        <a:ea typeface="微软雅黑" pitchFamily="34" charset="-122"/>
                        <a:cs typeface="Times New Roman"/>
                      </a:endParaRPr>
                    </a:p>
                  </a:txBody>
                  <a:tcPr marL="68580" marR="68580" marT="0" marB="0"/>
                </a:tc>
                <a:tc>
                  <a:txBody>
                    <a:bodyPr/>
                    <a:lstStyle/>
                    <a:p>
                      <a:pPr algn="l">
                        <a:spcAft>
                          <a:spcPts val="0"/>
                        </a:spcAft>
                      </a:pPr>
                      <a:r>
                        <a:rPr lang="zh-CN" sz="1600" kern="100" dirty="0">
                          <a:effectLst/>
                          <a:latin typeface="微软雅黑" pitchFamily="34" charset="-122"/>
                          <a:ea typeface="微软雅黑" pitchFamily="34" charset="-122"/>
                        </a:rPr>
                        <a:t>屈服于原则而不是压力</a:t>
                      </a:r>
                      <a:endParaRPr lang="zh-CN" sz="1600" kern="100" dirty="0">
                        <a:effectLst/>
                        <a:latin typeface="微软雅黑" pitchFamily="34" charset="-122"/>
                        <a:ea typeface="微软雅黑" pitchFamily="34" charset="-122"/>
                        <a:cs typeface="Times New Roman"/>
                      </a:endParaRPr>
                    </a:p>
                  </a:txBody>
                  <a:tcPr marL="68580" marR="68580" marT="0" marB="0"/>
                </a:tc>
              </a:tr>
            </a:tbl>
          </a:graphicData>
        </a:graphic>
      </p:graphicFrame>
    </p:spTree>
    <p:extLst>
      <p:ext uri="{BB962C8B-B14F-4D97-AF65-F5344CB8AC3E}">
        <p14:creationId xmlns:p14="http://schemas.microsoft.com/office/powerpoint/2010/main" val="160625116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1371600" y="381000"/>
            <a:ext cx="6172200" cy="838200"/>
          </a:xfrm>
          <a:solidFill>
            <a:schemeClr val="accent1">
              <a:lumMod val="20000"/>
              <a:lumOff val="80000"/>
            </a:schemeClr>
          </a:solidFill>
        </p:spPr>
        <p:txBody>
          <a:bodyPr>
            <a:normAutofit/>
          </a:bodyPr>
          <a:lstStyle/>
          <a:p>
            <a:r>
              <a:rPr lang="zh-CN" altLang="en-US" sz="3200" b="1"/>
              <a:t>谈判方法的选择</a:t>
            </a:r>
          </a:p>
        </p:txBody>
      </p:sp>
      <p:sp>
        <p:nvSpPr>
          <p:cNvPr id="43011" name="Rectangle 3"/>
          <p:cNvSpPr>
            <a:spLocks noGrp="1" noChangeArrowheads="1"/>
          </p:cNvSpPr>
          <p:nvPr>
            <p:ph idx="1"/>
          </p:nvPr>
        </p:nvSpPr>
        <p:spPr/>
        <p:txBody>
          <a:bodyPr/>
          <a:lstStyle/>
          <a:p>
            <a:r>
              <a:rPr lang="zh-CN" altLang="en-US" sz="2000" dirty="0"/>
              <a:t>三种谈判方法选择的制约因素：</a:t>
            </a:r>
          </a:p>
        </p:txBody>
      </p:sp>
      <p:sp>
        <p:nvSpPr>
          <p:cNvPr id="43023" name="Oval 15"/>
          <p:cNvSpPr>
            <a:spLocks noChangeArrowheads="1"/>
          </p:cNvSpPr>
          <p:nvPr/>
        </p:nvSpPr>
        <p:spPr bwMode="blackWhite">
          <a:xfrm>
            <a:off x="3733800" y="3352800"/>
            <a:ext cx="990600" cy="990600"/>
          </a:xfrm>
          <a:prstGeom prst="ellipse">
            <a:avLst/>
          </a:prstGeom>
          <a:solidFill>
            <a:srgbClr val="FFFFFF"/>
          </a:solidFill>
          <a:ln w="12700">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zh-CN" sz="1600">
              <a:latin typeface="Arial" panose="020B0604020202020204" pitchFamily="34" charset="0"/>
            </a:endParaRPr>
          </a:p>
        </p:txBody>
      </p:sp>
      <p:sp>
        <p:nvSpPr>
          <p:cNvPr id="43029" name="Freeform 21"/>
          <p:cNvSpPr/>
          <p:nvPr/>
        </p:nvSpPr>
        <p:spPr bwMode="blackWhite">
          <a:xfrm>
            <a:off x="2971800" y="3505200"/>
            <a:ext cx="685800" cy="674688"/>
          </a:xfrm>
          <a:custGeom>
            <a:avLst/>
            <a:gdLst>
              <a:gd name="T0" fmla="*/ 0 w 616"/>
              <a:gd name="T1" fmla="*/ 232 h 553"/>
              <a:gd name="T2" fmla="*/ 0 w 616"/>
              <a:gd name="T3" fmla="*/ 304 h 553"/>
              <a:gd name="T4" fmla="*/ 496 w 616"/>
              <a:gd name="T5" fmla="*/ 304 h 553"/>
              <a:gd name="T6" fmla="*/ 304 w 616"/>
              <a:gd name="T7" fmla="*/ 512 h 553"/>
              <a:gd name="T8" fmla="*/ 328 w 616"/>
              <a:gd name="T9" fmla="*/ 552 h 553"/>
              <a:gd name="T10" fmla="*/ 615 w 616"/>
              <a:gd name="T11" fmla="*/ 256 h 553"/>
              <a:gd name="T12" fmla="*/ 344 w 616"/>
              <a:gd name="T13" fmla="*/ 0 h 553"/>
              <a:gd name="T14" fmla="*/ 304 w 616"/>
              <a:gd name="T15" fmla="*/ 40 h 553"/>
              <a:gd name="T16" fmla="*/ 496 w 616"/>
              <a:gd name="T17" fmla="*/ 232 h 553"/>
              <a:gd name="T18" fmla="*/ 0 w 616"/>
              <a:gd name="T19" fmla="*/ 232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6" h="553">
                <a:moveTo>
                  <a:pt x="0" y="232"/>
                </a:moveTo>
                <a:lnTo>
                  <a:pt x="0" y="304"/>
                </a:lnTo>
                <a:lnTo>
                  <a:pt x="496" y="304"/>
                </a:lnTo>
                <a:lnTo>
                  <a:pt x="304" y="512"/>
                </a:lnTo>
                <a:lnTo>
                  <a:pt x="328" y="552"/>
                </a:lnTo>
                <a:lnTo>
                  <a:pt x="615" y="256"/>
                </a:lnTo>
                <a:lnTo>
                  <a:pt x="344" y="0"/>
                </a:lnTo>
                <a:lnTo>
                  <a:pt x="304" y="40"/>
                </a:lnTo>
                <a:lnTo>
                  <a:pt x="496" y="232"/>
                </a:lnTo>
                <a:lnTo>
                  <a:pt x="0" y="232"/>
                </a:lnTo>
              </a:path>
            </a:pathLst>
          </a:custGeom>
          <a:solidFill>
            <a:srgbClr val="D0D0D0"/>
          </a:solidFill>
          <a:ln w="12700" cap="rnd" cmpd="sng">
            <a:solidFill>
              <a:srgbClr val="000000"/>
            </a:solidFill>
            <a:prstDash val="solid"/>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3031" name="Rectangle 23"/>
          <p:cNvSpPr>
            <a:spLocks noChangeArrowheads="1"/>
          </p:cNvSpPr>
          <p:nvPr/>
        </p:nvSpPr>
        <p:spPr bwMode="auto">
          <a:xfrm>
            <a:off x="3657600" y="3733801"/>
            <a:ext cx="1155700" cy="244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nchorCtr="1"/>
          <a:lstStyle/>
          <a:p>
            <a:pPr defTabSz="787400">
              <a:buSzPct val="120000"/>
            </a:pPr>
            <a:r>
              <a:rPr lang="zh-CN" altLang="en-US">
                <a:solidFill>
                  <a:srgbClr val="000000"/>
                </a:solidFill>
                <a:latin typeface="Arial" panose="020B0604020202020204" pitchFamily="34" charset="0"/>
                <a:ea typeface="楷体_GB2312" panose="02010609030101010101" pitchFamily="49" charset="-122"/>
              </a:rPr>
              <a:t>制约因素</a:t>
            </a:r>
          </a:p>
        </p:txBody>
      </p:sp>
      <p:sp>
        <p:nvSpPr>
          <p:cNvPr id="43032" name="Rectangle 24"/>
          <p:cNvSpPr>
            <a:spLocks noChangeArrowheads="1"/>
          </p:cNvSpPr>
          <p:nvPr/>
        </p:nvSpPr>
        <p:spPr bwMode="auto">
          <a:xfrm>
            <a:off x="914400" y="3581400"/>
            <a:ext cx="1981200" cy="533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nchorCtr="1"/>
          <a:lstStyle/>
          <a:p>
            <a:pPr defTabSz="787400">
              <a:buSzPct val="120000"/>
            </a:pPr>
            <a:r>
              <a:rPr lang="zh-CN" altLang="en-US">
                <a:solidFill>
                  <a:srgbClr val="000000"/>
                </a:solidFill>
                <a:latin typeface="Arial" panose="020B0604020202020204" pitchFamily="34" charset="0"/>
                <a:ea typeface="楷体_GB2312" panose="02010609030101010101" pitchFamily="49" charset="-122"/>
              </a:rPr>
              <a:t>与对方继续保持业务关系的可能性</a:t>
            </a:r>
          </a:p>
        </p:txBody>
      </p:sp>
      <p:sp>
        <p:nvSpPr>
          <p:cNvPr id="43033" name="Rectangle 25"/>
          <p:cNvSpPr>
            <a:spLocks noChangeArrowheads="1"/>
          </p:cNvSpPr>
          <p:nvPr/>
        </p:nvSpPr>
        <p:spPr bwMode="auto">
          <a:xfrm>
            <a:off x="1447800" y="2438400"/>
            <a:ext cx="2133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nchorCtr="1"/>
          <a:lstStyle/>
          <a:p>
            <a:pPr defTabSz="787400">
              <a:buSzPct val="120000"/>
            </a:pPr>
            <a:r>
              <a:rPr lang="zh-CN" altLang="en-US">
                <a:solidFill>
                  <a:srgbClr val="000000"/>
                </a:solidFill>
                <a:latin typeface="Arial" panose="020B0604020202020204" pitchFamily="34" charset="0"/>
                <a:ea typeface="楷体_GB2312" panose="02010609030101010101" pitchFamily="49" charset="-122"/>
              </a:rPr>
              <a:t>谈判双方的实力对比</a:t>
            </a:r>
          </a:p>
        </p:txBody>
      </p:sp>
      <p:sp>
        <p:nvSpPr>
          <p:cNvPr id="43034" name="Freeform 26"/>
          <p:cNvSpPr/>
          <p:nvPr/>
        </p:nvSpPr>
        <p:spPr bwMode="blackWhite">
          <a:xfrm rot="2773926">
            <a:off x="3156744" y="2831307"/>
            <a:ext cx="762000" cy="674688"/>
          </a:xfrm>
          <a:custGeom>
            <a:avLst/>
            <a:gdLst>
              <a:gd name="T0" fmla="*/ 0 w 616"/>
              <a:gd name="T1" fmla="*/ 232 h 553"/>
              <a:gd name="T2" fmla="*/ 0 w 616"/>
              <a:gd name="T3" fmla="*/ 304 h 553"/>
              <a:gd name="T4" fmla="*/ 496 w 616"/>
              <a:gd name="T5" fmla="*/ 304 h 553"/>
              <a:gd name="T6" fmla="*/ 304 w 616"/>
              <a:gd name="T7" fmla="*/ 512 h 553"/>
              <a:gd name="T8" fmla="*/ 328 w 616"/>
              <a:gd name="T9" fmla="*/ 552 h 553"/>
              <a:gd name="T10" fmla="*/ 615 w 616"/>
              <a:gd name="T11" fmla="*/ 256 h 553"/>
              <a:gd name="T12" fmla="*/ 344 w 616"/>
              <a:gd name="T13" fmla="*/ 0 h 553"/>
              <a:gd name="T14" fmla="*/ 304 w 616"/>
              <a:gd name="T15" fmla="*/ 40 h 553"/>
              <a:gd name="T16" fmla="*/ 496 w 616"/>
              <a:gd name="T17" fmla="*/ 232 h 553"/>
              <a:gd name="T18" fmla="*/ 0 w 616"/>
              <a:gd name="T19" fmla="*/ 232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6" h="553">
                <a:moveTo>
                  <a:pt x="0" y="232"/>
                </a:moveTo>
                <a:lnTo>
                  <a:pt x="0" y="304"/>
                </a:lnTo>
                <a:lnTo>
                  <a:pt x="496" y="304"/>
                </a:lnTo>
                <a:lnTo>
                  <a:pt x="304" y="512"/>
                </a:lnTo>
                <a:lnTo>
                  <a:pt x="328" y="552"/>
                </a:lnTo>
                <a:lnTo>
                  <a:pt x="615" y="256"/>
                </a:lnTo>
                <a:lnTo>
                  <a:pt x="344" y="0"/>
                </a:lnTo>
                <a:lnTo>
                  <a:pt x="304" y="40"/>
                </a:lnTo>
                <a:lnTo>
                  <a:pt x="496" y="232"/>
                </a:lnTo>
                <a:lnTo>
                  <a:pt x="0" y="232"/>
                </a:lnTo>
              </a:path>
            </a:pathLst>
          </a:custGeom>
          <a:solidFill>
            <a:srgbClr val="D0D0D0"/>
          </a:solidFill>
          <a:ln w="12700" cap="rnd" cmpd="sng">
            <a:solidFill>
              <a:srgbClr val="000000"/>
            </a:solidFill>
            <a:prstDash val="solid"/>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3035" name="Freeform 27"/>
          <p:cNvSpPr/>
          <p:nvPr/>
        </p:nvSpPr>
        <p:spPr bwMode="blackWhite">
          <a:xfrm rot="7971494">
            <a:off x="4463257" y="2786858"/>
            <a:ext cx="762000" cy="674687"/>
          </a:xfrm>
          <a:custGeom>
            <a:avLst/>
            <a:gdLst>
              <a:gd name="T0" fmla="*/ 0 w 616"/>
              <a:gd name="T1" fmla="*/ 232 h 553"/>
              <a:gd name="T2" fmla="*/ 0 w 616"/>
              <a:gd name="T3" fmla="*/ 304 h 553"/>
              <a:gd name="T4" fmla="*/ 496 w 616"/>
              <a:gd name="T5" fmla="*/ 304 h 553"/>
              <a:gd name="T6" fmla="*/ 304 w 616"/>
              <a:gd name="T7" fmla="*/ 512 h 553"/>
              <a:gd name="T8" fmla="*/ 328 w 616"/>
              <a:gd name="T9" fmla="*/ 552 h 553"/>
              <a:gd name="T10" fmla="*/ 615 w 616"/>
              <a:gd name="T11" fmla="*/ 256 h 553"/>
              <a:gd name="T12" fmla="*/ 344 w 616"/>
              <a:gd name="T13" fmla="*/ 0 h 553"/>
              <a:gd name="T14" fmla="*/ 304 w 616"/>
              <a:gd name="T15" fmla="*/ 40 h 553"/>
              <a:gd name="T16" fmla="*/ 496 w 616"/>
              <a:gd name="T17" fmla="*/ 232 h 553"/>
              <a:gd name="T18" fmla="*/ 0 w 616"/>
              <a:gd name="T19" fmla="*/ 232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6" h="553">
                <a:moveTo>
                  <a:pt x="0" y="232"/>
                </a:moveTo>
                <a:lnTo>
                  <a:pt x="0" y="304"/>
                </a:lnTo>
                <a:lnTo>
                  <a:pt x="496" y="304"/>
                </a:lnTo>
                <a:lnTo>
                  <a:pt x="304" y="512"/>
                </a:lnTo>
                <a:lnTo>
                  <a:pt x="328" y="552"/>
                </a:lnTo>
                <a:lnTo>
                  <a:pt x="615" y="256"/>
                </a:lnTo>
                <a:lnTo>
                  <a:pt x="344" y="0"/>
                </a:lnTo>
                <a:lnTo>
                  <a:pt x="304" y="40"/>
                </a:lnTo>
                <a:lnTo>
                  <a:pt x="496" y="232"/>
                </a:lnTo>
                <a:lnTo>
                  <a:pt x="0" y="232"/>
                </a:lnTo>
              </a:path>
            </a:pathLst>
          </a:custGeom>
          <a:solidFill>
            <a:srgbClr val="D0D0D0"/>
          </a:solidFill>
          <a:ln w="12700" cap="rnd" cmpd="sng">
            <a:solidFill>
              <a:srgbClr val="000000"/>
            </a:solidFill>
            <a:prstDash val="solid"/>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3036" name="Rectangle 28"/>
          <p:cNvSpPr>
            <a:spLocks noChangeArrowheads="1"/>
          </p:cNvSpPr>
          <p:nvPr/>
        </p:nvSpPr>
        <p:spPr bwMode="auto">
          <a:xfrm>
            <a:off x="4267200" y="2438400"/>
            <a:ext cx="2133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nchorCtr="1"/>
          <a:lstStyle/>
          <a:p>
            <a:pPr defTabSz="787400">
              <a:buSzPct val="120000"/>
            </a:pPr>
            <a:r>
              <a:rPr lang="zh-CN" altLang="en-US">
                <a:solidFill>
                  <a:srgbClr val="000000"/>
                </a:solidFill>
                <a:latin typeface="Arial" panose="020B0604020202020204" pitchFamily="34" charset="0"/>
                <a:ea typeface="楷体_GB2312" panose="02010609030101010101" pitchFamily="49" charset="-122"/>
              </a:rPr>
              <a:t>交易的重要性</a:t>
            </a:r>
          </a:p>
        </p:txBody>
      </p:sp>
      <p:sp>
        <p:nvSpPr>
          <p:cNvPr id="43037" name="Freeform 29"/>
          <p:cNvSpPr/>
          <p:nvPr/>
        </p:nvSpPr>
        <p:spPr bwMode="blackWhite">
          <a:xfrm rot="10800000">
            <a:off x="4876800" y="3505200"/>
            <a:ext cx="685800" cy="674688"/>
          </a:xfrm>
          <a:custGeom>
            <a:avLst/>
            <a:gdLst>
              <a:gd name="T0" fmla="*/ 0 w 616"/>
              <a:gd name="T1" fmla="*/ 232 h 553"/>
              <a:gd name="T2" fmla="*/ 0 w 616"/>
              <a:gd name="T3" fmla="*/ 304 h 553"/>
              <a:gd name="T4" fmla="*/ 496 w 616"/>
              <a:gd name="T5" fmla="*/ 304 h 553"/>
              <a:gd name="T6" fmla="*/ 304 w 616"/>
              <a:gd name="T7" fmla="*/ 512 h 553"/>
              <a:gd name="T8" fmla="*/ 328 w 616"/>
              <a:gd name="T9" fmla="*/ 552 h 553"/>
              <a:gd name="T10" fmla="*/ 615 w 616"/>
              <a:gd name="T11" fmla="*/ 256 h 553"/>
              <a:gd name="T12" fmla="*/ 344 w 616"/>
              <a:gd name="T13" fmla="*/ 0 h 553"/>
              <a:gd name="T14" fmla="*/ 304 w 616"/>
              <a:gd name="T15" fmla="*/ 40 h 553"/>
              <a:gd name="T16" fmla="*/ 496 w 616"/>
              <a:gd name="T17" fmla="*/ 232 h 553"/>
              <a:gd name="T18" fmla="*/ 0 w 616"/>
              <a:gd name="T19" fmla="*/ 232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6" h="553">
                <a:moveTo>
                  <a:pt x="0" y="232"/>
                </a:moveTo>
                <a:lnTo>
                  <a:pt x="0" y="304"/>
                </a:lnTo>
                <a:lnTo>
                  <a:pt x="496" y="304"/>
                </a:lnTo>
                <a:lnTo>
                  <a:pt x="304" y="512"/>
                </a:lnTo>
                <a:lnTo>
                  <a:pt x="328" y="552"/>
                </a:lnTo>
                <a:lnTo>
                  <a:pt x="615" y="256"/>
                </a:lnTo>
                <a:lnTo>
                  <a:pt x="344" y="0"/>
                </a:lnTo>
                <a:lnTo>
                  <a:pt x="304" y="40"/>
                </a:lnTo>
                <a:lnTo>
                  <a:pt x="496" y="232"/>
                </a:lnTo>
                <a:lnTo>
                  <a:pt x="0" y="232"/>
                </a:lnTo>
              </a:path>
            </a:pathLst>
          </a:custGeom>
          <a:solidFill>
            <a:srgbClr val="D0D0D0"/>
          </a:solidFill>
          <a:ln w="12700" cap="rnd" cmpd="sng">
            <a:solidFill>
              <a:srgbClr val="000000"/>
            </a:solidFill>
            <a:prstDash val="solid"/>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3038" name="Rectangle 30"/>
          <p:cNvSpPr>
            <a:spLocks noChangeArrowheads="1"/>
          </p:cNvSpPr>
          <p:nvPr/>
        </p:nvSpPr>
        <p:spPr bwMode="auto">
          <a:xfrm>
            <a:off x="5638800" y="3657600"/>
            <a:ext cx="1600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nchorCtr="1"/>
          <a:lstStyle/>
          <a:p>
            <a:pPr defTabSz="787400">
              <a:buSzPct val="120000"/>
            </a:pPr>
            <a:r>
              <a:rPr lang="zh-CN" altLang="en-US">
                <a:solidFill>
                  <a:srgbClr val="000000"/>
                </a:solidFill>
                <a:latin typeface="Arial" panose="020B0604020202020204" pitchFamily="34" charset="0"/>
                <a:ea typeface="楷体_GB2312" panose="02010609030101010101" pitchFamily="49" charset="-122"/>
              </a:rPr>
              <a:t>谈判的资源条件</a:t>
            </a:r>
          </a:p>
        </p:txBody>
      </p:sp>
      <p:sp>
        <p:nvSpPr>
          <p:cNvPr id="43039" name="Freeform 31"/>
          <p:cNvSpPr/>
          <p:nvPr/>
        </p:nvSpPr>
        <p:spPr bwMode="blackWhite">
          <a:xfrm rot="-2512604">
            <a:off x="3201988" y="4276725"/>
            <a:ext cx="762000" cy="674688"/>
          </a:xfrm>
          <a:custGeom>
            <a:avLst/>
            <a:gdLst>
              <a:gd name="T0" fmla="*/ 0 w 616"/>
              <a:gd name="T1" fmla="*/ 232 h 553"/>
              <a:gd name="T2" fmla="*/ 0 w 616"/>
              <a:gd name="T3" fmla="*/ 304 h 553"/>
              <a:gd name="T4" fmla="*/ 496 w 616"/>
              <a:gd name="T5" fmla="*/ 304 h 553"/>
              <a:gd name="T6" fmla="*/ 304 w 616"/>
              <a:gd name="T7" fmla="*/ 512 h 553"/>
              <a:gd name="T8" fmla="*/ 328 w 616"/>
              <a:gd name="T9" fmla="*/ 552 h 553"/>
              <a:gd name="T10" fmla="*/ 615 w 616"/>
              <a:gd name="T11" fmla="*/ 256 h 553"/>
              <a:gd name="T12" fmla="*/ 344 w 616"/>
              <a:gd name="T13" fmla="*/ 0 h 553"/>
              <a:gd name="T14" fmla="*/ 304 w 616"/>
              <a:gd name="T15" fmla="*/ 40 h 553"/>
              <a:gd name="T16" fmla="*/ 496 w 616"/>
              <a:gd name="T17" fmla="*/ 232 h 553"/>
              <a:gd name="T18" fmla="*/ 0 w 616"/>
              <a:gd name="T19" fmla="*/ 232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6" h="553">
                <a:moveTo>
                  <a:pt x="0" y="232"/>
                </a:moveTo>
                <a:lnTo>
                  <a:pt x="0" y="304"/>
                </a:lnTo>
                <a:lnTo>
                  <a:pt x="496" y="304"/>
                </a:lnTo>
                <a:lnTo>
                  <a:pt x="304" y="512"/>
                </a:lnTo>
                <a:lnTo>
                  <a:pt x="328" y="552"/>
                </a:lnTo>
                <a:lnTo>
                  <a:pt x="615" y="256"/>
                </a:lnTo>
                <a:lnTo>
                  <a:pt x="344" y="0"/>
                </a:lnTo>
                <a:lnTo>
                  <a:pt x="304" y="40"/>
                </a:lnTo>
                <a:lnTo>
                  <a:pt x="496" y="232"/>
                </a:lnTo>
                <a:lnTo>
                  <a:pt x="0" y="232"/>
                </a:lnTo>
              </a:path>
            </a:pathLst>
          </a:custGeom>
          <a:solidFill>
            <a:srgbClr val="D0D0D0"/>
          </a:solidFill>
          <a:ln w="12700" cap="rnd" cmpd="sng">
            <a:solidFill>
              <a:srgbClr val="000000"/>
            </a:solidFill>
            <a:prstDash val="solid"/>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3040" name="Rectangle 32"/>
          <p:cNvSpPr>
            <a:spLocks noChangeArrowheads="1"/>
          </p:cNvSpPr>
          <p:nvPr/>
        </p:nvSpPr>
        <p:spPr bwMode="auto">
          <a:xfrm>
            <a:off x="1524000" y="5029200"/>
            <a:ext cx="2133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nchorCtr="1"/>
          <a:lstStyle/>
          <a:p>
            <a:pPr defTabSz="787400">
              <a:buSzPct val="120000"/>
            </a:pPr>
            <a:r>
              <a:rPr lang="zh-CN" altLang="en-US">
                <a:solidFill>
                  <a:srgbClr val="000000"/>
                </a:solidFill>
                <a:latin typeface="Arial" panose="020B0604020202020204" pitchFamily="34" charset="0"/>
                <a:ea typeface="楷体_GB2312" panose="02010609030101010101" pitchFamily="49" charset="-122"/>
              </a:rPr>
              <a:t>谈判人员的个性与谈判风格</a:t>
            </a:r>
          </a:p>
        </p:txBody>
      </p:sp>
      <p:sp>
        <p:nvSpPr>
          <p:cNvPr id="43041" name="Freeform 33"/>
          <p:cNvSpPr/>
          <p:nvPr/>
        </p:nvSpPr>
        <p:spPr bwMode="blackWhite">
          <a:xfrm rot="13374445">
            <a:off x="4432300" y="4265614"/>
            <a:ext cx="762000" cy="674687"/>
          </a:xfrm>
          <a:custGeom>
            <a:avLst/>
            <a:gdLst>
              <a:gd name="T0" fmla="*/ 0 w 616"/>
              <a:gd name="T1" fmla="*/ 232 h 553"/>
              <a:gd name="T2" fmla="*/ 0 w 616"/>
              <a:gd name="T3" fmla="*/ 304 h 553"/>
              <a:gd name="T4" fmla="*/ 496 w 616"/>
              <a:gd name="T5" fmla="*/ 304 h 553"/>
              <a:gd name="T6" fmla="*/ 304 w 616"/>
              <a:gd name="T7" fmla="*/ 512 h 553"/>
              <a:gd name="T8" fmla="*/ 328 w 616"/>
              <a:gd name="T9" fmla="*/ 552 h 553"/>
              <a:gd name="T10" fmla="*/ 615 w 616"/>
              <a:gd name="T11" fmla="*/ 256 h 553"/>
              <a:gd name="T12" fmla="*/ 344 w 616"/>
              <a:gd name="T13" fmla="*/ 0 h 553"/>
              <a:gd name="T14" fmla="*/ 304 w 616"/>
              <a:gd name="T15" fmla="*/ 40 h 553"/>
              <a:gd name="T16" fmla="*/ 496 w 616"/>
              <a:gd name="T17" fmla="*/ 232 h 553"/>
              <a:gd name="T18" fmla="*/ 0 w 616"/>
              <a:gd name="T19" fmla="*/ 232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6" h="553">
                <a:moveTo>
                  <a:pt x="0" y="232"/>
                </a:moveTo>
                <a:lnTo>
                  <a:pt x="0" y="304"/>
                </a:lnTo>
                <a:lnTo>
                  <a:pt x="496" y="304"/>
                </a:lnTo>
                <a:lnTo>
                  <a:pt x="304" y="512"/>
                </a:lnTo>
                <a:lnTo>
                  <a:pt x="328" y="552"/>
                </a:lnTo>
                <a:lnTo>
                  <a:pt x="615" y="256"/>
                </a:lnTo>
                <a:lnTo>
                  <a:pt x="344" y="0"/>
                </a:lnTo>
                <a:lnTo>
                  <a:pt x="304" y="40"/>
                </a:lnTo>
                <a:lnTo>
                  <a:pt x="496" y="232"/>
                </a:lnTo>
                <a:lnTo>
                  <a:pt x="0" y="232"/>
                </a:lnTo>
              </a:path>
            </a:pathLst>
          </a:custGeom>
          <a:solidFill>
            <a:srgbClr val="D0D0D0"/>
          </a:solidFill>
          <a:ln w="12700" cap="rnd" cmpd="sng">
            <a:solidFill>
              <a:srgbClr val="000000"/>
            </a:solidFill>
            <a:prstDash val="solid"/>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3042" name="Rectangle 34"/>
          <p:cNvSpPr>
            <a:spLocks noChangeArrowheads="1"/>
          </p:cNvSpPr>
          <p:nvPr/>
        </p:nvSpPr>
        <p:spPr bwMode="auto">
          <a:xfrm>
            <a:off x="4953000" y="4876800"/>
            <a:ext cx="1600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nchorCtr="1"/>
          <a:lstStyle/>
          <a:p>
            <a:pPr defTabSz="787400">
              <a:buSzPct val="120000"/>
            </a:pPr>
            <a:r>
              <a:rPr lang="zh-CN" altLang="en-US">
                <a:solidFill>
                  <a:srgbClr val="000000"/>
                </a:solidFill>
                <a:latin typeface="Arial" panose="020B0604020202020204" pitchFamily="34" charset="0"/>
                <a:ea typeface="楷体_GB2312" panose="02010609030101010101" pitchFamily="49" charset="-122"/>
              </a:rPr>
              <a:t>双方谈判技巧</a:t>
            </a:r>
          </a:p>
        </p:txBody>
      </p:sp>
    </p:spTree>
    <p:extLst>
      <p:ext uri="{BB962C8B-B14F-4D97-AF65-F5344CB8AC3E}">
        <p14:creationId xmlns:p14="http://schemas.microsoft.com/office/powerpoint/2010/main" val="307311123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solidFill>
            <a:schemeClr val="accent3">
              <a:lumMod val="20000"/>
              <a:lumOff val="80000"/>
            </a:schemeClr>
          </a:solidFill>
        </p:spPr>
        <p:txBody>
          <a:bodyPr/>
          <a:lstStyle/>
          <a:p>
            <a:r>
              <a:rPr lang="en-US" altLang="zh-CN" sz="3600" b="1" dirty="0" smtClean="0"/>
              <a:t>1.3</a:t>
            </a:r>
            <a:r>
              <a:rPr lang="zh-CN" altLang="en-US" sz="3600" b="1" dirty="0" smtClean="0"/>
              <a:t>　商务</a:t>
            </a:r>
            <a:r>
              <a:rPr lang="zh-CN" altLang="en-US" sz="3600" b="1" dirty="0"/>
              <a:t>谈判</a:t>
            </a:r>
            <a:r>
              <a:rPr lang="zh-CN" altLang="en-US" sz="3600" b="1" dirty="0" smtClean="0"/>
              <a:t>的</a:t>
            </a:r>
            <a:r>
              <a:rPr lang="zh-CN" altLang="zh-CN" sz="3600" dirty="0" smtClean="0"/>
              <a:t>形式</a:t>
            </a:r>
            <a:r>
              <a:rPr lang="zh-CN" altLang="zh-CN" sz="3600" dirty="0"/>
              <a:t>与过程</a:t>
            </a:r>
            <a:endParaRPr lang="zh-CN" altLang="en-US" sz="3600" b="1" dirty="0"/>
          </a:p>
        </p:txBody>
      </p:sp>
      <p:sp>
        <p:nvSpPr>
          <p:cNvPr id="44035" name="Rectangle 3"/>
          <p:cNvSpPr>
            <a:spLocks noGrp="1" noChangeArrowheads="1"/>
          </p:cNvSpPr>
          <p:nvPr>
            <p:ph idx="1"/>
          </p:nvPr>
        </p:nvSpPr>
        <p:spPr>
          <a:xfrm>
            <a:off x="838200" y="1295400"/>
            <a:ext cx="7772400" cy="5080000"/>
          </a:xfrm>
        </p:spPr>
        <p:txBody>
          <a:bodyPr>
            <a:normAutofit/>
          </a:bodyPr>
          <a:lstStyle/>
          <a:p>
            <a:pPr>
              <a:lnSpc>
                <a:spcPct val="200000"/>
              </a:lnSpc>
              <a:buFontTx/>
              <a:buNone/>
            </a:pPr>
            <a:r>
              <a:rPr lang="en-US" altLang="zh-CN" sz="2800" b="1" dirty="0" smtClean="0">
                <a:solidFill>
                  <a:srgbClr val="660033"/>
                </a:solidFill>
              </a:rPr>
              <a:t>1.3.1</a:t>
            </a:r>
            <a:r>
              <a:rPr lang="zh-CN" altLang="en-US" sz="2800" b="1" dirty="0" smtClean="0">
                <a:solidFill>
                  <a:srgbClr val="660033"/>
                </a:solidFill>
              </a:rPr>
              <a:t>　商务</a:t>
            </a:r>
            <a:r>
              <a:rPr lang="zh-CN" altLang="en-US" sz="2800" b="1" dirty="0">
                <a:solidFill>
                  <a:srgbClr val="660033"/>
                </a:solidFill>
              </a:rPr>
              <a:t>谈判的基本要素</a:t>
            </a:r>
            <a:endParaRPr lang="zh-CN" altLang="en-US" sz="2400" b="1" dirty="0">
              <a:solidFill>
                <a:srgbClr val="660033"/>
              </a:solidFill>
            </a:endParaRPr>
          </a:p>
          <a:p>
            <a:pPr>
              <a:buFontTx/>
              <a:buNone/>
            </a:pPr>
            <a:r>
              <a:rPr lang="zh-CN" altLang="en-US" sz="2400" dirty="0" smtClean="0"/>
              <a:t>●</a:t>
            </a:r>
            <a:r>
              <a:rPr lang="zh-CN" altLang="en-US" sz="2400" b="1" dirty="0" smtClean="0">
                <a:solidFill>
                  <a:srgbClr val="660033"/>
                </a:solidFill>
              </a:rPr>
              <a:t>谈判主体</a:t>
            </a:r>
            <a:r>
              <a:rPr lang="zh-CN" altLang="en-US" sz="2400" dirty="0" smtClean="0"/>
              <a:t>：</a:t>
            </a:r>
            <a:r>
              <a:rPr lang="zh-CN" altLang="zh-CN" sz="2000" dirty="0" smtClean="0"/>
              <a:t>由</a:t>
            </a:r>
            <a:r>
              <a:rPr lang="zh-CN" altLang="zh-CN" sz="2000" dirty="0"/>
              <a:t>关系主体和行为主体</a:t>
            </a:r>
            <a:r>
              <a:rPr lang="zh-CN" altLang="zh-CN" sz="2000" dirty="0" smtClean="0"/>
              <a:t>构成</a:t>
            </a:r>
            <a:endParaRPr lang="en-US" altLang="zh-CN" sz="2400" dirty="0" smtClean="0"/>
          </a:p>
          <a:p>
            <a:pPr lvl="1"/>
            <a:r>
              <a:rPr lang="zh-CN" altLang="zh-CN" sz="2000" b="1" dirty="0" smtClean="0">
                <a:latin typeface="微软雅黑" panose="020B0503020204020204" pitchFamily="34" charset="-122"/>
                <a:ea typeface="微软雅黑" panose="020B0503020204020204" pitchFamily="34" charset="-122"/>
              </a:rPr>
              <a:t>关系</a:t>
            </a:r>
            <a:r>
              <a:rPr lang="zh-CN" altLang="zh-CN" sz="2000" b="1" dirty="0">
                <a:latin typeface="微软雅黑" panose="020B0503020204020204" pitchFamily="34" charset="-122"/>
                <a:ea typeface="微软雅黑" panose="020B0503020204020204" pitchFamily="34" charset="-122"/>
              </a:rPr>
              <a:t>主体</a:t>
            </a:r>
            <a:r>
              <a:rPr lang="zh-CN" altLang="zh-CN" sz="2000" dirty="0">
                <a:latin typeface="微软雅黑" panose="020B0503020204020204" pitchFamily="34" charset="-122"/>
                <a:ea typeface="微软雅黑" panose="020B0503020204020204" pitchFamily="34" charset="-122"/>
              </a:rPr>
              <a:t>是在商务谈判中有权参加谈判并承担</a:t>
            </a:r>
            <a:r>
              <a:rPr lang="zh-CN" altLang="zh-CN" sz="2000" dirty="0" smtClean="0">
                <a:latin typeface="微软雅黑" panose="020B0503020204020204" pitchFamily="34" charset="-122"/>
                <a:ea typeface="微软雅黑" panose="020B0503020204020204" pitchFamily="34" charset="-122"/>
              </a:rPr>
              <a:t>谈判</a:t>
            </a:r>
            <a:r>
              <a:rPr lang="zh-CN" altLang="zh-CN" sz="2000" dirty="0">
                <a:latin typeface="微软雅黑" panose="020B0503020204020204" pitchFamily="34" charset="-122"/>
                <a:ea typeface="微软雅黑" panose="020B0503020204020204" pitchFamily="34" charset="-122"/>
              </a:rPr>
              <a:t>后果的自然人、社会组织及其他能够在谈判或履约中享有权利、承担义务的各种实体</a:t>
            </a:r>
            <a:r>
              <a:rPr lang="zh-CN" altLang="zh-CN"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a:p>
            <a:pPr lvl="1"/>
            <a:r>
              <a:rPr lang="zh-CN" altLang="zh-CN" sz="2000" b="1" dirty="0" smtClean="0">
                <a:latin typeface="微软雅黑" panose="020B0503020204020204" pitchFamily="34" charset="-122"/>
                <a:ea typeface="微软雅黑" panose="020B0503020204020204" pitchFamily="34" charset="-122"/>
              </a:rPr>
              <a:t>行为</a:t>
            </a:r>
            <a:r>
              <a:rPr lang="zh-CN" altLang="zh-CN" sz="2000" b="1" dirty="0">
                <a:latin typeface="微软雅黑" panose="020B0503020204020204" pitchFamily="34" charset="-122"/>
                <a:ea typeface="微软雅黑" panose="020B0503020204020204" pitchFamily="34" charset="-122"/>
              </a:rPr>
              <a:t>主体</a:t>
            </a:r>
            <a:r>
              <a:rPr lang="zh-CN" altLang="zh-CN" sz="2000" dirty="0">
                <a:latin typeface="微软雅黑" panose="020B0503020204020204" pitchFamily="34" charset="-122"/>
                <a:ea typeface="微软雅黑" panose="020B0503020204020204" pitchFamily="34" charset="-122"/>
              </a:rPr>
              <a:t>是实际参加谈判的人</a:t>
            </a:r>
            <a:r>
              <a:rPr lang="zh-CN" altLang="zh-CN" sz="2000" dirty="0" smtClean="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注意核实是否得到授权。</a:t>
            </a:r>
            <a:endParaRPr lang="en-US" altLang="zh-CN" sz="2000" dirty="0" smtClean="0">
              <a:latin typeface="微软雅黑" panose="020B0503020204020204" pitchFamily="34" charset="-122"/>
              <a:ea typeface="微软雅黑" panose="020B0503020204020204" pitchFamily="34" charset="-122"/>
            </a:endParaRPr>
          </a:p>
          <a:p>
            <a:pPr>
              <a:buFontTx/>
              <a:buNone/>
            </a:pPr>
            <a:r>
              <a:rPr lang="zh-CN" altLang="en-US" sz="2400" dirty="0" smtClean="0"/>
              <a:t>●</a:t>
            </a:r>
            <a:r>
              <a:rPr lang="zh-CN" altLang="zh-CN" sz="2400" b="1" dirty="0">
                <a:solidFill>
                  <a:srgbClr val="660033"/>
                </a:solidFill>
              </a:rPr>
              <a:t>谈判</a:t>
            </a:r>
            <a:r>
              <a:rPr lang="zh-CN" altLang="zh-CN" sz="2400" b="1" dirty="0" smtClean="0">
                <a:solidFill>
                  <a:srgbClr val="660033"/>
                </a:solidFill>
              </a:rPr>
              <a:t>客体</a:t>
            </a:r>
            <a:r>
              <a:rPr lang="zh-CN" altLang="en-US" sz="2400" b="1" dirty="0" smtClean="0">
                <a:solidFill>
                  <a:srgbClr val="660033"/>
                </a:solidFill>
              </a:rPr>
              <a:t>：</a:t>
            </a:r>
            <a:r>
              <a:rPr lang="zh-CN" altLang="zh-CN" sz="2000" dirty="0" smtClean="0"/>
              <a:t>也</a:t>
            </a:r>
            <a:r>
              <a:rPr lang="zh-CN" altLang="zh-CN" sz="2000" dirty="0"/>
              <a:t>称谈判议题、谈判标</a:t>
            </a:r>
            <a:r>
              <a:rPr lang="zh-CN" altLang="zh-CN" sz="2000" dirty="0" smtClean="0"/>
              <a:t>的</a:t>
            </a:r>
            <a:endParaRPr lang="en-US" altLang="zh-CN" sz="2000" dirty="0" smtClean="0"/>
          </a:p>
          <a:p>
            <a:pPr lvl="1"/>
            <a:r>
              <a:rPr lang="zh-CN" altLang="zh-CN" sz="2000" dirty="0" smtClean="0">
                <a:latin typeface="微软雅黑" panose="020B0503020204020204" pitchFamily="34" charset="-122"/>
                <a:ea typeface="微软雅黑" panose="020B0503020204020204" pitchFamily="34" charset="-122"/>
              </a:rPr>
              <a:t>指</a:t>
            </a:r>
            <a:r>
              <a:rPr lang="zh-CN" altLang="zh-CN" sz="2000" dirty="0">
                <a:latin typeface="微软雅黑" panose="020B0503020204020204" pitchFamily="34" charset="-122"/>
                <a:ea typeface="微软雅黑" panose="020B0503020204020204" pitchFamily="34" charset="-122"/>
              </a:rPr>
              <a:t>谈判需商议的具体问题，包括谈判的起因、</a:t>
            </a:r>
            <a:r>
              <a:rPr lang="zh-CN" altLang="zh-CN" sz="2000" dirty="0" smtClean="0">
                <a:latin typeface="微软雅黑" panose="020B0503020204020204" pitchFamily="34" charset="-122"/>
                <a:ea typeface="微软雅黑" panose="020B0503020204020204" pitchFamily="34" charset="-122"/>
              </a:rPr>
              <a:t>内容</a:t>
            </a:r>
            <a:r>
              <a:rPr lang="zh-CN" altLang="zh-CN" sz="2000" dirty="0">
                <a:latin typeface="微软雅黑" panose="020B0503020204020204" pitchFamily="34" charset="-122"/>
                <a:ea typeface="微软雅黑" panose="020B0503020204020204" pitchFamily="34" charset="-122"/>
              </a:rPr>
              <a:t>和</a:t>
            </a:r>
            <a:r>
              <a:rPr lang="zh-CN" altLang="zh-CN" sz="2000" dirty="0" smtClean="0">
                <a:latin typeface="微软雅黑" panose="020B0503020204020204" pitchFamily="34" charset="-122"/>
                <a:ea typeface="微软雅黑" panose="020B0503020204020204" pitchFamily="34" charset="-122"/>
              </a:rPr>
              <a:t>目的</a:t>
            </a:r>
            <a:endParaRPr lang="en-US" altLang="zh-CN" sz="2000" dirty="0">
              <a:latin typeface="微软雅黑" panose="020B0503020204020204" pitchFamily="34" charset="-122"/>
              <a:ea typeface="微软雅黑" panose="020B0503020204020204" pitchFamily="34" charset="-122"/>
            </a:endParaRPr>
          </a:p>
          <a:p>
            <a:pPr marL="0" indent="0">
              <a:buNone/>
            </a:pPr>
            <a:r>
              <a:rPr lang="zh-CN" altLang="en-US" sz="2400" dirty="0" smtClean="0"/>
              <a:t>●</a:t>
            </a:r>
            <a:r>
              <a:rPr lang="zh-CN" altLang="zh-CN" sz="2400" b="1" dirty="0">
                <a:solidFill>
                  <a:srgbClr val="660033"/>
                </a:solidFill>
              </a:rPr>
              <a:t>谈判</a:t>
            </a:r>
            <a:r>
              <a:rPr lang="zh-CN" altLang="zh-CN" sz="2400" b="1" dirty="0" smtClean="0">
                <a:solidFill>
                  <a:srgbClr val="660033"/>
                </a:solidFill>
              </a:rPr>
              <a:t>环境</a:t>
            </a:r>
            <a:r>
              <a:rPr lang="zh-CN" altLang="en-US" sz="2400" b="1" dirty="0" smtClean="0">
                <a:solidFill>
                  <a:srgbClr val="660033"/>
                </a:solidFill>
              </a:rPr>
              <a:t>：</a:t>
            </a:r>
            <a:r>
              <a:rPr lang="zh-CN" altLang="zh-CN" sz="2000" dirty="0" smtClean="0"/>
              <a:t>商务</a:t>
            </a:r>
            <a:r>
              <a:rPr lang="zh-CN" altLang="zh-CN" sz="2000" dirty="0"/>
              <a:t>谈判所处的客观</a:t>
            </a:r>
            <a:r>
              <a:rPr lang="zh-CN" altLang="zh-CN" sz="2000" dirty="0" smtClean="0"/>
              <a:t>条件</a:t>
            </a:r>
            <a:endParaRPr lang="en-US" altLang="zh-CN" sz="2000" dirty="0" smtClean="0"/>
          </a:p>
          <a:p>
            <a:pPr lvl="1" indent="-342900">
              <a:spcBef>
                <a:spcPts val="600"/>
              </a:spcBef>
            </a:pPr>
            <a:r>
              <a:rPr lang="zh-CN" altLang="zh-CN" sz="2000" dirty="0">
                <a:latin typeface="微软雅黑" panose="020B0503020204020204" pitchFamily="34" charset="-122"/>
                <a:ea typeface="微软雅黑" panose="020B0503020204020204" pitchFamily="34" charset="-122"/>
              </a:rPr>
              <a:t>外部的大环境，如政治、经济、文化、市场、竞争</a:t>
            </a:r>
            <a:r>
              <a:rPr lang="zh-CN" altLang="zh-CN" sz="2000" dirty="0" smtClean="0">
                <a:latin typeface="微软雅黑" panose="020B0503020204020204" pitchFamily="34" charset="-122"/>
                <a:ea typeface="微软雅黑" panose="020B0503020204020204" pitchFamily="34" charset="-122"/>
              </a:rPr>
              <a:t>等</a:t>
            </a:r>
            <a:endParaRPr lang="en-US" altLang="zh-CN" sz="2000" dirty="0" smtClean="0">
              <a:latin typeface="微软雅黑" panose="020B0503020204020204" pitchFamily="34" charset="-122"/>
              <a:ea typeface="微软雅黑" panose="020B0503020204020204" pitchFamily="34" charset="-122"/>
            </a:endParaRPr>
          </a:p>
          <a:p>
            <a:pPr lvl="1" indent="-342900">
              <a:spcBef>
                <a:spcPts val="600"/>
              </a:spcBef>
            </a:pPr>
            <a:r>
              <a:rPr lang="zh-CN" altLang="zh-CN" sz="2000" dirty="0" smtClean="0">
                <a:latin typeface="微软雅黑" panose="020B0503020204020204" pitchFamily="34" charset="-122"/>
                <a:ea typeface="微软雅黑" panose="020B0503020204020204" pitchFamily="34" charset="-122"/>
              </a:rPr>
              <a:t>谈判</a:t>
            </a:r>
            <a:r>
              <a:rPr lang="zh-CN" altLang="zh-CN" sz="2000" dirty="0">
                <a:latin typeface="微软雅黑" panose="020B0503020204020204" pitchFamily="34" charset="-122"/>
                <a:ea typeface="微软雅黑" panose="020B0503020204020204" pitchFamily="34" charset="-122"/>
              </a:rPr>
              <a:t>的小环境，如</a:t>
            </a:r>
            <a:r>
              <a:rPr lang="zh-CN" altLang="zh-CN" sz="2000" dirty="0" smtClean="0">
                <a:latin typeface="微软雅黑" panose="020B0503020204020204" pitchFamily="34" charset="-122"/>
                <a:ea typeface="微软雅黑" panose="020B0503020204020204" pitchFamily="34" charset="-122"/>
              </a:rPr>
              <a:t>时间</a:t>
            </a:r>
            <a:r>
              <a:rPr lang="zh-CN" altLang="zh-CN" sz="2000" dirty="0">
                <a:latin typeface="微软雅黑" panose="020B0503020204020204" pitchFamily="34" charset="-122"/>
                <a:ea typeface="微软雅黑" panose="020B0503020204020204" pitchFamily="34" charset="-122"/>
              </a:rPr>
              <a:t>、地点、场所、交往空间</a:t>
            </a:r>
            <a:r>
              <a:rPr lang="zh-CN" altLang="zh-CN" sz="2000" dirty="0" smtClean="0">
                <a:latin typeface="微软雅黑" panose="020B0503020204020204" pitchFamily="34" charset="-122"/>
                <a:ea typeface="微软雅黑" panose="020B0503020204020204" pitchFamily="34" charset="-122"/>
              </a:rPr>
              <a:t>等</a:t>
            </a:r>
            <a:endParaRPr lang="zh-CN" altLang="zh-CN" sz="2400" dirty="0">
              <a:latin typeface="微软雅黑" panose="020B0503020204020204" pitchFamily="34" charset="-122"/>
              <a:ea typeface="微软雅黑" panose="020B0503020204020204" pitchFamily="34" charset="-122"/>
            </a:endParaRPr>
          </a:p>
          <a:p>
            <a:pPr marL="400050" lvl="1" indent="0">
              <a:buNone/>
            </a:pPr>
            <a:endParaRPr lang="zh-CN" altLang="en-US" sz="2400" dirty="0">
              <a:latin typeface="微软雅黑" panose="020B0503020204020204" pitchFamily="34" charset="-122"/>
              <a:ea typeface="微软雅黑" panose="020B0503020204020204" pitchFamily="34" charset="-122"/>
            </a:endParaRPr>
          </a:p>
          <a:p>
            <a:pPr>
              <a:buFontTx/>
              <a:buNone/>
            </a:pPr>
            <a:endParaRPr lang="en-US" altLang="zh-CN" sz="2400" dirty="0"/>
          </a:p>
        </p:txBody>
      </p:sp>
    </p:spTree>
    <p:extLst>
      <p:ext uri="{BB962C8B-B14F-4D97-AF65-F5344CB8AC3E}">
        <p14:creationId xmlns:p14="http://schemas.microsoft.com/office/powerpoint/2010/main" val="352063806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xfrm>
            <a:off x="457200" y="533400"/>
            <a:ext cx="8229600" cy="868363"/>
          </a:xfrm>
        </p:spPr>
        <p:txBody>
          <a:bodyPr>
            <a:normAutofit/>
          </a:bodyPr>
          <a:lstStyle/>
          <a:p>
            <a:pPr algn="l"/>
            <a:r>
              <a:rPr lang="en-US" altLang="zh-CN" sz="3200" b="1" dirty="0" smtClean="0"/>
              <a:t>1.3.2</a:t>
            </a:r>
            <a:r>
              <a:rPr lang="zh-CN" altLang="en-US" sz="3200" b="1" dirty="0" smtClean="0"/>
              <a:t>　商务</a:t>
            </a:r>
            <a:r>
              <a:rPr lang="zh-CN" altLang="en-US" sz="3200" b="1" dirty="0"/>
              <a:t>谈判的主要类型</a:t>
            </a:r>
          </a:p>
        </p:txBody>
      </p:sp>
      <p:sp>
        <p:nvSpPr>
          <p:cNvPr id="45059" name="Rectangle 3"/>
          <p:cNvSpPr>
            <a:spLocks noGrp="1" noChangeArrowheads="1"/>
          </p:cNvSpPr>
          <p:nvPr>
            <p:ph idx="1"/>
          </p:nvPr>
        </p:nvSpPr>
        <p:spPr>
          <a:xfrm>
            <a:off x="1066800" y="1524000"/>
            <a:ext cx="6096000" cy="3352800"/>
          </a:xfrm>
        </p:spPr>
        <p:txBody>
          <a:bodyPr>
            <a:normAutofit/>
          </a:bodyPr>
          <a:lstStyle/>
          <a:p>
            <a:pPr>
              <a:lnSpc>
                <a:spcPct val="130000"/>
              </a:lnSpc>
            </a:pPr>
            <a:r>
              <a:rPr lang="zh-CN" altLang="en-US" b="1" dirty="0" smtClean="0"/>
              <a:t>个体</a:t>
            </a:r>
            <a:r>
              <a:rPr lang="zh-CN" altLang="en-US" b="1" dirty="0"/>
              <a:t>谈判与集体谈判</a:t>
            </a:r>
          </a:p>
          <a:p>
            <a:pPr>
              <a:lnSpc>
                <a:spcPct val="130000"/>
              </a:lnSpc>
            </a:pPr>
            <a:r>
              <a:rPr lang="zh-CN" altLang="en-US" b="1" dirty="0" smtClean="0"/>
              <a:t>双边</a:t>
            </a:r>
            <a:r>
              <a:rPr lang="zh-CN" altLang="en-US" b="1" dirty="0"/>
              <a:t>谈判与多边谈判</a:t>
            </a:r>
          </a:p>
          <a:p>
            <a:pPr>
              <a:lnSpc>
                <a:spcPct val="130000"/>
              </a:lnSpc>
            </a:pPr>
            <a:r>
              <a:rPr lang="zh-CN" altLang="en-US" b="1" dirty="0" smtClean="0"/>
              <a:t>口头谈判、书面谈判与网络谈判</a:t>
            </a:r>
            <a:endParaRPr lang="zh-CN" altLang="en-US" b="1" dirty="0"/>
          </a:p>
          <a:p>
            <a:pPr>
              <a:lnSpc>
                <a:spcPct val="130000"/>
              </a:lnSpc>
            </a:pPr>
            <a:r>
              <a:rPr lang="zh-CN" altLang="en-US" b="1" dirty="0" smtClean="0"/>
              <a:t>主场</a:t>
            </a:r>
            <a:r>
              <a:rPr lang="zh-CN" altLang="en-US" b="1" dirty="0"/>
              <a:t>谈判、客场谈判与中立地谈判</a:t>
            </a:r>
          </a:p>
          <a:p>
            <a:pPr>
              <a:lnSpc>
                <a:spcPct val="130000"/>
              </a:lnSpc>
            </a:pPr>
            <a:r>
              <a:rPr lang="zh-CN" altLang="zh-CN" b="1" dirty="0"/>
              <a:t>商品贸易谈判、技术贸易谈判、投资项目谈判与劳务合作谈判</a:t>
            </a:r>
            <a:endParaRPr lang="en-US" altLang="zh-CN" sz="2400" b="1" dirty="0"/>
          </a:p>
        </p:txBody>
      </p:sp>
      <p:sp>
        <p:nvSpPr>
          <p:cNvPr id="2" name="矩形 1"/>
          <p:cNvSpPr/>
          <p:nvPr/>
        </p:nvSpPr>
        <p:spPr>
          <a:xfrm>
            <a:off x="838200" y="4953000"/>
            <a:ext cx="7315200" cy="646331"/>
          </a:xfrm>
          <a:prstGeom prst="rect">
            <a:avLst/>
          </a:prstGeom>
        </p:spPr>
        <p:txBody>
          <a:bodyPr wrap="square">
            <a:spAutoFit/>
          </a:bodyPr>
          <a:lstStyle/>
          <a:p>
            <a:pPr>
              <a:spcBef>
                <a:spcPts val="600"/>
              </a:spcBef>
            </a:pPr>
            <a:r>
              <a:rPr lang="zh-CN" altLang="zh-CN" b="1" dirty="0" smtClean="0">
                <a:solidFill>
                  <a:srgbClr val="000066"/>
                </a:solidFill>
                <a:latin typeface="楷体_GB2312" pitchFamily="49" charset="-122"/>
                <a:ea typeface="楷体_GB2312" pitchFamily="49" charset="-122"/>
              </a:rPr>
              <a:t>【拓展阅读】</a:t>
            </a:r>
            <a:r>
              <a:rPr lang="zh-CN" altLang="zh-CN" b="1" dirty="0">
                <a:solidFill>
                  <a:srgbClr val="000066"/>
                </a:solidFill>
                <a:latin typeface="楷体_GB2312" pitchFamily="49" charset="-122"/>
                <a:ea typeface="楷体_GB2312" pitchFamily="49" charset="-122"/>
              </a:rPr>
              <a:t>某大型机械制造企业与劳务派遣</a:t>
            </a:r>
            <a:r>
              <a:rPr lang="zh-CN" altLang="zh-CN" b="1" dirty="0" smtClean="0">
                <a:solidFill>
                  <a:srgbClr val="000066"/>
                </a:solidFill>
                <a:latin typeface="楷体_GB2312" pitchFamily="49" charset="-122"/>
                <a:ea typeface="楷体_GB2312" pitchFamily="49" charset="-122"/>
              </a:rPr>
              <a:t>公司关于</a:t>
            </a:r>
            <a:r>
              <a:rPr lang="zh-CN" altLang="zh-CN" b="1" dirty="0">
                <a:solidFill>
                  <a:srgbClr val="000066"/>
                </a:solidFill>
                <a:latin typeface="楷体_GB2312" pitchFamily="49" charset="-122"/>
                <a:ea typeface="楷体_GB2312" pitchFamily="49" charset="-122"/>
              </a:rPr>
              <a:t>劳务合作谈判的案例（二维码链接）</a:t>
            </a:r>
            <a:endParaRPr lang="zh-CN" altLang="zh-CN" dirty="0">
              <a:solidFill>
                <a:srgbClr val="000066"/>
              </a:solidFill>
              <a:latin typeface="楷体_GB2312" pitchFamily="49" charset="-122"/>
              <a:ea typeface="楷体_GB2312" pitchFamily="49" charset="-122"/>
            </a:endParaRPr>
          </a:p>
        </p:txBody>
      </p:sp>
    </p:spTree>
    <p:extLst>
      <p:ext uri="{BB962C8B-B14F-4D97-AF65-F5344CB8AC3E}">
        <p14:creationId xmlns:p14="http://schemas.microsoft.com/office/powerpoint/2010/main" val="267715914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a:xfrm>
            <a:off x="929974" y="685800"/>
            <a:ext cx="6870700" cy="838200"/>
          </a:xfrm>
        </p:spPr>
        <p:txBody>
          <a:bodyPr>
            <a:normAutofit/>
          </a:bodyPr>
          <a:lstStyle/>
          <a:p>
            <a:pPr algn="l"/>
            <a:r>
              <a:rPr lang="en-US" altLang="zh-CN" sz="2800" b="1" dirty="0" smtClean="0">
                <a:solidFill>
                  <a:srgbClr val="660033"/>
                </a:solidFill>
              </a:rPr>
              <a:t>1.3.3</a:t>
            </a:r>
            <a:r>
              <a:rPr lang="zh-CN" altLang="en-US" sz="2800" b="1" dirty="0" smtClean="0">
                <a:solidFill>
                  <a:srgbClr val="660033"/>
                </a:solidFill>
              </a:rPr>
              <a:t>　商务</a:t>
            </a:r>
            <a:r>
              <a:rPr lang="zh-CN" altLang="en-US" sz="2800" b="1" dirty="0">
                <a:solidFill>
                  <a:srgbClr val="660033"/>
                </a:solidFill>
              </a:rPr>
              <a:t>谈判</a:t>
            </a:r>
            <a:r>
              <a:rPr lang="zh-CN" altLang="en-US" sz="2800" b="1" dirty="0" smtClean="0">
                <a:solidFill>
                  <a:srgbClr val="660033"/>
                </a:solidFill>
              </a:rPr>
              <a:t>的一般过程</a:t>
            </a:r>
            <a:endParaRPr lang="zh-CN" altLang="en-US" sz="2800" b="1" dirty="0">
              <a:solidFill>
                <a:srgbClr val="660033"/>
              </a:solidFill>
            </a:endParaRPr>
          </a:p>
        </p:txBody>
      </p:sp>
      <p:pic>
        <p:nvPicPr>
          <p:cNvPr id="276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1371601"/>
            <a:ext cx="6781800" cy="1379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3"/>
          <p:cNvSpPr>
            <a:spLocks noGrp="1" noChangeArrowheads="1"/>
          </p:cNvSpPr>
          <p:nvPr/>
        </p:nvSpPr>
        <p:spPr>
          <a:xfrm>
            <a:off x="341113" y="3886200"/>
            <a:ext cx="8496944" cy="3744416"/>
          </a:xfrm>
          <a:prstGeom prst="rect">
            <a:avLst/>
          </a:prstGeom>
          <a:noFill/>
          <a:ln w="9525">
            <a:noFill/>
            <a:miter lim="800000"/>
          </a:ln>
        </p:spPr>
        <p:txBody>
          <a:bodyPr vert="horz" wrap="square" lIns="92075" tIns="46038" rIns="92075" bIns="46038" numCol="1" anchor="t" anchorCtr="0" compatLnSpc="1"/>
          <a:lstStyle>
            <a:lvl1pPr marL="342900" indent="-252095" algn="l" rtl="0" eaLnBrk="0" fontAlgn="base" hangingPunct="0">
              <a:spcBef>
                <a:spcPct val="20000"/>
              </a:spcBef>
              <a:spcAft>
                <a:spcPct val="0"/>
              </a:spcAft>
              <a:buClr>
                <a:srgbClr val="660033"/>
              </a:buClr>
              <a:buSzPct val="100000"/>
              <a:buFont typeface="Arial" panose="020B0604020202020204" pitchFamily="34" charset="0"/>
              <a:buChar char="•"/>
              <a:defRPr sz="2400" b="0">
                <a:solidFill>
                  <a:schemeClr val="bg2"/>
                </a:solidFill>
                <a:latin typeface="微软雅黑" panose="020B0503020204020204" pitchFamily="34" charset="-122"/>
                <a:ea typeface="微软雅黑" panose="020B0503020204020204" pitchFamily="34" charset="-122"/>
                <a:cs typeface="+mn-cs"/>
              </a:defRPr>
            </a:lvl1pPr>
            <a:lvl2pPr marL="742950" indent="-285750" algn="l" rtl="0" eaLnBrk="0" fontAlgn="base" hangingPunct="0">
              <a:spcBef>
                <a:spcPct val="20000"/>
              </a:spcBef>
              <a:spcAft>
                <a:spcPct val="0"/>
              </a:spcAft>
              <a:buChar char="–"/>
              <a:defRPr sz="2400" b="0">
                <a:solidFill>
                  <a:schemeClr val="bg2"/>
                </a:solidFill>
                <a:latin typeface="微软雅黑" panose="020B0503020204020204" pitchFamily="34" charset="-122"/>
                <a:ea typeface="微软雅黑" panose="020B0503020204020204" pitchFamily="34" charset="-122"/>
              </a:defRPr>
            </a:lvl2pPr>
            <a:lvl3pPr marL="1143000" indent="-228600" algn="l" rtl="0" eaLnBrk="0" fontAlgn="base" hangingPunct="0">
              <a:spcBef>
                <a:spcPct val="20000"/>
              </a:spcBef>
              <a:spcAft>
                <a:spcPct val="0"/>
              </a:spcAft>
              <a:buClr>
                <a:srgbClr val="660033"/>
              </a:buClr>
              <a:buSzPct val="89000"/>
              <a:buFont typeface="Wingdings" panose="05000000000000000000" pitchFamily="2" charset="2"/>
              <a:buChar char="p"/>
              <a:defRPr sz="2400" b="1">
                <a:solidFill>
                  <a:schemeClr val="bg2"/>
                </a:solidFill>
                <a:latin typeface="+mn-ea"/>
                <a:ea typeface="+mn-ea"/>
              </a:defRPr>
            </a:lvl3pPr>
            <a:lvl4pPr marL="1600200" indent="-228600" algn="l" rtl="0" eaLnBrk="0" fontAlgn="base" hangingPunct="0">
              <a:spcBef>
                <a:spcPct val="20000"/>
              </a:spcBef>
              <a:spcAft>
                <a:spcPct val="0"/>
              </a:spcAft>
              <a:buChar char="–"/>
              <a:defRPr sz="2000" b="1">
                <a:solidFill>
                  <a:schemeClr val="bg2"/>
                </a:solidFill>
                <a:latin typeface="+mn-lt"/>
                <a:ea typeface="+mn-ea"/>
              </a:defRPr>
            </a:lvl4pPr>
            <a:lvl5pPr marL="2057400" indent="-228600" algn="l" rtl="0" eaLnBrk="0" fontAlgn="base" hangingPunct="0">
              <a:spcBef>
                <a:spcPct val="20000"/>
              </a:spcBef>
              <a:spcAft>
                <a:spcPct val="0"/>
              </a:spcAft>
              <a:buClr>
                <a:schemeClr val="accent2"/>
              </a:buClr>
              <a:buChar char="•"/>
              <a:defRPr sz="2000" b="1">
                <a:solidFill>
                  <a:schemeClr val="bg2"/>
                </a:solidFill>
                <a:latin typeface="+mn-lt"/>
                <a:ea typeface="+mn-ea"/>
              </a:defRPr>
            </a:lvl5pPr>
            <a:lvl6pPr marL="2514600" indent="-228600" algn="l" rtl="0" fontAlgn="base">
              <a:spcBef>
                <a:spcPct val="20000"/>
              </a:spcBef>
              <a:spcAft>
                <a:spcPct val="0"/>
              </a:spcAft>
              <a:buClr>
                <a:schemeClr val="accent2"/>
              </a:buClr>
              <a:buChar char="•"/>
              <a:defRPr kumimoji="1" sz="2000" b="1">
                <a:solidFill>
                  <a:srgbClr val="000066"/>
                </a:solidFill>
                <a:latin typeface="+mn-lt"/>
                <a:ea typeface="+mn-ea"/>
              </a:defRPr>
            </a:lvl6pPr>
            <a:lvl7pPr marL="2971800" indent="-228600" algn="l" rtl="0" fontAlgn="base">
              <a:spcBef>
                <a:spcPct val="20000"/>
              </a:spcBef>
              <a:spcAft>
                <a:spcPct val="0"/>
              </a:spcAft>
              <a:buClr>
                <a:schemeClr val="accent2"/>
              </a:buClr>
              <a:buChar char="•"/>
              <a:defRPr kumimoji="1" sz="2000" b="1">
                <a:solidFill>
                  <a:srgbClr val="000066"/>
                </a:solidFill>
                <a:latin typeface="+mn-lt"/>
                <a:ea typeface="+mn-ea"/>
              </a:defRPr>
            </a:lvl7pPr>
            <a:lvl8pPr marL="3429000" indent="-228600" algn="l" rtl="0" fontAlgn="base">
              <a:spcBef>
                <a:spcPct val="20000"/>
              </a:spcBef>
              <a:spcAft>
                <a:spcPct val="0"/>
              </a:spcAft>
              <a:buClr>
                <a:schemeClr val="accent2"/>
              </a:buClr>
              <a:buChar char="•"/>
              <a:defRPr kumimoji="1" sz="2000" b="1">
                <a:solidFill>
                  <a:srgbClr val="000066"/>
                </a:solidFill>
                <a:latin typeface="+mn-lt"/>
                <a:ea typeface="+mn-ea"/>
              </a:defRPr>
            </a:lvl8pPr>
            <a:lvl9pPr marL="3886200" indent="-228600" algn="l" rtl="0" fontAlgn="base">
              <a:spcBef>
                <a:spcPct val="20000"/>
              </a:spcBef>
              <a:spcAft>
                <a:spcPct val="0"/>
              </a:spcAft>
              <a:buClr>
                <a:schemeClr val="accent2"/>
              </a:buClr>
              <a:buChar char="•"/>
              <a:defRPr kumimoji="1" sz="2000" b="1">
                <a:solidFill>
                  <a:srgbClr val="000066"/>
                </a:solidFill>
                <a:latin typeface="+mn-lt"/>
                <a:ea typeface="+mn-ea"/>
              </a:defRPr>
            </a:lvl9pPr>
          </a:lstStyle>
          <a:p>
            <a:pPr eaLnBrk="1" hangingPunct="1">
              <a:spcBef>
                <a:spcPts val="600"/>
              </a:spcBef>
              <a:buClr>
                <a:schemeClr val="hlink"/>
              </a:buClr>
              <a:buSzPct val="90000"/>
              <a:buFont typeface="Wingdings" panose="05000000000000000000" pitchFamily="2" charset="2"/>
              <a:buChar char="q"/>
            </a:pPr>
            <a:endParaRPr lang="zh-CN" altLang="en-US" sz="2000" b="0" dirty="0" smtClean="0">
              <a:latin typeface="微软雅黑" panose="020B0503020204020204" pitchFamily="34" charset="-122"/>
              <a:ea typeface="微软雅黑" panose="020B0503020204020204" pitchFamily="34" charset="-122"/>
            </a:endParaRPr>
          </a:p>
        </p:txBody>
      </p:sp>
      <p:sp>
        <p:nvSpPr>
          <p:cNvPr id="2" name="文本占位符 1"/>
          <p:cNvSpPr>
            <a:spLocks noGrp="1"/>
          </p:cNvSpPr>
          <p:nvPr>
            <p:ph type="body" sz="half" idx="1"/>
          </p:nvPr>
        </p:nvSpPr>
        <p:spPr>
          <a:xfrm>
            <a:off x="550986" y="2751138"/>
            <a:ext cx="8135815" cy="3725863"/>
          </a:xfrm>
        </p:spPr>
        <p:txBody>
          <a:bodyPr>
            <a:normAutofit/>
          </a:bodyPr>
          <a:lstStyle/>
          <a:p>
            <a:pPr>
              <a:spcBef>
                <a:spcPts val="600"/>
              </a:spcBef>
              <a:buClr>
                <a:schemeClr val="hlink"/>
              </a:buClr>
              <a:buSzPct val="90000"/>
              <a:buFont typeface="Wingdings" panose="05000000000000000000" pitchFamily="2" charset="2"/>
              <a:buChar char="q"/>
            </a:pPr>
            <a:r>
              <a:rPr lang="zh-CN" altLang="zh-CN" sz="1800" b="1" dirty="0">
                <a:solidFill>
                  <a:srgbClr val="660033"/>
                </a:solidFill>
              </a:rPr>
              <a:t>准备阶段</a:t>
            </a:r>
            <a:r>
              <a:rPr lang="zh-CN" altLang="en-US" sz="1800" b="1" dirty="0">
                <a:solidFill>
                  <a:srgbClr val="660033"/>
                </a:solidFill>
              </a:rPr>
              <a:t>：</a:t>
            </a:r>
            <a:r>
              <a:rPr lang="zh-CN" altLang="zh-CN" sz="1800" dirty="0"/>
              <a:t>进行环境调查、搜集相关情报、选择谈判对象、制订谈判方案与计划、组建谈判团队、做好谈判的物质条件准备、根据需要进行模拟谈判等。</a:t>
            </a:r>
          </a:p>
          <a:p>
            <a:pPr>
              <a:spcBef>
                <a:spcPts val="600"/>
              </a:spcBef>
              <a:buClr>
                <a:schemeClr val="hlink"/>
              </a:buClr>
              <a:buSzPct val="90000"/>
              <a:buFont typeface="Wingdings" panose="05000000000000000000" pitchFamily="2" charset="2"/>
              <a:buChar char="q"/>
            </a:pPr>
            <a:r>
              <a:rPr lang="zh-CN" altLang="en-US" sz="1800" b="1" dirty="0">
                <a:solidFill>
                  <a:srgbClr val="660033"/>
                </a:solidFill>
              </a:rPr>
              <a:t>开局阶段：</a:t>
            </a:r>
            <a:r>
              <a:rPr lang="zh-CN" altLang="en-US" sz="1800" dirty="0"/>
              <a:t>决定第一印象，形成谈判气氛的关键；各方简述己方意向，确定谈判议程。</a:t>
            </a:r>
          </a:p>
          <a:p>
            <a:pPr>
              <a:spcBef>
                <a:spcPts val="600"/>
              </a:spcBef>
              <a:buClr>
                <a:schemeClr val="hlink"/>
              </a:buClr>
              <a:buSzPct val="90000"/>
              <a:buFont typeface="Wingdings" panose="05000000000000000000" pitchFamily="2" charset="2"/>
              <a:buChar char="q"/>
            </a:pPr>
            <a:r>
              <a:rPr lang="zh-CN" altLang="en-US" sz="1800" b="1" dirty="0">
                <a:solidFill>
                  <a:srgbClr val="660033"/>
                </a:solidFill>
              </a:rPr>
              <a:t>报价阶段：</a:t>
            </a:r>
            <a:r>
              <a:rPr lang="zh-CN" altLang="en-US" sz="1800" dirty="0"/>
              <a:t>明确表达各自的不同立场、意见，提出分歧点，并初步讨论。</a:t>
            </a:r>
          </a:p>
          <a:p>
            <a:pPr>
              <a:spcBef>
                <a:spcPts val="600"/>
              </a:spcBef>
              <a:buClr>
                <a:schemeClr val="hlink"/>
              </a:buClr>
              <a:buSzPct val="90000"/>
              <a:buFont typeface="Wingdings" panose="05000000000000000000" pitchFamily="2" charset="2"/>
              <a:buChar char="q"/>
            </a:pPr>
            <a:r>
              <a:rPr lang="zh-CN" altLang="en-US" sz="1800" b="1" dirty="0">
                <a:solidFill>
                  <a:srgbClr val="660033"/>
                </a:solidFill>
              </a:rPr>
              <a:t>磋商阶段：</a:t>
            </a:r>
            <a:r>
              <a:rPr lang="zh-CN" altLang="en-US" sz="1800" dirty="0"/>
              <a:t>质询</a:t>
            </a:r>
            <a:r>
              <a:rPr lang="en-US" altLang="zh-CN" sz="1800" dirty="0"/>
              <a:t>-</a:t>
            </a:r>
            <a:r>
              <a:rPr lang="zh-CN" altLang="en-US" sz="1800" dirty="0"/>
              <a:t>答辩</a:t>
            </a:r>
            <a:r>
              <a:rPr lang="en-US" altLang="zh-CN" sz="1800" dirty="0"/>
              <a:t>-</a:t>
            </a:r>
            <a:r>
              <a:rPr lang="zh-CN" altLang="en-US" sz="1800" dirty="0"/>
              <a:t>反驳</a:t>
            </a:r>
            <a:r>
              <a:rPr lang="en-US" altLang="zh-CN" sz="1800" dirty="0"/>
              <a:t>-</a:t>
            </a:r>
            <a:r>
              <a:rPr lang="zh-CN" altLang="en-US" sz="1800" dirty="0"/>
              <a:t>解释</a:t>
            </a:r>
            <a:r>
              <a:rPr lang="en-US" altLang="zh-CN" sz="1800" dirty="0"/>
              <a:t>-</a:t>
            </a:r>
            <a:r>
              <a:rPr lang="zh-CN" altLang="en-US" sz="1800" dirty="0"/>
              <a:t>质询</a:t>
            </a:r>
            <a:r>
              <a:rPr lang="en-US" altLang="zh-CN" sz="1800" dirty="0"/>
              <a:t>……</a:t>
            </a:r>
            <a:r>
              <a:rPr lang="zh-CN" altLang="en-US" sz="1800" dirty="0"/>
              <a:t>双方让步</a:t>
            </a:r>
            <a:r>
              <a:rPr lang="en-US" altLang="zh-CN" sz="1800" dirty="0"/>
              <a:t>-</a:t>
            </a:r>
            <a:r>
              <a:rPr lang="zh-CN" altLang="en-US" sz="1800" dirty="0"/>
              <a:t>彼此补偿</a:t>
            </a:r>
          </a:p>
          <a:p>
            <a:pPr>
              <a:spcBef>
                <a:spcPts val="600"/>
              </a:spcBef>
              <a:buClr>
                <a:schemeClr val="hlink"/>
              </a:buClr>
              <a:buSzPct val="90000"/>
              <a:buFont typeface="Wingdings" panose="05000000000000000000" pitchFamily="2" charset="2"/>
              <a:buChar char="q"/>
            </a:pPr>
            <a:r>
              <a:rPr lang="zh-CN" altLang="en-US" sz="1800" b="1" dirty="0">
                <a:solidFill>
                  <a:srgbClr val="660033"/>
                </a:solidFill>
              </a:rPr>
              <a:t>成交阶段：</a:t>
            </a:r>
            <a:r>
              <a:rPr lang="zh-CN" altLang="zh-CN" sz="1800" dirty="0"/>
              <a:t>对前期谈判进行总结回顾，进行最后的报价和让步，促使成交，拟定合同条款及对合同进行审核与签订</a:t>
            </a:r>
            <a:endParaRPr lang="zh-CN" altLang="en-US" sz="1800" dirty="0"/>
          </a:p>
          <a:p>
            <a:endParaRPr lang="zh-CN" altLang="en-US" sz="1800" dirty="0"/>
          </a:p>
        </p:txBody>
      </p:sp>
    </p:spTree>
    <p:extLst>
      <p:ext uri="{BB962C8B-B14F-4D97-AF65-F5344CB8AC3E}">
        <p14:creationId xmlns:p14="http://schemas.microsoft.com/office/powerpoint/2010/main" val="60778393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a:solidFill>
            <a:schemeClr val="accent5">
              <a:lumMod val="20000"/>
              <a:lumOff val="80000"/>
            </a:schemeClr>
          </a:solidFill>
        </p:spPr>
        <p:txBody>
          <a:bodyPr/>
          <a:lstStyle/>
          <a:p>
            <a:r>
              <a:rPr lang="zh-CN" altLang="en-US" sz="3600" b="1" dirty="0"/>
              <a:t>第</a:t>
            </a:r>
            <a:r>
              <a:rPr lang="en-US" altLang="zh-CN" sz="3600" b="1" dirty="0"/>
              <a:t>2</a:t>
            </a:r>
            <a:r>
              <a:rPr lang="zh-CN" altLang="en-US" sz="3600" b="1" dirty="0"/>
              <a:t>章 商务谈判组织</a:t>
            </a:r>
            <a:r>
              <a:rPr lang="zh-CN" altLang="en-US" sz="3600" b="1" dirty="0" smtClean="0"/>
              <a:t>与准备</a:t>
            </a:r>
            <a:endParaRPr lang="zh-CN" altLang="en-US" sz="3600" b="1" dirty="0"/>
          </a:p>
        </p:txBody>
      </p:sp>
      <p:sp>
        <p:nvSpPr>
          <p:cNvPr id="49157" name="Rectangle 5"/>
          <p:cNvSpPr>
            <a:spLocks noGrp="1" noChangeArrowheads="1"/>
          </p:cNvSpPr>
          <p:nvPr>
            <p:ph idx="1"/>
          </p:nvPr>
        </p:nvSpPr>
        <p:spPr>
          <a:xfrm>
            <a:off x="990600" y="1524000"/>
            <a:ext cx="7315200" cy="4114800"/>
          </a:xfrm>
          <a:noFill/>
          <a:ln/>
        </p:spPr>
        <p:txBody>
          <a:bodyPr>
            <a:normAutofit/>
          </a:bodyPr>
          <a:lstStyle/>
          <a:p>
            <a:pPr>
              <a:lnSpc>
                <a:spcPct val="155000"/>
              </a:lnSpc>
              <a:buFontTx/>
              <a:buNone/>
            </a:pPr>
            <a:r>
              <a:rPr lang="en-US" altLang="zh-CN" sz="3200" dirty="0" smtClean="0"/>
              <a:t>◇</a:t>
            </a:r>
            <a:r>
              <a:rPr lang="zh-CN" altLang="en-US" b="1" dirty="0" smtClean="0">
                <a:solidFill>
                  <a:srgbClr val="660033"/>
                </a:solidFill>
                <a:latin typeface="微软雅黑" pitchFamily="34" charset="-122"/>
                <a:ea typeface="微软雅黑" pitchFamily="34" charset="-122"/>
              </a:rPr>
              <a:t>本章纲要</a:t>
            </a:r>
            <a:endParaRPr lang="zh-CN" altLang="en-US" b="1" dirty="0">
              <a:solidFill>
                <a:srgbClr val="660033"/>
              </a:solidFill>
              <a:latin typeface="微软雅黑" pitchFamily="34" charset="-122"/>
              <a:ea typeface="微软雅黑" pitchFamily="34" charset="-122"/>
            </a:endParaRPr>
          </a:p>
          <a:p>
            <a:r>
              <a:rPr lang="zh-CN" altLang="zh-CN" sz="2400" dirty="0" smtClean="0"/>
              <a:t>谈判</a:t>
            </a:r>
            <a:r>
              <a:rPr lang="zh-CN" altLang="zh-CN" sz="2400" dirty="0"/>
              <a:t>人员的素质要求与班子构成</a:t>
            </a:r>
          </a:p>
          <a:p>
            <a:r>
              <a:rPr lang="zh-CN" altLang="zh-CN" sz="2400" dirty="0" smtClean="0"/>
              <a:t>谈判</a:t>
            </a:r>
            <a:r>
              <a:rPr lang="zh-CN" altLang="zh-CN" sz="2400" dirty="0"/>
              <a:t>过程中的行为管理</a:t>
            </a:r>
          </a:p>
          <a:p>
            <a:r>
              <a:rPr lang="zh-CN" altLang="zh-CN" sz="2400" dirty="0" smtClean="0"/>
              <a:t>谈判</a:t>
            </a:r>
            <a:r>
              <a:rPr lang="zh-CN" altLang="zh-CN" sz="2400" dirty="0"/>
              <a:t>环境及行业与市场分析</a:t>
            </a:r>
          </a:p>
          <a:p>
            <a:r>
              <a:rPr lang="zh-CN" altLang="zh-CN" sz="2400" dirty="0" smtClean="0"/>
              <a:t>谈判</a:t>
            </a:r>
            <a:r>
              <a:rPr lang="zh-CN" altLang="zh-CN" sz="2400" dirty="0"/>
              <a:t>对手分析与谈判者的自我评估</a:t>
            </a:r>
          </a:p>
          <a:p>
            <a:r>
              <a:rPr lang="zh-CN" altLang="zh-CN" sz="2400" dirty="0" smtClean="0"/>
              <a:t>信息</a:t>
            </a:r>
            <a:r>
              <a:rPr lang="zh-CN" altLang="zh-CN" sz="2400" dirty="0"/>
              <a:t>收集的方法和途径</a:t>
            </a:r>
          </a:p>
          <a:p>
            <a:r>
              <a:rPr lang="zh-CN" altLang="zh-CN" sz="2400" dirty="0" smtClean="0"/>
              <a:t>商务</a:t>
            </a:r>
            <a:r>
              <a:rPr lang="zh-CN" altLang="zh-CN" sz="2400" dirty="0"/>
              <a:t>谈判方案的制定</a:t>
            </a:r>
          </a:p>
          <a:p>
            <a:r>
              <a:rPr lang="zh-CN" altLang="zh-CN" sz="2400" dirty="0" smtClean="0"/>
              <a:t>模拟谈判</a:t>
            </a:r>
            <a:r>
              <a:rPr lang="zh-CN" altLang="en-US" sz="2400" dirty="0" smtClean="0"/>
              <a:t>及模拟谈判比赛</a:t>
            </a:r>
            <a:endParaRPr lang="zh-CN" altLang="zh-CN" sz="2400" dirty="0"/>
          </a:p>
        </p:txBody>
      </p:sp>
      <p:pic>
        <p:nvPicPr>
          <p:cNvPr id="49158" name="Picture 6" descr="BD04924_"/>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72200" y="3581400"/>
            <a:ext cx="1622425" cy="21875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1066800" y="274637"/>
            <a:ext cx="7239000" cy="868363"/>
          </a:xfrm>
          <a:solidFill>
            <a:schemeClr val="accent3">
              <a:lumMod val="20000"/>
              <a:lumOff val="80000"/>
            </a:schemeClr>
          </a:solidFill>
        </p:spPr>
        <p:txBody>
          <a:bodyPr/>
          <a:lstStyle/>
          <a:p>
            <a:r>
              <a:rPr lang="en-US" altLang="zh-CN" sz="3200" b="1" dirty="0" smtClean="0"/>
              <a:t>2.1</a:t>
            </a:r>
            <a:r>
              <a:rPr lang="zh-CN" altLang="en-US" sz="3200" b="1" dirty="0" smtClean="0"/>
              <a:t>　商务</a:t>
            </a:r>
            <a:r>
              <a:rPr lang="zh-CN" altLang="en-US" sz="3200" b="1" dirty="0"/>
              <a:t>谈判人员的素质要求</a:t>
            </a:r>
          </a:p>
        </p:txBody>
      </p:sp>
      <p:graphicFrame>
        <p:nvGraphicFramePr>
          <p:cNvPr id="3" name="内容占位符 2"/>
          <p:cNvGraphicFramePr>
            <a:graphicFrameLocks noGrp="1"/>
          </p:cNvGraphicFramePr>
          <p:nvPr>
            <p:ph idx="1"/>
            <p:extLst>
              <p:ext uri="{D42A27DB-BD31-4B8C-83A1-F6EECF244321}">
                <p14:modId xmlns:p14="http://schemas.microsoft.com/office/powerpoint/2010/main" val="2384810145"/>
              </p:ext>
            </p:extLst>
          </p:nvPr>
        </p:nvGraphicFramePr>
        <p:xfrm>
          <a:off x="609600" y="1397000"/>
          <a:ext cx="8153400" cy="4648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33097833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t>2.1.1</a:t>
            </a:r>
            <a:r>
              <a:rPr lang="zh-CN" altLang="zh-CN" dirty="0"/>
              <a:t>　政治素质</a:t>
            </a:r>
            <a:r>
              <a:rPr lang="zh-CN" altLang="zh-CN" dirty="0" smtClean="0"/>
              <a:t>要求</a:t>
            </a:r>
            <a:endParaRPr lang="zh-CN" altLang="en-US" dirty="0"/>
          </a:p>
        </p:txBody>
      </p:sp>
      <p:graphicFrame>
        <p:nvGraphicFramePr>
          <p:cNvPr id="4" name="内容占位符 3"/>
          <p:cNvGraphicFramePr>
            <a:graphicFrameLocks noGrp="1"/>
          </p:cNvGraphicFramePr>
          <p:nvPr>
            <p:ph idx="1"/>
            <p:extLst>
              <p:ext uri="{D42A27DB-BD31-4B8C-83A1-F6EECF244321}">
                <p14:modId xmlns:p14="http://schemas.microsoft.com/office/powerpoint/2010/main" val="2994069710"/>
              </p:ext>
            </p:extLst>
          </p:nvPr>
        </p:nvGraphicFramePr>
        <p:xfrm>
          <a:off x="457200" y="1371600"/>
          <a:ext cx="8305800" cy="4876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52044142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304800"/>
            <a:ext cx="7543800" cy="868362"/>
          </a:xfrm>
          <a:solidFill>
            <a:schemeClr val="tx2">
              <a:lumMod val="20000"/>
              <a:lumOff val="80000"/>
            </a:schemeClr>
          </a:solidFill>
        </p:spPr>
        <p:txBody>
          <a:bodyPr/>
          <a:lstStyle/>
          <a:p>
            <a:r>
              <a:rPr lang="zh-CN" altLang="en-US" dirty="0" smtClean="0"/>
              <a:t>课程大纲</a:t>
            </a:r>
            <a:endParaRPr lang="zh-CN" altLang="en-US" dirty="0"/>
          </a:p>
        </p:txBody>
      </p:sp>
      <p:sp>
        <p:nvSpPr>
          <p:cNvPr id="5" name="内容占位符 4"/>
          <p:cNvSpPr>
            <a:spLocks noGrp="1"/>
          </p:cNvSpPr>
          <p:nvPr>
            <p:ph idx="1"/>
          </p:nvPr>
        </p:nvSpPr>
        <p:spPr>
          <a:xfrm>
            <a:off x="1447800" y="1219200"/>
            <a:ext cx="5791200" cy="5377295"/>
          </a:xfrm>
        </p:spPr>
        <p:txBody>
          <a:bodyPr>
            <a:normAutofit fontScale="92500" lnSpcReduction="10000"/>
          </a:bodyPr>
          <a:lstStyle/>
          <a:p>
            <a:pPr marL="0" indent="0">
              <a:lnSpc>
                <a:spcPct val="110000"/>
              </a:lnSpc>
              <a:spcBef>
                <a:spcPts val="600"/>
              </a:spcBef>
              <a:buNone/>
            </a:pPr>
            <a:r>
              <a:rPr lang="zh-CN" altLang="en-US" sz="2000" b="1" dirty="0" smtClean="0">
                <a:solidFill>
                  <a:srgbClr val="2F00B4"/>
                </a:solidFill>
              </a:rPr>
              <a:t>商务谈判部分</a:t>
            </a:r>
            <a:endParaRPr lang="en-US" altLang="zh-CN" sz="2000" b="1" dirty="0" smtClean="0">
              <a:solidFill>
                <a:srgbClr val="2F00B4"/>
              </a:solidFill>
            </a:endParaRPr>
          </a:p>
          <a:p>
            <a:pPr marL="490950" lvl="1" indent="0">
              <a:lnSpc>
                <a:spcPct val="110000"/>
              </a:lnSpc>
              <a:spcBef>
                <a:spcPts val="600"/>
              </a:spcBef>
              <a:buNone/>
            </a:pPr>
            <a:r>
              <a:rPr lang="zh-CN" altLang="zh-CN" sz="2000" dirty="0" smtClean="0"/>
              <a:t>第</a:t>
            </a:r>
            <a:r>
              <a:rPr lang="en-US" altLang="zh-CN" sz="2000" dirty="0"/>
              <a:t>1</a:t>
            </a:r>
            <a:r>
              <a:rPr lang="zh-CN" altLang="zh-CN" sz="2000" dirty="0"/>
              <a:t>章 商务谈判概述</a:t>
            </a:r>
          </a:p>
          <a:p>
            <a:pPr marL="490950" lvl="1" indent="0">
              <a:lnSpc>
                <a:spcPct val="110000"/>
              </a:lnSpc>
              <a:spcBef>
                <a:spcPts val="600"/>
              </a:spcBef>
              <a:buNone/>
            </a:pPr>
            <a:r>
              <a:rPr lang="zh-CN" altLang="zh-CN" sz="2000" dirty="0"/>
              <a:t>第</a:t>
            </a:r>
            <a:r>
              <a:rPr lang="en-US" altLang="zh-CN" sz="2000" dirty="0"/>
              <a:t>2</a:t>
            </a:r>
            <a:r>
              <a:rPr lang="zh-CN" altLang="zh-CN" sz="2000" dirty="0"/>
              <a:t>章 商务谈判的组织与准备</a:t>
            </a:r>
          </a:p>
          <a:p>
            <a:pPr marL="490950" lvl="1" indent="0">
              <a:lnSpc>
                <a:spcPct val="110000"/>
              </a:lnSpc>
              <a:spcBef>
                <a:spcPts val="600"/>
              </a:spcBef>
              <a:buNone/>
            </a:pPr>
            <a:r>
              <a:rPr lang="zh-CN" altLang="zh-CN" sz="2000" dirty="0"/>
              <a:t>第</a:t>
            </a:r>
            <a:r>
              <a:rPr lang="en-US" altLang="zh-CN" sz="2000" dirty="0"/>
              <a:t>3</a:t>
            </a:r>
            <a:r>
              <a:rPr lang="zh-CN" altLang="zh-CN" sz="2000" dirty="0"/>
              <a:t>章 商务谈判策略</a:t>
            </a:r>
          </a:p>
          <a:p>
            <a:pPr marL="490950" lvl="1" indent="0">
              <a:lnSpc>
                <a:spcPct val="110000"/>
              </a:lnSpc>
              <a:spcBef>
                <a:spcPts val="600"/>
              </a:spcBef>
              <a:buNone/>
            </a:pPr>
            <a:r>
              <a:rPr lang="zh-CN" altLang="zh-CN" sz="2000" dirty="0"/>
              <a:t>第</a:t>
            </a:r>
            <a:r>
              <a:rPr lang="en-US" altLang="zh-CN" sz="2000" dirty="0"/>
              <a:t>4</a:t>
            </a:r>
            <a:r>
              <a:rPr lang="zh-CN" altLang="zh-CN" sz="2000" dirty="0"/>
              <a:t>章 商务谈判的沟通技巧</a:t>
            </a:r>
          </a:p>
          <a:p>
            <a:pPr marL="490950" lvl="1" indent="0">
              <a:lnSpc>
                <a:spcPct val="110000"/>
              </a:lnSpc>
              <a:spcBef>
                <a:spcPts val="600"/>
              </a:spcBef>
              <a:buNone/>
            </a:pPr>
            <a:r>
              <a:rPr lang="zh-CN" altLang="zh-CN" sz="2000" dirty="0"/>
              <a:t>第</a:t>
            </a:r>
            <a:r>
              <a:rPr lang="en-US" altLang="zh-CN" sz="2000" dirty="0"/>
              <a:t>5</a:t>
            </a:r>
            <a:r>
              <a:rPr lang="zh-CN" altLang="zh-CN" sz="2000" dirty="0"/>
              <a:t>章 国际商务</a:t>
            </a:r>
            <a:r>
              <a:rPr lang="zh-CN" altLang="zh-CN" sz="2000" dirty="0" smtClean="0"/>
              <a:t>谈判</a:t>
            </a:r>
            <a:endParaRPr lang="en-US" altLang="zh-CN" sz="2000" dirty="0" smtClean="0"/>
          </a:p>
          <a:p>
            <a:pPr marL="490950" lvl="1" indent="0">
              <a:lnSpc>
                <a:spcPct val="110000"/>
              </a:lnSpc>
              <a:spcBef>
                <a:spcPts val="600"/>
              </a:spcBef>
              <a:buNone/>
            </a:pPr>
            <a:r>
              <a:rPr lang="zh-CN" altLang="en-US" sz="2000" dirty="0" smtClean="0"/>
              <a:t>第</a:t>
            </a:r>
            <a:r>
              <a:rPr lang="en-US" altLang="zh-CN" sz="2000" dirty="0" smtClean="0"/>
              <a:t>6</a:t>
            </a:r>
            <a:r>
              <a:rPr lang="zh-CN" altLang="en-US" sz="2000" dirty="0" smtClean="0"/>
              <a:t>章 </a:t>
            </a:r>
            <a:r>
              <a:rPr lang="zh-CN" altLang="en-US" sz="2000" dirty="0"/>
              <a:t>商务谈判</a:t>
            </a:r>
            <a:r>
              <a:rPr lang="zh-CN" altLang="en-US" sz="2000" dirty="0" smtClean="0"/>
              <a:t>礼仪</a:t>
            </a:r>
            <a:endParaRPr lang="en-US" altLang="zh-CN" sz="2000" dirty="0" smtClean="0"/>
          </a:p>
          <a:p>
            <a:pPr marL="0" indent="0">
              <a:lnSpc>
                <a:spcPct val="110000"/>
              </a:lnSpc>
              <a:spcBef>
                <a:spcPts val="1200"/>
              </a:spcBef>
              <a:buNone/>
            </a:pPr>
            <a:r>
              <a:rPr lang="zh-CN" altLang="en-US" sz="2000" b="1" dirty="0" smtClean="0">
                <a:solidFill>
                  <a:srgbClr val="2F00B4"/>
                </a:solidFill>
              </a:rPr>
              <a:t>人员推销部分</a:t>
            </a:r>
            <a:endParaRPr lang="zh-CN" altLang="zh-CN" sz="2000" b="1" dirty="0">
              <a:solidFill>
                <a:srgbClr val="2F00B4"/>
              </a:solidFill>
            </a:endParaRPr>
          </a:p>
          <a:p>
            <a:pPr marL="490950" lvl="1" indent="0">
              <a:lnSpc>
                <a:spcPct val="110000"/>
              </a:lnSpc>
              <a:spcBef>
                <a:spcPts val="600"/>
              </a:spcBef>
              <a:buNone/>
            </a:pPr>
            <a:r>
              <a:rPr lang="zh-CN" altLang="zh-CN" sz="2000" dirty="0"/>
              <a:t>第</a:t>
            </a:r>
            <a:r>
              <a:rPr lang="en-US" altLang="zh-CN" sz="2000" dirty="0"/>
              <a:t>7</a:t>
            </a:r>
            <a:r>
              <a:rPr lang="zh-CN" altLang="zh-CN" sz="2000" dirty="0"/>
              <a:t>章 推销与推销人员</a:t>
            </a:r>
          </a:p>
          <a:p>
            <a:pPr marL="490950" lvl="1" indent="0">
              <a:lnSpc>
                <a:spcPct val="110000"/>
              </a:lnSpc>
              <a:spcBef>
                <a:spcPts val="600"/>
              </a:spcBef>
              <a:buNone/>
            </a:pPr>
            <a:r>
              <a:rPr lang="zh-CN" altLang="zh-CN" sz="2000" dirty="0"/>
              <a:t>第</a:t>
            </a:r>
            <a:r>
              <a:rPr lang="en-US" altLang="zh-CN" sz="2000" dirty="0"/>
              <a:t>8</a:t>
            </a:r>
            <a:r>
              <a:rPr lang="zh-CN" altLang="zh-CN" sz="2000" dirty="0"/>
              <a:t>章 顾客心理与推销模式</a:t>
            </a:r>
          </a:p>
          <a:p>
            <a:pPr marL="490950" lvl="1" indent="0">
              <a:lnSpc>
                <a:spcPct val="110000"/>
              </a:lnSpc>
              <a:spcBef>
                <a:spcPts val="600"/>
              </a:spcBef>
              <a:buNone/>
            </a:pPr>
            <a:r>
              <a:rPr lang="zh-CN" altLang="zh-CN" sz="2000" dirty="0"/>
              <a:t>第</a:t>
            </a:r>
            <a:r>
              <a:rPr lang="en-US" altLang="zh-CN" sz="2000" dirty="0"/>
              <a:t>9</a:t>
            </a:r>
            <a:r>
              <a:rPr lang="zh-CN" altLang="zh-CN" sz="2000" dirty="0"/>
              <a:t>章 顾客开发</a:t>
            </a:r>
          </a:p>
          <a:p>
            <a:pPr marL="490950" lvl="1" indent="0">
              <a:lnSpc>
                <a:spcPct val="110000"/>
              </a:lnSpc>
              <a:spcBef>
                <a:spcPts val="600"/>
              </a:spcBef>
              <a:buNone/>
            </a:pPr>
            <a:r>
              <a:rPr lang="zh-CN" altLang="zh-CN" sz="2000" dirty="0"/>
              <a:t>第</a:t>
            </a:r>
            <a:r>
              <a:rPr lang="en-US" altLang="zh-CN" sz="2000" dirty="0"/>
              <a:t>10</a:t>
            </a:r>
            <a:r>
              <a:rPr lang="zh-CN" altLang="zh-CN" sz="2000" dirty="0"/>
              <a:t>章 推销接近与洽谈</a:t>
            </a:r>
          </a:p>
          <a:p>
            <a:pPr marL="490950" lvl="1" indent="0">
              <a:lnSpc>
                <a:spcPct val="110000"/>
              </a:lnSpc>
              <a:spcBef>
                <a:spcPts val="600"/>
              </a:spcBef>
              <a:buNone/>
            </a:pPr>
            <a:r>
              <a:rPr lang="zh-CN" altLang="zh-CN" sz="2000" dirty="0"/>
              <a:t>第</a:t>
            </a:r>
            <a:r>
              <a:rPr lang="en-US" altLang="zh-CN" sz="2000" dirty="0"/>
              <a:t>11</a:t>
            </a:r>
            <a:r>
              <a:rPr lang="zh-CN" altLang="zh-CN" sz="2000" dirty="0"/>
              <a:t>章 顾客异议处理与成交</a:t>
            </a:r>
          </a:p>
          <a:p>
            <a:pPr marL="490950" lvl="1" indent="0">
              <a:lnSpc>
                <a:spcPct val="110000"/>
              </a:lnSpc>
              <a:spcBef>
                <a:spcPts val="600"/>
              </a:spcBef>
              <a:buNone/>
            </a:pPr>
            <a:r>
              <a:rPr lang="zh-CN" altLang="zh-CN" sz="2000" dirty="0"/>
              <a:t>第</a:t>
            </a:r>
            <a:r>
              <a:rPr lang="en-US" altLang="zh-CN" sz="2000" dirty="0"/>
              <a:t>12</a:t>
            </a:r>
            <a:r>
              <a:rPr lang="zh-CN" altLang="zh-CN" sz="2000" dirty="0"/>
              <a:t>章 推销</a:t>
            </a:r>
            <a:r>
              <a:rPr lang="zh-CN" altLang="zh-CN" sz="2000" dirty="0" smtClean="0"/>
              <a:t>管理</a:t>
            </a:r>
            <a:endParaRPr lang="zh-CN" altLang="zh-CN" sz="2000" dirty="0"/>
          </a:p>
        </p:txBody>
      </p:sp>
      <p:pic>
        <p:nvPicPr>
          <p:cNvPr id="2846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48400" y="4552472"/>
            <a:ext cx="2657475" cy="20578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8133475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t>2.1.2 </a:t>
            </a:r>
            <a:r>
              <a:rPr lang="zh-CN" altLang="zh-CN" dirty="0"/>
              <a:t>伦理道德</a:t>
            </a:r>
            <a:r>
              <a:rPr lang="zh-CN" altLang="zh-CN" dirty="0" smtClean="0"/>
              <a:t>要求</a:t>
            </a:r>
            <a:endParaRPr lang="zh-CN" altLang="en-US" dirty="0"/>
          </a:p>
        </p:txBody>
      </p:sp>
      <p:graphicFrame>
        <p:nvGraphicFramePr>
          <p:cNvPr id="4" name="内容占位符 3"/>
          <p:cNvGraphicFramePr>
            <a:graphicFrameLocks noGrp="1"/>
          </p:cNvGraphicFramePr>
          <p:nvPr>
            <p:ph idx="1"/>
            <p:extLst>
              <p:ext uri="{D42A27DB-BD31-4B8C-83A1-F6EECF244321}">
                <p14:modId xmlns:p14="http://schemas.microsoft.com/office/powerpoint/2010/main" val="4171444507"/>
              </p:ext>
            </p:extLst>
          </p:nvPr>
        </p:nvGraphicFramePr>
        <p:xfrm>
          <a:off x="1219200" y="1600200"/>
          <a:ext cx="6781800" cy="4343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63524273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7"/>
            <a:ext cx="8153400" cy="639763"/>
          </a:xfrm>
        </p:spPr>
        <p:txBody>
          <a:bodyPr>
            <a:normAutofit/>
          </a:bodyPr>
          <a:lstStyle/>
          <a:p>
            <a:r>
              <a:rPr lang="en-US" altLang="zh-CN" sz="3200" dirty="0"/>
              <a:t>2.1.3</a:t>
            </a:r>
            <a:r>
              <a:rPr lang="zh-CN" altLang="zh-CN" sz="3200" dirty="0"/>
              <a:t>　业务能力</a:t>
            </a:r>
            <a:r>
              <a:rPr lang="zh-CN" altLang="zh-CN" sz="3200" dirty="0" smtClean="0"/>
              <a:t>要求</a:t>
            </a:r>
            <a:endParaRPr lang="zh-CN" altLang="en-US" sz="3200" dirty="0"/>
          </a:p>
        </p:txBody>
      </p:sp>
      <p:graphicFrame>
        <p:nvGraphicFramePr>
          <p:cNvPr id="4" name="内容占位符 3"/>
          <p:cNvGraphicFramePr>
            <a:graphicFrameLocks noGrp="1"/>
          </p:cNvGraphicFramePr>
          <p:nvPr>
            <p:ph idx="1"/>
            <p:extLst>
              <p:ext uri="{D42A27DB-BD31-4B8C-83A1-F6EECF244321}">
                <p14:modId xmlns:p14="http://schemas.microsoft.com/office/powerpoint/2010/main" val="2998619650"/>
              </p:ext>
            </p:extLst>
          </p:nvPr>
        </p:nvGraphicFramePr>
        <p:xfrm>
          <a:off x="457200" y="1143000"/>
          <a:ext cx="8534400" cy="533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5763623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2.1.4 </a:t>
            </a:r>
            <a:r>
              <a:rPr lang="zh-CN" altLang="zh-CN" dirty="0" smtClean="0"/>
              <a:t>心理</a:t>
            </a:r>
            <a:r>
              <a:rPr lang="zh-CN" altLang="zh-CN" dirty="0"/>
              <a:t>素质</a:t>
            </a:r>
            <a:r>
              <a:rPr lang="zh-CN" altLang="zh-CN" dirty="0" smtClean="0"/>
              <a:t>要求</a:t>
            </a:r>
            <a:endParaRPr lang="zh-CN" altLang="en-US" dirty="0"/>
          </a:p>
        </p:txBody>
      </p:sp>
      <p:graphicFrame>
        <p:nvGraphicFramePr>
          <p:cNvPr id="4" name="内容占位符 3"/>
          <p:cNvGraphicFramePr>
            <a:graphicFrameLocks noGrp="1"/>
          </p:cNvGraphicFramePr>
          <p:nvPr>
            <p:ph idx="1"/>
            <p:extLst>
              <p:ext uri="{D42A27DB-BD31-4B8C-83A1-F6EECF244321}">
                <p14:modId xmlns:p14="http://schemas.microsoft.com/office/powerpoint/2010/main" val="4072020926"/>
              </p:ext>
            </p:extLst>
          </p:nvPr>
        </p:nvGraphicFramePr>
        <p:xfrm>
          <a:off x="1143000" y="1397000"/>
          <a:ext cx="7162800" cy="4800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33170565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200" dirty="0" smtClean="0"/>
              <a:t>【课堂互动】</a:t>
            </a:r>
            <a:endParaRPr lang="zh-CN" altLang="en-US" sz="3200" dirty="0"/>
          </a:p>
        </p:txBody>
      </p:sp>
      <p:sp>
        <p:nvSpPr>
          <p:cNvPr id="3" name="内容占位符 2"/>
          <p:cNvSpPr>
            <a:spLocks noGrp="1"/>
          </p:cNvSpPr>
          <p:nvPr>
            <p:ph idx="1"/>
          </p:nvPr>
        </p:nvSpPr>
        <p:spPr>
          <a:xfrm>
            <a:off x="609600" y="1498600"/>
            <a:ext cx="8077200" cy="4876800"/>
          </a:xfrm>
        </p:spPr>
        <p:txBody>
          <a:bodyPr>
            <a:normAutofit/>
          </a:bodyPr>
          <a:lstStyle/>
          <a:p>
            <a:r>
              <a:rPr lang="zh-CN" altLang="zh-CN" dirty="0" smtClean="0"/>
              <a:t>针对</a:t>
            </a:r>
            <a:r>
              <a:rPr lang="zh-CN" altLang="zh-CN" dirty="0"/>
              <a:t>上述</a:t>
            </a:r>
            <a:r>
              <a:rPr lang="en-US" altLang="zh-CN" dirty="0"/>
              <a:t>4</a:t>
            </a:r>
            <a:r>
              <a:rPr lang="zh-CN" altLang="zh-CN" dirty="0"/>
              <a:t>项素质要求，请分析下面</a:t>
            </a:r>
            <a:r>
              <a:rPr lang="zh-CN" altLang="zh-CN" dirty="0" smtClean="0"/>
              <a:t>行为</a:t>
            </a:r>
            <a:r>
              <a:rPr lang="zh-CN" altLang="en-US" dirty="0" smtClean="0"/>
              <a:t>：</a:t>
            </a:r>
            <a:endParaRPr lang="zh-CN" altLang="zh-CN" dirty="0"/>
          </a:p>
          <a:p>
            <a:pPr marL="0" indent="0">
              <a:buNone/>
            </a:pPr>
            <a:r>
              <a:rPr lang="zh-CN" altLang="zh-CN" sz="2100" dirty="0">
                <a:latin typeface="楷体" panose="02010609060101010101" pitchFamily="49" charset="-122"/>
                <a:ea typeface="楷体" panose="02010609060101010101" pitchFamily="49" charset="-122"/>
              </a:rPr>
              <a:t>（</a:t>
            </a:r>
            <a:r>
              <a:rPr lang="en-US" altLang="zh-CN" sz="2100" dirty="0">
                <a:latin typeface="楷体" panose="02010609060101010101" pitchFamily="49" charset="-122"/>
                <a:ea typeface="楷体" panose="02010609060101010101" pitchFamily="49" charset="-122"/>
              </a:rPr>
              <a:t>1</a:t>
            </a:r>
            <a:r>
              <a:rPr lang="zh-CN" altLang="zh-CN" sz="2100" dirty="0">
                <a:latin typeface="楷体" panose="02010609060101010101" pitchFamily="49" charset="-122"/>
                <a:ea typeface="楷体" panose="02010609060101010101" pitchFamily="49" charset="-122"/>
              </a:rPr>
              <a:t>）谈判双方就价格僵持不下，甲方谈判员突然提出“以批量采购换阶梯降价”，并快速核算出双方共赢的价格区间，推动谈判突破。该行为体现哪项素质，需具备哪些具体能力支撑，说明理由。</a:t>
            </a:r>
          </a:p>
          <a:p>
            <a:pPr marL="0" indent="0">
              <a:buNone/>
            </a:pPr>
            <a:r>
              <a:rPr lang="zh-CN" altLang="zh-CN" sz="2100" dirty="0" smtClean="0">
                <a:latin typeface="楷体" panose="02010609060101010101" pitchFamily="49" charset="-122"/>
                <a:ea typeface="楷体" panose="02010609060101010101" pitchFamily="49" charset="-122"/>
              </a:rPr>
              <a:t>（</a:t>
            </a:r>
            <a:r>
              <a:rPr lang="en-US" altLang="zh-CN" sz="2100" dirty="0" smtClean="0">
                <a:latin typeface="楷体" panose="02010609060101010101" pitchFamily="49" charset="-122"/>
                <a:ea typeface="楷体" panose="02010609060101010101" pitchFamily="49" charset="-122"/>
              </a:rPr>
              <a:t>2</a:t>
            </a:r>
            <a:r>
              <a:rPr lang="zh-CN" altLang="zh-CN" sz="2100" dirty="0">
                <a:latin typeface="楷体" panose="02010609060101010101" pitchFamily="49" charset="-122"/>
                <a:ea typeface="楷体" panose="02010609060101010101" pitchFamily="49" charset="-122"/>
              </a:rPr>
              <a:t>）谈判中，乙方因甲方连续提出苛刻条件而情绪急躁，言辞过激，导致甲方直接终止谈判。乙方暴露了哪项素质的不足，应如何调整？ </a:t>
            </a:r>
          </a:p>
          <a:p>
            <a:pPr marL="0" indent="0">
              <a:buNone/>
            </a:pPr>
            <a:r>
              <a:rPr lang="zh-CN" altLang="zh-CN" sz="2100" dirty="0">
                <a:latin typeface="楷体" panose="02010609060101010101" pitchFamily="49" charset="-122"/>
                <a:ea typeface="楷体" panose="02010609060101010101" pitchFamily="49" charset="-122"/>
              </a:rPr>
              <a:t>（</a:t>
            </a:r>
            <a:r>
              <a:rPr lang="en-US" altLang="zh-CN" sz="2100" dirty="0">
                <a:latin typeface="楷体" panose="02010609060101010101" pitchFamily="49" charset="-122"/>
                <a:ea typeface="楷体" panose="02010609060101010101" pitchFamily="49" charset="-122"/>
              </a:rPr>
              <a:t>3</a:t>
            </a:r>
            <a:r>
              <a:rPr lang="zh-CN" altLang="zh-CN" sz="2100" dirty="0">
                <a:latin typeface="楷体" panose="02010609060101010101" pitchFamily="49" charset="-122"/>
                <a:ea typeface="楷体" panose="02010609060101010101" pitchFamily="49" charset="-122"/>
              </a:rPr>
              <a:t>）谈判中，一方谈判员故意隐瞒产品存在的轻微质量问题，且谎称“同行产品均有此情况”，最终促成签约。该行为违背哪项素质，可能引发哪些后续风险？</a:t>
            </a:r>
          </a:p>
          <a:p>
            <a:pPr marL="0" indent="0">
              <a:buNone/>
            </a:pPr>
            <a:r>
              <a:rPr lang="zh-CN" altLang="zh-CN" sz="2100" dirty="0" smtClean="0">
                <a:latin typeface="楷体" panose="02010609060101010101" pitchFamily="49" charset="-122"/>
                <a:ea typeface="楷体" panose="02010609060101010101" pitchFamily="49" charset="-122"/>
              </a:rPr>
              <a:t>（</a:t>
            </a:r>
            <a:r>
              <a:rPr lang="en-US" altLang="zh-CN" sz="2100" dirty="0">
                <a:latin typeface="楷体" panose="02010609060101010101" pitchFamily="49" charset="-122"/>
                <a:ea typeface="楷体" panose="02010609060101010101" pitchFamily="49" charset="-122"/>
              </a:rPr>
              <a:t>4</a:t>
            </a:r>
            <a:r>
              <a:rPr lang="zh-CN" altLang="zh-CN" sz="2100" dirty="0">
                <a:latin typeface="楷体" panose="02010609060101010101" pitchFamily="49" charset="-122"/>
                <a:ea typeface="楷体" panose="02010609060101010101" pitchFamily="49" charset="-122"/>
              </a:rPr>
              <a:t>）某外贸谈判人员在与境外企业谈判时，对方提出“模糊两岸关系”的表述以换取更优惠条款，该人员为达成合作默认此表述。判断行为是否合规，对应哪项素质要求？</a:t>
            </a:r>
            <a:endParaRPr lang="zh-CN" altLang="en-US" sz="2100" dirty="0">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94101270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a:solidFill>
            <a:schemeClr val="accent3">
              <a:lumMod val="20000"/>
              <a:lumOff val="80000"/>
            </a:schemeClr>
          </a:solidFill>
        </p:spPr>
        <p:txBody>
          <a:bodyPr/>
          <a:lstStyle/>
          <a:p>
            <a:r>
              <a:rPr lang="en-US" altLang="zh-CN" sz="3200" b="1" dirty="0" smtClean="0"/>
              <a:t>2.2</a:t>
            </a:r>
            <a:r>
              <a:rPr lang="zh-CN" altLang="en-US" sz="3200" b="1" dirty="0" smtClean="0"/>
              <a:t>　谈判</a:t>
            </a:r>
            <a:r>
              <a:rPr lang="zh-CN" altLang="en-US" sz="3200" b="1" dirty="0"/>
              <a:t>班子的</a:t>
            </a:r>
            <a:r>
              <a:rPr lang="zh-CN" altLang="en-US" sz="3200" b="1" dirty="0" smtClean="0"/>
              <a:t>构成与管理规则</a:t>
            </a:r>
            <a:endParaRPr lang="zh-CN" altLang="en-US" sz="3200" b="1" dirty="0"/>
          </a:p>
        </p:txBody>
      </p:sp>
      <p:sp>
        <p:nvSpPr>
          <p:cNvPr id="51203" name="Rectangle 3"/>
          <p:cNvSpPr>
            <a:spLocks noGrp="1" noChangeArrowheads="1"/>
          </p:cNvSpPr>
          <p:nvPr>
            <p:ph idx="1"/>
          </p:nvPr>
        </p:nvSpPr>
        <p:spPr>
          <a:xfrm>
            <a:off x="838200" y="1447800"/>
            <a:ext cx="7543800" cy="4038600"/>
          </a:xfrm>
        </p:spPr>
        <p:txBody>
          <a:bodyPr>
            <a:normAutofit/>
          </a:bodyPr>
          <a:lstStyle/>
          <a:p>
            <a:pPr>
              <a:lnSpc>
                <a:spcPct val="110000"/>
              </a:lnSpc>
              <a:buFontTx/>
              <a:buNone/>
            </a:pPr>
            <a:r>
              <a:rPr lang="en-US" altLang="zh-CN" sz="2800" b="1" dirty="0" smtClean="0">
                <a:solidFill>
                  <a:srgbClr val="660033"/>
                </a:solidFill>
                <a:latin typeface="楷体_GB2312" pitchFamily="49" charset="-122"/>
                <a:ea typeface="楷体_GB2312" pitchFamily="49" charset="-122"/>
              </a:rPr>
              <a:t>2.2.1</a:t>
            </a:r>
            <a:r>
              <a:rPr lang="zh-CN" altLang="en-US" sz="2800" b="1" dirty="0" smtClean="0">
                <a:solidFill>
                  <a:srgbClr val="660033"/>
                </a:solidFill>
                <a:latin typeface="楷体_GB2312" pitchFamily="49" charset="-122"/>
                <a:ea typeface="楷体_GB2312" pitchFamily="49" charset="-122"/>
              </a:rPr>
              <a:t>　谈判</a:t>
            </a:r>
            <a:r>
              <a:rPr lang="zh-CN" altLang="en-US" sz="2800" b="1" dirty="0">
                <a:solidFill>
                  <a:srgbClr val="660033"/>
                </a:solidFill>
                <a:latin typeface="楷体_GB2312" pitchFamily="49" charset="-122"/>
                <a:ea typeface="楷体_GB2312" pitchFamily="49" charset="-122"/>
              </a:rPr>
              <a:t>班子的组织构成</a:t>
            </a:r>
            <a:endParaRPr lang="zh-CN" altLang="en-US" sz="2400" b="1" dirty="0">
              <a:solidFill>
                <a:srgbClr val="660033"/>
              </a:solidFill>
              <a:latin typeface="楷体_GB2312" pitchFamily="49" charset="-122"/>
              <a:ea typeface="楷体_GB2312" pitchFamily="49" charset="-122"/>
            </a:endParaRPr>
          </a:p>
          <a:p>
            <a:pPr>
              <a:lnSpc>
                <a:spcPct val="110000"/>
              </a:lnSpc>
              <a:buFontTx/>
              <a:buNone/>
            </a:pPr>
            <a:r>
              <a:rPr lang="zh-CN" altLang="en-US" sz="2400" dirty="0"/>
              <a:t>●谈判班子的规模</a:t>
            </a:r>
            <a:endParaRPr lang="zh-CN" altLang="en-US" sz="2000" dirty="0"/>
          </a:p>
          <a:p>
            <a:pPr>
              <a:lnSpc>
                <a:spcPct val="110000"/>
              </a:lnSpc>
              <a:buFontTx/>
              <a:buNone/>
            </a:pPr>
            <a:r>
              <a:rPr lang="zh-CN" altLang="en-US" sz="2000" dirty="0"/>
              <a:t>△决定因素：协作沟通上的方便；谈判所需知识范围。</a:t>
            </a:r>
          </a:p>
          <a:p>
            <a:pPr>
              <a:lnSpc>
                <a:spcPct val="110000"/>
              </a:lnSpc>
              <a:buFontTx/>
              <a:buNone/>
            </a:pPr>
            <a:r>
              <a:rPr lang="zh-CN" altLang="en-US" sz="2400" dirty="0"/>
              <a:t>●主谈人（首席代表）的职责</a:t>
            </a:r>
          </a:p>
          <a:p>
            <a:pPr>
              <a:lnSpc>
                <a:spcPct val="110000"/>
              </a:lnSpc>
              <a:buFontTx/>
              <a:buNone/>
            </a:pPr>
            <a:r>
              <a:rPr lang="zh-CN" altLang="en-US" sz="2000" dirty="0"/>
              <a:t>△做好谈判前的准备</a:t>
            </a:r>
            <a:r>
              <a:rPr lang="zh-CN" altLang="en-US" sz="2000" dirty="0" smtClean="0"/>
              <a:t>工作</a:t>
            </a:r>
            <a:endParaRPr lang="zh-CN" altLang="en-US" sz="2000" dirty="0"/>
          </a:p>
          <a:p>
            <a:pPr>
              <a:lnSpc>
                <a:spcPct val="110000"/>
              </a:lnSpc>
              <a:buFontTx/>
              <a:buNone/>
            </a:pPr>
            <a:r>
              <a:rPr lang="zh-CN" altLang="en-US" sz="2000" dirty="0"/>
              <a:t>△发挥谈判核心人的</a:t>
            </a:r>
            <a:r>
              <a:rPr lang="zh-CN" altLang="en-US" sz="2000" dirty="0" smtClean="0"/>
              <a:t>作用</a:t>
            </a:r>
            <a:endParaRPr lang="zh-CN" altLang="en-US" sz="2000" dirty="0"/>
          </a:p>
          <a:p>
            <a:pPr>
              <a:lnSpc>
                <a:spcPct val="110000"/>
              </a:lnSpc>
              <a:buFontTx/>
              <a:buNone/>
            </a:pPr>
            <a:r>
              <a:rPr lang="zh-CN" altLang="en-US" sz="2000" dirty="0" smtClean="0"/>
              <a:t>△调动</a:t>
            </a:r>
            <a:r>
              <a:rPr lang="zh-CN" altLang="en-US" sz="2000" dirty="0"/>
              <a:t>全体成员的</a:t>
            </a:r>
            <a:r>
              <a:rPr lang="zh-CN" altLang="en-US" sz="2000" dirty="0" smtClean="0"/>
              <a:t>积极性</a:t>
            </a:r>
            <a:endParaRPr lang="zh-CN" altLang="en-US" sz="2000" dirty="0"/>
          </a:p>
          <a:p>
            <a:pPr>
              <a:lnSpc>
                <a:spcPct val="110000"/>
              </a:lnSpc>
              <a:buFontTx/>
              <a:buNone/>
            </a:pPr>
            <a:r>
              <a:rPr lang="zh-CN" altLang="en-US" sz="2400" dirty="0" smtClean="0"/>
              <a:t>●辅谈</a:t>
            </a:r>
            <a:r>
              <a:rPr lang="zh-CN" altLang="en-US" sz="2400" dirty="0"/>
              <a:t>人的任务</a:t>
            </a:r>
          </a:p>
          <a:p>
            <a:pPr>
              <a:lnSpc>
                <a:spcPct val="110000"/>
              </a:lnSpc>
              <a:buFontTx/>
              <a:buNone/>
            </a:pPr>
            <a:endParaRPr lang="en-US" altLang="zh-CN" sz="2400" dirty="0">
              <a:latin typeface="楷体_GB2312" pitchFamily="49" charset="-122"/>
              <a:ea typeface="楷体_GB2312" pitchFamily="49" charset="-122"/>
            </a:endParaRPr>
          </a:p>
        </p:txBody>
      </p:sp>
      <p:pic>
        <p:nvPicPr>
          <p:cNvPr id="51223" name="Picture 2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57800" y="4328197"/>
            <a:ext cx="3362325" cy="21297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pPr algn="l"/>
            <a:r>
              <a:rPr lang="en-US" altLang="zh-CN" b="1" dirty="0" smtClean="0">
                <a:latin typeface="楷体_GB2312" pitchFamily="49" charset="-122"/>
                <a:ea typeface="楷体_GB2312" pitchFamily="49" charset="-122"/>
              </a:rPr>
              <a:t>2.2.2</a:t>
            </a:r>
            <a:r>
              <a:rPr lang="zh-CN" altLang="en-US" b="1" dirty="0" smtClean="0">
                <a:latin typeface="楷体_GB2312" pitchFamily="49" charset="-122"/>
                <a:ea typeface="楷体_GB2312" pitchFamily="49" charset="-122"/>
              </a:rPr>
              <a:t>　谈判</a:t>
            </a:r>
            <a:r>
              <a:rPr lang="zh-CN" altLang="en-US" b="1" dirty="0">
                <a:latin typeface="楷体_GB2312" pitchFamily="49" charset="-122"/>
                <a:ea typeface="楷体_GB2312" pitchFamily="49" charset="-122"/>
              </a:rPr>
              <a:t>班子的业务构成</a:t>
            </a:r>
          </a:p>
        </p:txBody>
      </p:sp>
      <p:sp>
        <p:nvSpPr>
          <p:cNvPr id="52227" name="Rectangle 3"/>
          <p:cNvSpPr>
            <a:spLocks noGrp="1" noChangeArrowheads="1"/>
          </p:cNvSpPr>
          <p:nvPr>
            <p:ph idx="1"/>
          </p:nvPr>
        </p:nvSpPr>
        <p:spPr/>
        <p:txBody>
          <a:bodyPr/>
          <a:lstStyle/>
          <a:p>
            <a:pPr>
              <a:buFontTx/>
              <a:buNone/>
            </a:pPr>
            <a:r>
              <a:rPr lang="zh-CN" altLang="en-US" sz="2400"/>
              <a:t>一般而言，一个谈判班子应包括下列专业人员：</a:t>
            </a:r>
          </a:p>
        </p:txBody>
      </p:sp>
      <p:grpSp>
        <p:nvGrpSpPr>
          <p:cNvPr id="52264" name="Group 40"/>
          <p:cNvGrpSpPr>
            <a:grpSpLocks/>
          </p:cNvGrpSpPr>
          <p:nvPr/>
        </p:nvGrpSpPr>
        <p:grpSpPr bwMode="auto">
          <a:xfrm>
            <a:off x="2295525" y="3679825"/>
            <a:ext cx="1262063" cy="536575"/>
            <a:chOff x="631" y="1680"/>
            <a:chExt cx="960" cy="960"/>
          </a:xfrm>
        </p:grpSpPr>
        <p:sp>
          <p:nvSpPr>
            <p:cNvPr id="52265" name="Rectangle 41"/>
            <p:cNvSpPr>
              <a:spLocks noChangeArrowheads="1"/>
            </p:cNvSpPr>
            <p:nvPr>
              <p:custDataLst>
                <p:tags r:id="rId9"/>
              </p:custDataLst>
            </p:nvPr>
          </p:nvSpPr>
          <p:spPr bwMode="blackWhite">
            <a:xfrm>
              <a:off x="631" y="1680"/>
              <a:ext cx="960" cy="960"/>
            </a:xfrm>
            <a:prstGeom prst="rect">
              <a:avLst/>
            </a:prstGeom>
            <a:solidFill>
              <a:srgbClr val="FFFFFF"/>
            </a:solidFill>
            <a:ln w="9525">
              <a:solidFill>
                <a:srgbClr val="000000"/>
              </a:solidFill>
              <a:miter lim="800000"/>
              <a:headEnd/>
              <a:tailEnd/>
            </a:ln>
            <a:effectLst>
              <a:outerShdw dist="35921" dir="2700000" algn="ctr" rotWithShape="0">
                <a:schemeClr val="bg2"/>
              </a:outerShdw>
            </a:effectLst>
          </p:spPr>
          <p:txBody>
            <a:bodyPr wrap="none" anchor="ctr"/>
            <a:lstStyle/>
            <a:p>
              <a:endParaRPr lang="zh-CN" altLang="en-US"/>
            </a:p>
          </p:txBody>
        </p:sp>
        <p:sp>
          <p:nvSpPr>
            <p:cNvPr id="52266" name="Rectangle 42"/>
            <p:cNvSpPr>
              <a:spLocks noChangeArrowheads="1"/>
            </p:cNvSpPr>
            <p:nvPr>
              <p:custDataLst>
                <p:tags r:id="rId10"/>
              </p:custDataLst>
            </p:nvPr>
          </p:nvSpPr>
          <p:spPr bwMode="blackWhite">
            <a:xfrm>
              <a:off x="671" y="1720"/>
              <a:ext cx="880" cy="8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810" tIns="0" rIns="3810" bIns="0" anchor="ctr"/>
            <a:lstStyle/>
            <a:p>
              <a:pPr marL="342900" indent="-342900" algn="ctr">
                <a:spcBef>
                  <a:spcPct val="20000"/>
                </a:spcBef>
              </a:pPr>
              <a:r>
                <a:rPr lang="zh-CN" altLang="en-US" sz="2000" b="1">
                  <a:solidFill>
                    <a:srgbClr val="000000"/>
                  </a:solidFill>
                  <a:ea typeface="楷体_GB2312" pitchFamily="49" charset="-122"/>
                </a:rPr>
                <a:t>业务构成</a:t>
              </a:r>
            </a:p>
          </p:txBody>
        </p:sp>
      </p:grpSp>
      <p:cxnSp>
        <p:nvCxnSpPr>
          <p:cNvPr id="52279" name="AutoShape 55"/>
          <p:cNvCxnSpPr>
            <a:cxnSpLocks noChangeShapeType="1"/>
            <a:stCxn id="52265" idx="3"/>
            <a:endCxn id="52283" idx="1"/>
          </p:cNvCxnSpPr>
          <p:nvPr/>
        </p:nvCxnSpPr>
        <p:spPr bwMode="auto">
          <a:xfrm flipV="1">
            <a:off x="3557588" y="2927350"/>
            <a:ext cx="849312" cy="1020763"/>
          </a:xfrm>
          <a:prstGeom prst="bentConnector3">
            <a:avLst>
              <a:gd name="adj1" fmla="val 49907"/>
            </a:avLst>
          </a:prstGeom>
          <a:noFill/>
          <a:ln w="19050">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2280" name="AutoShape 56"/>
          <p:cNvCxnSpPr>
            <a:cxnSpLocks noChangeShapeType="1"/>
          </p:cNvCxnSpPr>
          <p:nvPr/>
        </p:nvCxnSpPr>
        <p:spPr bwMode="auto">
          <a:xfrm>
            <a:off x="3568700" y="3948113"/>
            <a:ext cx="901700" cy="350837"/>
          </a:xfrm>
          <a:prstGeom prst="bentConnector3">
            <a:avLst>
              <a:gd name="adj1" fmla="val 45949"/>
            </a:avLst>
          </a:prstGeom>
          <a:noFill/>
          <a:ln w="19050">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52282" name="Group 58"/>
          <p:cNvGrpSpPr>
            <a:grpSpLocks/>
          </p:cNvGrpSpPr>
          <p:nvPr/>
        </p:nvGrpSpPr>
        <p:grpSpPr bwMode="auto">
          <a:xfrm>
            <a:off x="4406900" y="2659063"/>
            <a:ext cx="1262063" cy="536575"/>
            <a:chOff x="631" y="1680"/>
            <a:chExt cx="960" cy="960"/>
          </a:xfrm>
        </p:grpSpPr>
        <p:sp>
          <p:nvSpPr>
            <p:cNvPr id="52283" name="Rectangle 59"/>
            <p:cNvSpPr>
              <a:spLocks noChangeArrowheads="1"/>
            </p:cNvSpPr>
            <p:nvPr>
              <p:custDataLst>
                <p:tags r:id="rId7"/>
              </p:custDataLst>
            </p:nvPr>
          </p:nvSpPr>
          <p:spPr bwMode="blackWhite">
            <a:xfrm>
              <a:off x="631" y="1680"/>
              <a:ext cx="960" cy="960"/>
            </a:xfrm>
            <a:prstGeom prst="rect">
              <a:avLst/>
            </a:prstGeom>
            <a:solidFill>
              <a:srgbClr val="FFFFFF"/>
            </a:solidFill>
            <a:ln w="9525">
              <a:solidFill>
                <a:srgbClr val="000000"/>
              </a:solidFill>
              <a:miter lim="800000"/>
              <a:headEnd/>
              <a:tailEnd/>
            </a:ln>
            <a:effectLst>
              <a:outerShdw dist="35921" dir="2700000" algn="ctr" rotWithShape="0">
                <a:schemeClr val="bg2"/>
              </a:outerShdw>
            </a:effectLst>
          </p:spPr>
          <p:txBody>
            <a:bodyPr wrap="none" anchor="ctr"/>
            <a:lstStyle/>
            <a:p>
              <a:endParaRPr lang="zh-CN" altLang="en-US"/>
            </a:p>
          </p:txBody>
        </p:sp>
        <p:sp>
          <p:nvSpPr>
            <p:cNvPr id="52284" name="Rectangle 60"/>
            <p:cNvSpPr>
              <a:spLocks noChangeArrowheads="1"/>
            </p:cNvSpPr>
            <p:nvPr>
              <p:custDataLst>
                <p:tags r:id="rId8"/>
              </p:custDataLst>
            </p:nvPr>
          </p:nvSpPr>
          <p:spPr bwMode="blackWhite">
            <a:xfrm>
              <a:off x="671" y="1720"/>
              <a:ext cx="880" cy="8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810" tIns="0" rIns="3810" bIns="0" anchor="ctr"/>
            <a:lstStyle/>
            <a:p>
              <a:pPr marL="342900" indent="-342900" algn="ctr">
                <a:spcBef>
                  <a:spcPct val="20000"/>
                </a:spcBef>
              </a:pPr>
              <a:r>
                <a:rPr lang="zh-CN" altLang="en-US" sz="2000" b="1">
                  <a:solidFill>
                    <a:srgbClr val="000000"/>
                  </a:solidFill>
                  <a:ea typeface="楷体_GB2312" pitchFamily="49" charset="-122"/>
                </a:rPr>
                <a:t>技术人员 </a:t>
              </a:r>
            </a:p>
          </p:txBody>
        </p:sp>
      </p:grpSp>
      <p:grpSp>
        <p:nvGrpSpPr>
          <p:cNvPr id="52285" name="Group 61"/>
          <p:cNvGrpSpPr>
            <a:grpSpLocks/>
          </p:cNvGrpSpPr>
          <p:nvPr/>
        </p:nvGrpSpPr>
        <p:grpSpPr bwMode="auto">
          <a:xfrm>
            <a:off x="4406900" y="4030663"/>
            <a:ext cx="1262063" cy="536575"/>
            <a:chOff x="631" y="1680"/>
            <a:chExt cx="960" cy="960"/>
          </a:xfrm>
        </p:grpSpPr>
        <p:sp>
          <p:nvSpPr>
            <p:cNvPr id="52286" name="Rectangle 62"/>
            <p:cNvSpPr>
              <a:spLocks noChangeArrowheads="1"/>
            </p:cNvSpPr>
            <p:nvPr>
              <p:custDataLst>
                <p:tags r:id="rId5"/>
              </p:custDataLst>
            </p:nvPr>
          </p:nvSpPr>
          <p:spPr bwMode="blackWhite">
            <a:xfrm>
              <a:off x="631" y="1680"/>
              <a:ext cx="960" cy="960"/>
            </a:xfrm>
            <a:prstGeom prst="rect">
              <a:avLst/>
            </a:prstGeom>
            <a:solidFill>
              <a:srgbClr val="FFFFFF"/>
            </a:solidFill>
            <a:ln w="9525">
              <a:solidFill>
                <a:srgbClr val="000000"/>
              </a:solidFill>
              <a:miter lim="800000"/>
              <a:headEnd/>
              <a:tailEnd/>
            </a:ln>
            <a:effectLst>
              <a:outerShdw dist="35921" dir="2700000" algn="ctr" rotWithShape="0">
                <a:schemeClr val="bg2"/>
              </a:outerShdw>
            </a:effectLst>
          </p:spPr>
          <p:txBody>
            <a:bodyPr wrap="none" anchor="ctr"/>
            <a:lstStyle/>
            <a:p>
              <a:endParaRPr lang="zh-CN" altLang="en-US"/>
            </a:p>
          </p:txBody>
        </p:sp>
        <p:sp>
          <p:nvSpPr>
            <p:cNvPr id="52287" name="Rectangle 63"/>
            <p:cNvSpPr>
              <a:spLocks noChangeArrowheads="1"/>
            </p:cNvSpPr>
            <p:nvPr>
              <p:custDataLst>
                <p:tags r:id="rId6"/>
              </p:custDataLst>
            </p:nvPr>
          </p:nvSpPr>
          <p:spPr bwMode="blackWhite">
            <a:xfrm>
              <a:off x="671" y="1720"/>
              <a:ext cx="880" cy="8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810" tIns="0" rIns="3810" bIns="0" anchor="ctr"/>
            <a:lstStyle/>
            <a:p>
              <a:pPr marL="342900" indent="-342900" algn="ctr">
                <a:spcBef>
                  <a:spcPct val="20000"/>
                </a:spcBef>
              </a:pPr>
              <a:r>
                <a:rPr lang="zh-CN" altLang="en-US" sz="2000" b="1" dirty="0">
                  <a:solidFill>
                    <a:srgbClr val="000000"/>
                  </a:solidFill>
                  <a:ea typeface="楷体_GB2312" pitchFamily="49" charset="-122"/>
                </a:rPr>
                <a:t>法律人员 </a:t>
              </a:r>
            </a:p>
          </p:txBody>
        </p:sp>
      </p:grpSp>
      <p:grpSp>
        <p:nvGrpSpPr>
          <p:cNvPr id="52288" name="Group 64"/>
          <p:cNvGrpSpPr>
            <a:grpSpLocks/>
          </p:cNvGrpSpPr>
          <p:nvPr/>
        </p:nvGrpSpPr>
        <p:grpSpPr bwMode="auto">
          <a:xfrm>
            <a:off x="4408488" y="4722813"/>
            <a:ext cx="1262062" cy="536575"/>
            <a:chOff x="631" y="1680"/>
            <a:chExt cx="960" cy="960"/>
          </a:xfrm>
        </p:grpSpPr>
        <p:sp>
          <p:nvSpPr>
            <p:cNvPr id="52289" name="Rectangle 65"/>
            <p:cNvSpPr>
              <a:spLocks noChangeArrowheads="1"/>
            </p:cNvSpPr>
            <p:nvPr>
              <p:custDataLst>
                <p:tags r:id="rId3"/>
              </p:custDataLst>
            </p:nvPr>
          </p:nvSpPr>
          <p:spPr bwMode="blackWhite">
            <a:xfrm>
              <a:off x="631" y="1680"/>
              <a:ext cx="960" cy="960"/>
            </a:xfrm>
            <a:prstGeom prst="rect">
              <a:avLst/>
            </a:prstGeom>
            <a:solidFill>
              <a:srgbClr val="FFFFFF"/>
            </a:solidFill>
            <a:ln w="9525">
              <a:solidFill>
                <a:srgbClr val="000000"/>
              </a:solidFill>
              <a:miter lim="800000"/>
              <a:headEnd/>
              <a:tailEnd/>
            </a:ln>
            <a:effectLst>
              <a:outerShdw dist="35921" dir="2700000" algn="ctr" rotWithShape="0">
                <a:schemeClr val="bg2"/>
              </a:outerShdw>
            </a:effectLst>
          </p:spPr>
          <p:txBody>
            <a:bodyPr wrap="none" anchor="ctr"/>
            <a:lstStyle/>
            <a:p>
              <a:endParaRPr lang="zh-CN" altLang="en-US"/>
            </a:p>
          </p:txBody>
        </p:sp>
        <p:sp>
          <p:nvSpPr>
            <p:cNvPr id="52290" name="Rectangle 66"/>
            <p:cNvSpPr>
              <a:spLocks noChangeArrowheads="1"/>
            </p:cNvSpPr>
            <p:nvPr>
              <p:custDataLst>
                <p:tags r:id="rId4"/>
              </p:custDataLst>
            </p:nvPr>
          </p:nvSpPr>
          <p:spPr bwMode="blackWhite">
            <a:xfrm>
              <a:off x="671" y="1720"/>
              <a:ext cx="880" cy="8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810" tIns="0" rIns="3810" bIns="0" anchor="ctr"/>
            <a:lstStyle/>
            <a:p>
              <a:pPr marL="342900" indent="-342900" algn="ctr">
                <a:spcBef>
                  <a:spcPct val="20000"/>
                </a:spcBef>
              </a:pPr>
              <a:r>
                <a:rPr lang="zh-CN" altLang="en-US" sz="2000" b="1">
                  <a:solidFill>
                    <a:srgbClr val="000000"/>
                  </a:solidFill>
                  <a:ea typeface="楷体_GB2312" pitchFamily="49" charset="-122"/>
                </a:rPr>
                <a:t>翻译人员 </a:t>
              </a:r>
            </a:p>
          </p:txBody>
        </p:sp>
      </p:grpSp>
      <p:grpSp>
        <p:nvGrpSpPr>
          <p:cNvPr id="52292" name="Group 68"/>
          <p:cNvGrpSpPr>
            <a:grpSpLocks/>
          </p:cNvGrpSpPr>
          <p:nvPr/>
        </p:nvGrpSpPr>
        <p:grpSpPr bwMode="auto">
          <a:xfrm>
            <a:off x="4408488" y="3344863"/>
            <a:ext cx="1262062" cy="536575"/>
            <a:chOff x="631" y="1680"/>
            <a:chExt cx="960" cy="960"/>
          </a:xfrm>
        </p:grpSpPr>
        <p:sp>
          <p:nvSpPr>
            <p:cNvPr id="52293" name="Rectangle 69"/>
            <p:cNvSpPr>
              <a:spLocks noChangeArrowheads="1"/>
            </p:cNvSpPr>
            <p:nvPr>
              <p:custDataLst>
                <p:tags r:id="rId1"/>
              </p:custDataLst>
            </p:nvPr>
          </p:nvSpPr>
          <p:spPr bwMode="blackWhite">
            <a:xfrm>
              <a:off x="631" y="1680"/>
              <a:ext cx="960" cy="960"/>
            </a:xfrm>
            <a:prstGeom prst="rect">
              <a:avLst/>
            </a:prstGeom>
            <a:solidFill>
              <a:srgbClr val="FFFFFF"/>
            </a:solidFill>
            <a:ln w="9525">
              <a:solidFill>
                <a:srgbClr val="000000"/>
              </a:solidFill>
              <a:miter lim="800000"/>
              <a:headEnd/>
              <a:tailEnd/>
            </a:ln>
            <a:effectLst>
              <a:outerShdw dist="35921" dir="2700000" algn="ctr" rotWithShape="0">
                <a:schemeClr val="bg2"/>
              </a:outerShdw>
            </a:effectLst>
          </p:spPr>
          <p:txBody>
            <a:bodyPr wrap="none" anchor="ctr"/>
            <a:lstStyle/>
            <a:p>
              <a:endParaRPr lang="zh-CN" altLang="en-US"/>
            </a:p>
          </p:txBody>
        </p:sp>
        <p:sp>
          <p:nvSpPr>
            <p:cNvPr id="52294" name="Rectangle 70"/>
            <p:cNvSpPr>
              <a:spLocks noChangeArrowheads="1"/>
            </p:cNvSpPr>
            <p:nvPr>
              <p:custDataLst>
                <p:tags r:id="rId2"/>
              </p:custDataLst>
            </p:nvPr>
          </p:nvSpPr>
          <p:spPr bwMode="blackWhite">
            <a:xfrm>
              <a:off x="671" y="1720"/>
              <a:ext cx="880" cy="8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810" tIns="0" rIns="3810" bIns="0" anchor="ctr"/>
            <a:lstStyle/>
            <a:p>
              <a:pPr marL="342900" indent="-342900" algn="ctr">
                <a:spcBef>
                  <a:spcPct val="20000"/>
                </a:spcBef>
              </a:pPr>
              <a:r>
                <a:rPr lang="zh-CN" altLang="en-US" sz="2000" b="1">
                  <a:solidFill>
                    <a:srgbClr val="000000"/>
                  </a:solidFill>
                  <a:ea typeface="楷体_GB2312" pitchFamily="49" charset="-122"/>
                </a:rPr>
                <a:t>商务人员 </a:t>
              </a:r>
            </a:p>
          </p:txBody>
        </p:sp>
      </p:grpSp>
      <p:cxnSp>
        <p:nvCxnSpPr>
          <p:cNvPr id="52295" name="AutoShape 71"/>
          <p:cNvCxnSpPr>
            <a:cxnSpLocks noChangeShapeType="1"/>
            <a:stCxn id="52265" idx="3"/>
            <a:endCxn id="52289" idx="1"/>
          </p:cNvCxnSpPr>
          <p:nvPr/>
        </p:nvCxnSpPr>
        <p:spPr bwMode="auto">
          <a:xfrm>
            <a:off x="3557588" y="3948113"/>
            <a:ext cx="850900" cy="1042987"/>
          </a:xfrm>
          <a:prstGeom prst="bentConnector3">
            <a:avLst>
              <a:gd name="adj1" fmla="val 49815"/>
            </a:avLst>
          </a:prstGeom>
          <a:noFill/>
          <a:ln w="19050">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2297" name="AutoShape 73"/>
          <p:cNvCxnSpPr>
            <a:cxnSpLocks noChangeShapeType="1"/>
          </p:cNvCxnSpPr>
          <p:nvPr/>
        </p:nvCxnSpPr>
        <p:spPr bwMode="auto">
          <a:xfrm flipV="1">
            <a:off x="3516313" y="3613150"/>
            <a:ext cx="903287" cy="334963"/>
          </a:xfrm>
          <a:prstGeom prst="bentConnector3">
            <a:avLst>
              <a:gd name="adj1" fmla="val 50787"/>
            </a:avLst>
          </a:prstGeom>
          <a:noFill/>
          <a:ln w="19050">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73410" name="Picture 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335889" y="2986220"/>
            <a:ext cx="2487613" cy="3517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4" name="Rectangle 4"/>
          <p:cNvSpPr>
            <a:spLocks noChangeArrowheads="1"/>
          </p:cNvSpPr>
          <p:nvPr/>
        </p:nvSpPr>
        <p:spPr bwMode="auto">
          <a:xfrm>
            <a:off x="838200" y="2641600"/>
            <a:ext cx="687388" cy="2921000"/>
          </a:xfrm>
          <a:prstGeom prst="rect">
            <a:avLst/>
          </a:prstGeom>
          <a:solidFill>
            <a:srgbClr val="909090"/>
          </a:solidFill>
          <a:ln w="9525">
            <a:noFill/>
            <a:miter lim="800000"/>
          </a:ln>
          <a:effectLst/>
        </p:spPr>
        <p:txBody>
          <a:bodyPr wrap="none" anchor="ctr"/>
          <a:lstStyle/>
          <a:p>
            <a:endParaRPr lang="zh-CN" altLang="en-US"/>
          </a:p>
        </p:txBody>
      </p:sp>
      <p:grpSp>
        <p:nvGrpSpPr>
          <p:cNvPr id="158725" name="Group 5"/>
          <p:cNvGrpSpPr/>
          <p:nvPr/>
        </p:nvGrpSpPr>
        <p:grpSpPr bwMode="auto">
          <a:xfrm>
            <a:off x="1006475" y="2850008"/>
            <a:ext cx="2209800" cy="533400"/>
            <a:chOff x="2400" y="1968"/>
            <a:chExt cx="960" cy="960"/>
          </a:xfrm>
        </p:grpSpPr>
        <p:sp>
          <p:nvSpPr>
            <p:cNvPr id="158726" name="Rectangle 6"/>
            <p:cNvSpPr>
              <a:spLocks noChangeArrowheads="1"/>
            </p:cNvSpPr>
            <p:nvPr>
              <p:custDataLst>
                <p:tags r:id="rId5"/>
              </p:custDataLst>
            </p:nvPr>
          </p:nvSpPr>
          <p:spPr bwMode="blackWhite">
            <a:xfrm>
              <a:off x="2400" y="1968"/>
              <a:ext cx="960" cy="960"/>
            </a:xfrm>
            <a:prstGeom prst="rect">
              <a:avLst/>
            </a:prstGeom>
            <a:solidFill>
              <a:srgbClr val="FFFFFF"/>
            </a:solidFill>
            <a:ln w="9525">
              <a:solidFill>
                <a:srgbClr val="000000"/>
              </a:solidFill>
              <a:miter lim="800000"/>
            </a:ln>
            <a:effectLst>
              <a:outerShdw dist="35921" dir="2700000" algn="ctr" rotWithShape="0">
                <a:schemeClr val="bg2"/>
              </a:outerShdw>
            </a:effectLst>
          </p:spPr>
          <p:txBody>
            <a:bodyPr wrap="none" anchor="ctr"/>
            <a:lstStyle/>
            <a:p>
              <a:pPr algn="ctr"/>
              <a:r>
                <a:rPr lang="zh-CN" altLang="en-US" dirty="0"/>
                <a:t>谈判人员的行为管理</a:t>
              </a:r>
            </a:p>
          </p:txBody>
        </p:sp>
        <p:sp>
          <p:nvSpPr>
            <p:cNvPr id="158727" name="Rectangle 7"/>
            <p:cNvSpPr>
              <a:spLocks noChangeArrowheads="1"/>
            </p:cNvSpPr>
            <p:nvPr>
              <p:custDataLst>
                <p:tags r:id="rId6"/>
              </p:custDataLst>
            </p:nvPr>
          </p:nvSpPr>
          <p:spPr bwMode="blackWhite">
            <a:xfrm>
              <a:off x="2440" y="2008"/>
              <a:ext cx="880" cy="880"/>
            </a:xfrm>
            <a:prstGeom prst="rect">
              <a:avLst/>
            </a:prstGeom>
            <a:noFill/>
            <a:ln w="9525">
              <a:noFill/>
              <a:miter lim="800000"/>
            </a:ln>
            <a:effectLst/>
          </p:spPr>
          <p:txBody>
            <a:bodyPr lIns="3810" tIns="0" rIns="3810" bIns="0" anchor="ctr"/>
            <a:lstStyle/>
            <a:p>
              <a:pPr marL="342900" indent="-342900">
                <a:spcBef>
                  <a:spcPct val="20000"/>
                </a:spcBef>
              </a:pPr>
              <a:endParaRPr lang="en-US" altLang="ko-KR" sz="2800" b="1">
                <a:solidFill>
                  <a:srgbClr val="000000"/>
                </a:solidFill>
                <a:ea typeface="-윤명조130" pitchFamily="18" charset="-127"/>
              </a:endParaRPr>
            </a:p>
          </p:txBody>
        </p:sp>
      </p:grpSp>
      <p:grpSp>
        <p:nvGrpSpPr>
          <p:cNvPr id="158728" name="Group 8"/>
          <p:cNvGrpSpPr/>
          <p:nvPr/>
        </p:nvGrpSpPr>
        <p:grpSpPr bwMode="auto">
          <a:xfrm>
            <a:off x="985139" y="3831511"/>
            <a:ext cx="2209800" cy="533400"/>
            <a:chOff x="2400" y="1968"/>
            <a:chExt cx="960" cy="960"/>
          </a:xfrm>
        </p:grpSpPr>
        <p:sp>
          <p:nvSpPr>
            <p:cNvPr id="158729" name="Rectangle 9"/>
            <p:cNvSpPr>
              <a:spLocks noChangeArrowheads="1"/>
            </p:cNvSpPr>
            <p:nvPr>
              <p:custDataLst>
                <p:tags r:id="rId3"/>
              </p:custDataLst>
            </p:nvPr>
          </p:nvSpPr>
          <p:spPr bwMode="blackWhite">
            <a:xfrm>
              <a:off x="2400" y="1968"/>
              <a:ext cx="960" cy="960"/>
            </a:xfrm>
            <a:prstGeom prst="rect">
              <a:avLst/>
            </a:prstGeom>
            <a:solidFill>
              <a:srgbClr val="FFFFFF"/>
            </a:solidFill>
            <a:ln w="9525">
              <a:solidFill>
                <a:srgbClr val="000000"/>
              </a:solidFill>
              <a:miter lim="800000"/>
            </a:ln>
            <a:effectLst>
              <a:outerShdw dist="35921" dir="2700000" algn="ctr" rotWithShape="0">
                <a:schemeClr val="bg2"/>
              </a:outerShdw>
            </a:effectLst>
          </p:spPr>
          <p:txBody>
            <a:bodyPr wrap="none" anchor="ctr"/>
            <a:lstStyle/>
            <a:p>
              <a:pPr algn="ctr"/>
              <a:r>
                <a:rPr lang="zh-CN" altLang="en-US" dirty="0"/>
                <a:t>谈判信息的管理</a:t>
              </a:r>
            </a:p>
          </p:txBody>
        </p:sp>
        <p:sp>
          <p:nvSpPr>
            <p:cNvPr id="158730" name="Rectangle 10"/>
            <p:cNvSpPr>
              <a:spLocks noChangeArrowheads="1"/>
            </p:cNvSpPr>
            <p:nvPr>
              <p:custDataLst>
                <p:tags r:id="rId4"/>
              </p:custDataLst>
            </p:nvPr>
          </p:nvSpPr>
          <p:spPr bwMode="blackWhite">
            <a:xfrm>
              <a:off x="2440" y="2008"/>
              <a:ext cx="880" cy="880"/>
            </a:xfrm>
            <a:prstGeom prst="rect">
              <a:avLst/>
            </a:prstGeom>
            <a:noFill/>
            <a:ln w="9525">
              <a:noFill/>
              <a:miter lim="800000"/>
            </a:ln>
            <a:effectLst/>
          </p:spPr>
          <p:txBody>
            <a:bodyPr lIns="3810" tIns="0" rIns="3810" bIns="0" anchor="ctr"/>
            <a:lstStyle/>
            <a:p>
              <a:pPr marL="342900" indent="-342900">
                <a:spcBef>
                  <a:spcPct val="20000"/>
                </a:spcBef>
              </a:pPr>
              <a:endParaRPr lang="en-US" altLang="ko-KR" sz="2800" b="1">
                <a:solidFill>
                  <a:srgbClr val="000000"/>
                </a:solidFill>
                <a:ea typeface="-윤명조130" pitchFamily="18" charset="-127"/>
              </a:endParaRPr>
            </a:p>
          </p:txBody>
        </p:sp>
      </p:grpSp>
      <p:grpSp>
        <p:nvGrpSpPr>
          <p:cNvPr id="158731" name="Group 11"/>
          <p:cNvGrpSpPr/>
          <p:nvPr/>
        </p:nvGrpSpPr>
        <p:grpSpPr bwMode="auto">
          <a:xfrm>
            <a:off x="985139" y="4781551"/>
            <a:ext cx="2209800" cy="533400"/>
            <a:chOff x="2400" y="1968"/>
            <a:chExt cx="960" cy="960"/>
          </a:xfrm>
        </p:grpSpPr>
        <p:sp>
          <p:nvSpPr>
            <p:cNvPr id="158732" name="Rectangle 12"/>
            <p:cNvSpPr>
              <a:spLocks noChangeArrowheads="1"/>
            </p:cNvSpPr>
            <p:nvPr>
              <p:custDataLst>
                <p:tags r:id="rId1"/>
              </p:custDataLst>
            </p:nvPr>
          </p:nvSpPr>
          <p:spPr bwMode="blackWhite">
            <a:xfrm>
              <a:off x="2400" y="1968"/>
              <a:ext cx="960" cy="960"/>
            </a:xfrm>
            <a:prstGeom prst="rect">
              <a:avLst/>
            </a:prstGeom>
            <a:solidFill>
              <a:srgbClr val="FFFFFF"/>
            </a:solidFill>
            <a:ln w="9525">
              <a:solidFill>
                <a:srgbClr val="000000"/>
              </a:solidFill>
              <a:miter lim="800000"/>
            </a:ln>
            <a:effectLst>
              <a:outerShdw dist="35921" dir="2700000" algn="ctr" rotWithShape="0">
                <a:schemeClr val="bg2"/>
              </a:outerShdw>
            </a:effectLst>
          </p:spPr>
          <p:txBody>
            <a:bodyPr wrap="none" anchor="ctr"/>
            <a:lstStyle/>
            <a:p>
              <a:pPr algn="ctr"/>
              <a:r>
                <a:rPr lang="zh-CN" altLang="en-US"/>
                <a:t>谈判时间的管理</a:t>
              </a:r>
            </a:p>
          </p:txBody>
        </p:sp>
        <p:sp>
          <p:nvSpPr>
            <p:cNvPr id="158733" name="Rectangle 13"/>
            <p:cNvSpPr>
              <a:spLocks noChangeArrowheads="1"/>
            </p:cNvSpPr>
            <p:nvPr>
              <p:custDataLst>
                <p:tags r:id="rId2"/>
              </p:custDataLst>
            </p:nvPr>
          </p:nvSpPr>
          <p:spPr bwMode="blackWhite">
            <a:xfrm>
              <a:off x="2440" y="2008"/>
              <a:ext cx="880" cy="880"/>
            </a:xfrm>
            <a:prstGeom prst="rect">
              <a:avLst/>
            </a:prstGeom>
            <a:noFill/>
            <a:ln w="9525">
              <a:noFill/>
              <a:miter lim="800000"/>
            </a:ln>
            <a:effectLst/>
          </p:spPr>
          <p:txBody>
            <a:bodyPr lIns="3810" tIns="0" rIns="3810" bIns="0" anchor="ctr"/>
            <a:lstStyle/>
            <a:p>
              <a:pPr marL="342900" indent="-342900">
                <a:spcBef>
                  <a:spcPct val="20000"/>
                </a:spcBef>
              </a:pPr>
              <a:endParaRPr lang="en-US" altLang="ko-KR" sz="2800" b="1">
                <a:solidFill>
                  <a:srgbClr val="000000"/>
                </a:solidFill>
                <a:ea typeface="-윤명조130" pitchFamily="18" charset="-127"/>
              </a:endParaRPr>
            </a:p>
          </p:txBody>
        </p:sp>
      </p:grpSp>
      <p:sp>
        <p:nvSpPr>
          <p:cNvPr id="158734" name="Rectangle 14"/>
          <p:cNvSpPr>
            <a:spLocks noChangeArrowheads="1"/>
          </p:cNvSpPr>
          <p:nvPr/>
        </p:nvSpPr>
        <p:spPr bwMode="auto">
          <a:xfrm>
            <a:off x="3341688" y="2834927"/>
            <a:ext cx="1154112" cy="541687"/>
          </a:xfrm>
          <a:prstGeom prst="rect">
            <a:avLst/>
          </a:prstGeom>
          <a:noFill/>
          <a:ln w="9525">
            <a:noFill/>
            <a:miter lim="800000"/>
          </a:ln>
          <a:effectLst/>
        </p:spPr>
        <p:txBody>
          <a:bodyPr lIns="0" tIns="0" rIns="0" bIns="0" anchor="b">
            <a:spAutoFit/>
          </a:bodyPr>
          <a:lstStyle/>
          <a:p>
            <a:pPr marL="342900" indent="-342900">
              <a:spcBef>
                <a:spcPct val="20000"/>
              </a:spcBef>
            </a:pPr>
            <a:r>
              <a:rPr lang="en-US" altLang="zh-CN" sz="1000" b="1" dirty="0">
                <a:solidFill>
                  <a:srgbClr val="000000"/>
                </a:solidFill>
                <a:ea typeface="楷体_GB2312" panose="02010609030101010101" pitchFamily="49" charset="-122"/>
              </a:rPr>
              <a:t>●</a:t>
            </a:r>
            <a:r>
              <a:rPr lang="zh-CN" altLang="en-US" sz="1600" b="1" dirty="0">
                <a:solidFill>
                  <a:srgbClr val="000000"/>
                </a:solidFill>
                <a:ea typeface="楷体_GB2312" panose="02010609030101010101" pitchFamily="49" charset="-122"/>
              </a:rPr>
              <a:t>坚持民主集</a:t>
            </a:r>
          </a:p>
          <a:p>
            <a:pPr marL="342900" indent="-342900">
              <a:spcBef>
                <a:spcPct val="20000"/>
              </a:spcBef>
            </a:pPr>
            <a:r>
              <a:rPr lang="zh-CN" altLang="en-US" sz="1600" b="1" dirty="0">
                <a:solidFill>
                  <a:srgbClr val="000000"/>
                </a:solidFill>
                <a:ea typeface="楷体_GB2312" panose="02010609030101010101" pitchFamily="49" charset="-122"/>
              </a:rPr>
              <a:t>中制原则</a:t>
            </a:r>
          </a:p>
        </p:txBody>
      </p:sp>
      <p:sp>
        <p:nvSpPr>
          <p:cNvPr id="158735" name="Rectangle 15"/>
          <p:cNvSpPr>
            <a:spLocks noChangeArrowheads="1"/>
          </p:cNvSpPr>
          <p:nvPr/>
        </p:nvSpPr>
        <p:spPr bwMode="auto">
          <a:xfrm>
            <a:off x="4572000" y="2944656"/>
            <a:ext cx="1371600" cy="246221"/>
          </a:xfrm>
          <a:prstGeom prst="rect">
            <a:avLst/>
          </a:prstGeom>
          <a:noFill/>
          <a:ln w="9525">
            <a:noFill/>
            <a:miter lim="800000"/>
          </a:ln>
          <a:effectLst/>
        </p:spPr>
        <p:txBody>
          <a:bodyPr lIns="0" tIns="0" rIns="0" bIns="0" anchor="b">
            <a:spAutoFit/>
          </a:bodyPr>
          <a:lstStyle/>
          <a:p>
            <a:pPr marL="342900" indent="-342900">
              <a:spcBef>
                <a:spcPct val="20000"/>
              </a:spcBef>
            </a:pPr>
            <a:r>
              <a:rPr lang="en-US" altLang="zh-CN" sz="1000" b="1">
                <a:solidFill>
                  <a:srgbClr val="000000"/>
                </a:solidFill>
                <a:ea typeface="楷体_GB2312" panose="02010609030101010101" pitchFamily="49" charset="-122"/>
              </a:rPr>
              <a:t>●</a:t>
            </a:r>
            <a:r>
              <a:rPr lang="zh-CN" altLang="en-US" sz="1600" b="1">
                <a:solidFill>
                  <a:srgbClr val="000000"/>
                </a:solidFill>
                <a:ea typeface="楷体_GB2312" panose="02010609030101010101" pitchFamily="49" charset="-122"/>
              </a:rPr>
              <a:t>不得越权</a:t>
            </a:r>
          </a:p>
        </p:txBody>
      </p:sp>
      <p:sp>
        <p:nvSpPr>
          <p:cNvPr id="158736" name="Rectangle 16"/>
          <p:cNvSpPr>
            <a:spLocks noChangeArrowheads="1"/>
          </p:cNvSpPr>
          <p:nvPr/>
        </p:nvSpPr>
        <p:spPr bwMode="auto">
          <a:xfrm>
            <a:off x="5646420" y="2796032"/>
            <a:ext cx="1219200" cy="541687"/>
          </a:xfrm>
          <a:prstGeom prst="rect">
            <a:avLst/>
          </a:prstGeom>
          <a:noFill/>
          <a:ln w="9525">
            <a:noFill/>
            <a:miter lim="800000"/>
          </a:ln>
          <a:effectLst/>
        </p:spPr>
        <p:txBody>
          <a:bodyPr lIns="0" tIns="0" rIns="0" bIns="0" anchor="b">
            <a:spAutoFit/>
          </a:bodyPr>
          <a:lstStyle/>
          <a:p>
            <a:pPr marL="342900" indent="-342900">
              <a:spcBef>
                <a:spcPct val="20000"/>
              </a:spcBef>
            </a:pPr>
            <a:r>
              <a:rPr lang="en-US" altLang="zh-CN" sz="1000" b="1" dirty="0">
                <a:solidFill>
                  <a:srgbClr val="000000"/>
                </a:solidFill>
                <a:ea typeface="楷体_GB2312" panose="02010609030101010101" pitchFamily="49" charset="-122"/>
              </a:rPr>
              <a:t>●</a:t>
            </a:r>
            <a:r>
              <a:rPr lang="zh-CN" altLang="en-US" sz="1600" b="1" dirty="0">
                <a:solidFill>
                  <a:srgbClr val="000000"/>
                </a:solidFill>
                <a:ea typeface="楷体_GB2312" panose="02010609030101010101" pitchFamily="49" charset="-122"/>
              </a:rPr>
              <a:t>分工负责、</a:t>
            </a:r>
          </a:p>
          <a:p>
            <a:pPr marL="342900" indent="-342900">
              <a:spcBef>
                <a:spcPct val="20000"/>
              </a:spcBef>
            </a:pPr>
            <a:r>
              <a:rPr lang="zh-CN" altLang="en-US" sz="1600" b="1" dirty="0">
                <a:solidFill>
                  <a:srgbClr val="000000"/>
                </a:solidFill>
                <a:ea typeface="楷体_GB2312" panose="02010609030101010101" pitchFamily="49" charset="-122"/>
              </a:rPr>
              <a:t>统一行动</a:t>
            </a:r>
          </a:p>
        </p:txBody>
      </p:sp>
      <p:sp>
        <p:nvSpPr>
          <p:cNvPr id="158737" name="Rectangle 17"/>
          <p:cNvSpPr>
            <a:spLocks noChangeArrowheads="1"/>
          </p:cNvSpPr>
          <p:nvPr/>
        </p:nvSpPr>
        <p:spPr bwMode="auto">
          <a:xfrm>
            <a:off x="6865620" y="2796032"/>
            <a:ext cx="1752600" cy="541687"/>
          </a:xfrm>
          <a:prstGeom prst="rect">
            <a:avLst/>
          </a:prstGeom>
          <a:noFill/>
          <a:ln w="9525">
            <a:noFill/>
            <a:miter lim="800000"/>
          </a:ln>
          <a:effectLst/>
        </p:spPr>
        <p:txBody>
          <a:bodyPr lIns="0" tIns="0" rIns="0" bIns="0" anchor="b">
            <a:spAutoFit/>
          </a:bodyPr>
          <a:lstStyle/>
          <a:p>
            <a:pPr marL="342900" indent="-342900">
              <a:spcBef>
                <a:spcPct val="20000"/>
              </a:spcBef>
            </a:pPr>
            <a:r>
              <a:rPr lang="en-US" altLang="zh-CN" sz="1000" b="1" dirty="0">
                <a:solidFill>
                  <a:srgbClr val="000000"/>
                </a:solidFill>
                <a:ea typeface="楷体_GB2312" panose="02010609030101010101" pitchFamily="49" charset="-122"/>
              </a:rPr>
              <a:t>●</a:t>
            </a:r>
            <a:r>
              <a:rPr lang="zh-CN" altLang="en-US" sz="1600" b="1" dirty="0">
                <a:solidFill>
                  <a:srgbClr val="000000"/>
                </a:solidFill>
                <a:ea typeface="楷体_GB2312" panose="02010609030101010101" pitchFamily="49" charset="-122"/>
              </a:rPr>
              <a:t>与上级部门实行</a:t>
            </a:r>
          </a:p>
          <a:p>
            <a:pPr marL="342900" indent="-342900">
              <a:spcBef>
                <a:spcPct val="20000"/>
              </a:spcBef>
            </a:pPr>
            <a:r>
              <a:rPr lang="zh-CN" altLang="en-US" sz="1600" b="1" dirty="0">
                <a:solidFill>
                  <a:srgbClr val="000000"/>
                </a:solidFill>
                <a:ea typeface="楷体_GB2312" panose="02010609030101010101" pitchFamily="49" charset="-122"/>
              </a:rPr>
              <a:t>单线联系的原则</a:t>
            </a:r>
          </a:p>
        </p:txBody>
      </p:sp>
      <p:sp>
        <p:nvSpPr>
          <p:cNvPr id="158738" name="Rectangle 18"/>
          <p:cNvSpPr>
            <a:spLocks noChangeArrowheads="1"/>
          </p:cNvSpPr>
          <p:nvPr/>
        </p:nvSpPr>
        <p:spPr bwMode="auto">
          <a:xfrm>
            <a:off x="3442827" y="3815701"/>
            <a:ext cx="1586375" cy="246221"/>
          </a:xfrm>
          <a:prstGeom prst="rect">
            <a:avLst/>
          </a:prstGeom>
          <a:noFill/>
          <a:ln w="9525">
            <a:noFill/>
            <a:miter lim="800000"/>
          </a:ln>
          <a:effectLst/>
        </p:spPr>
        <p:txBody>
          <a:bodyPr wrap="square" lIns="0" tIns="0" rIns="0" bIns="0" anchor="b">
            <a:spAutoFit/>
          </a:bodyPr>
          <a:lstStyle/>
          <a:p>
            <a:r>
              <a:rPr lang="en-US" altLang="zh-CN" sz="1100" b="1" dirty="0" smtClean="0">
                <a:solidFill>
                  <a:srgbClr val="000000"/>
                </a:solidFill>
                <a:latin typeface="楷体_GB2312" panose="02010609030101010101" pitchFamily="49" charset="-122"/>
                <a:ea typeface="楷体_GB2312" panose="02010609030101010101" pitchFamily="49" charset="-122"/>
              </a:rPr>
              <a:t>●</a:t>
            </a:r>
            <a:r>
              <a:rPr lang="zh-CN" altLang="zh-CN" sz="1600" b="1" dirty="0" smtClean="0">
                <a:latin typeface="楷体_GB2312" panose="02010609030101010101" pitchFamily="49" charset="-122"/>
                <a:ea typeface="楷体_GB2312" panose="02010609030101010101" pitchFamily="49" charset="-122"/>
              </a:rPr>
              <a:t>信息传播把控</a:t>
            </a:r>
          </a:p>
        </p:txBody>
      </p:sp>
      <p:sp>
        <p:nvSpPr>
          <p:cNvPr id="158739" name="Rectangle 19"/>
          <p:cNvSpPr>
            <a:spLocks noChangeArrowheads="1"/>
          </p:cNvSpPr>
          <p:nvPr/>
        </p:nvSpPr>
        <p:spPr bwMode="auto">
          <a:xfrm>
            <a:off x="5222857" y="3771173"/>
            <a:ext cx="1559052" cy="246221"/>
          </a:xfrm>
          <a:prstGeom prst="rect">
            <a:avLst/>
          </a:prstGeom>
          <a:noFill/>
          <a:ln w="9525">
            <a:noFill/>
            <a:miter lim="800000"/>
          </a:ln>
          <a:effectLst/>
        </p:spPr>
        <p:txBody>
          <a:bodyPr wrap="square" lIns="0" tIns="0" rIns="0" bIns="0" anchor="b">
            <a:spAutoFit/>
          </a:bodyPr>
          <a:lstStyle/>
          <a:p>
            <a:pPr marL="342900" indent="-342900">
              <a:spcBef>
                <a:spcPct val="20000"/>
              </a:spcBef>
            </a:pPr>
            <a:r>
              <a:rPr lang="en-US" altLang="zh-CN" sz="1000" b="1" dirty="0" smtClean="0">
                <a:solidFill>
                  <a:srgbClr val="000000"/>
                </a:solidFill>
                <a:ea typeface="楷体_GB2312" panose="02010609030101010101" pitchFamily="49" charset="-122"/>
              </a:rPr>
              <a:t>●</a:t>
            </a:r>
            <a:r>
              <a:rPr lang="zh-CN" altLang="zh-CN" sz="1600" b="1" dirty="0" smtClean="0">
                <a:latin typeface="楷体_GB2312" panose="02010609030101010101" pitchFamily="49" charset="-122"/>
                <a:ea typeface="楷体_GB2312" panose="02010609030101010101" pitchFamily="49" charset="-122"/>
              </a:rPr>
              <a:t>文件</a:t>
            </a:r>
            <a:r>
              <a:rPr lang="zh-CN" altLang="zh-CN" sz="1600" b="1" dirty="0">
                <a:latin typeface="楷体_GB2312" panose="02010609030101010101" pitchFamily="49" charset="-122"/>
                <a:ea typeface="楷体_GB2312" panose="02010609030101010101" pitchFamily="49" charset="-122"/>
              </a:rPr>
              <a:t>资料</a:t>
            </a:r>
            <a:r>
              <a:rPr lang="zh-CN" altLang="zh-CN" sz="1600" b="1" dirty="0" smtClean="0">
                <a:latin typeface="楷体_GB2312" panose="02010609030101010101" pitchFamily="49" charset="-122"/>
                <a:ea typeface="楷体_GB2312" panose="02010609030101010101" pitchFamily="49" charset="-122"/>
              </a:rPr>
              <a:t>管理</a:t>
            </a:r>
            <a:endParaRPr lang="en-US" altLang="zh-CN" sz="1600" b="1" dirty="0">
              <a:latin typeface="楷体_GB2312" panose="02010609030101010101" pitchFamily="49" charset="-122"/>
              <a:ea typeface="楷体_GB2312" panose="02010609030101010101" pitchFamily="49" charset="-122"/>
            </a:endParaRPr>
          </a:p>
        </p:txBody>
      </p:sp>
      <p:sp>
        <p:nvSpPr>
          <p:cNvPr id="158740" name="Rectangle 20"/>
          <p:cNvSpPr>
            <a:spLocks noChangeArrowheads="1"/>
          </p:cNvSpPr>
          <p:nvPr/>
        </p:nvSpPr>
        <p:spPr bwMode="auto">
          <a:xfrm>
            <a:off x="3318288" y="4924268"/>
            <a:ext cx="2057400" cy="246221"/>
          </a:xfrm>
          <a:prstGeom prst="rect">
            <a:avLst/>
          </a:prstGeom>
          <a:noFill/>
          <a:ln w="9525">
            <a:noFill/>
            <a:miter lim="800000"/>
          </a:ln>
          <a:effectLst/>
        </p:spPr>
        <p:txBody>
          <a:bodyPr lIns="0" tIns="0" rIns="0" bIns="0" anchor="b">
            <a:spAutoFit/>
          </a:bodyPr>
          <a:lstStyle/>
          <a:p>
            <a:pPr marL="342900" indent="-342900">
              <a:spcBef>
                <a:spcPct val="20000"/>
              </a:spcBef>
            </a:pPr>
            <a:r>
              <a:rPr lang="en-US" altLang="zh-CN" sz="1000" b="1">
                <a:solidFill>
                  <a:srgbClr val="000000"/>
                </a:solidFill>
                <a:ea typeface="楷体_GB2312" panose="02010609030101010101" pitchFamily="49" charset="-122"/>
              </a:rPr>
              <a:t>●</a:t>
            </a:r>
            <a:r>
              <a:rPr lang="zh-CN" altLang="en-US" sz="1600" b="1">
                <a:solidFill>
                  <a:srgbClr val="000000"/>
                </a:solidFill>
                <a:ea typeface="楷体_GB2312" panose="02010609030101010101" pitchFamily="49" charset="-122"/>
              </a:rPr>
              <a:t>谈判日程的安排</a:t>
            </a:r>
          </a:p>
        </p:txBody>
      </p:sp>
      <p:sp>
        <p:nvSpPr>
          <p:cNvPr id="158741" name="Rectangle 21"/>
          <p:cNvSpPr>
            <a:spLocks noChangeArrowheads="1"/>
          </p:cNvSpPr>
          <p:nvPr/>
        </p:nvSpPr>
        <p:spPr bwMode="auto">
          <a:xfrm>
            <a:off x="5375688" y="4938492"/>
            <a:ext cx="2057400" cy="246221"/>
          </a:xfrm>
          <a:prstGeom prst="rect">
            <a:avLst/>
          </a:prstGeom>
          <a:noFill/>
          <a:ln w="9525">
            <a:noFill/>
            <a:miter lim="800000"/>
          </a:ln>
          <a:effectLst/>
        </p:spPr>
        <p:txBody>
          <a:bodyPr lIns="0" tIns="0" rIns="0" bIns="0" anchor="b">
            <a:spAutoFit/>
          </a:bodyPr>
          <a:lstStyle/>
          <a:p>
            <a:pPr marL="342900" indent="-342900">
              <a:spcBef>
                <a:spcPct val="20000"/>
              </a:spcBef>
            </a:pPr>
            <a:r>
              <a:rPr lang="en-US" altLang="zh-CN" sz="1000" b="1" dirty="0">
                <a:solidFill>
                  <a:srgbClr val="000000"/>
                </a:solidFill>
                <a:ea typeface="楷体_GB2312" panose="02010609030101010101" pitchFamily="49" charset="-122"/>
              </a:rPr>
              <a:t>●</a:t>
            </a:r>
            <a:r>
              <a:rPr lang="zh-CN" altLang="en-US" sz="1600" b="1" dirty="0">
                <a:solidFill>
                  <a:srgbClr val="000000"/>
                </a:solidFill>
                <a:ea typeface="楷体_GB2312" panose="02010609030101010101" pitchFamily="49" charset="-122"/>
              </a:rPr>
              <a:t>对本方行程的保密</a:t>
            </a:r>
          </a:p>
        </p:txBody>
      </p:sp>
      <p:sp>
        <p:nvSpPr>
          <p:cNvPr id="2" name="矩形 1"/>
          <p:cNvSpPr/>
          <p:nvPr/>
        </p:nvSpPr>
        <p:spPr>
          <a:xfrm>
            <a:off x="6886956" y="3759656"/>
            <a:ext cx="1566454" cy="338554"/>
          </a:xfrm>
          <a:prstGeom prst="rect">
            <a:avLst/>
          </a:prstGeom>
        </p:spPr>
        <p:txBody>
          <a:bodyPr wrap="none">
            <a:spAutoFit/>
          </a:bodyPr>
          <a:lstStyle/>
          <a:p>
            <a:pPr lvl="0"/>
            <a:r>
              <a:rPr lang="zh-CN" altLang="en-US" sz="1100" b="1" dirty="0">
                <a:solidFill>
                  <a:prstClr val="black"/>
                </a:solidFill>
                <a:latin typeface="楷体_GB2312" panose="02010609030101010101" pitchFamily="49" charset="-122"/>
                <a:ea typeface="楷体_GB2312" panose="02010609030101010101" pitchFamily="49" charset="-122"/>
              </a:rPr>
              <a:t>●</a:t>
            </a:r>
            <a:r>
              <a:rPr lang="zh-CN" altLang="zh-CN" sz="1600" b="1" dirty="0" smtClean="0">
                <a:solidFill>
                  <a:prstClr val="black"/>
                </a:solidFill>
                <a:latin typeface="楷体_GB2312" panose="02010609030101010101" pitchFamily="49" charset="-122"/>
                <a:ea typeface="楷体_GB2312" panose="02010609030101010101" pitchFamily="49" charset="-122"/>
              </a:rPr>
              <a:t>谈判</a:t>
            </a:r>
            <a:r>
              <a:rPr lang="zh-CN" altLang="zh-CN" sz="1600" b="1" dirty="0">
                <a:solidFill>
                  <a:prstClr val="black"/>
                </a:solidFill>
                <a:latin typeface="楷体_GB2312" panose="02010609030101010101" pitchFamily="49" charset="-122"/>
                <a:ea typeface="楷体_GB2312" panose="02010609030101010101" pitchFamily="49" charset="-122"/>
              </a:rPr>
              <a:t>现场保密</a:t>
            </a:r>
          </a:p>
        </p:txBody>
      </p:sp>
      <p:sp>
        <p:nvSpPr>
          <p:cNvPr id="3" name="矩形 2"/>
          <p:cNvSpPr/>
          <p:nvPr/>
        </p:nvSpPr>
        <p:spPr>
          <a:xfrm>
            <a:off x="3388501" y="4098210"/>
            <a:ext cx="1566454" cy="338554"/>
          </a:xfrm>
          <a:prstGeom prst="rect">
            <a:avLst/>
          </a:prstGeom>
        </p:spPr>
        <p:txBody>
          <a:bodyPr wrap="none">
            <a:spAutoFit/>
          </a:bodyPr>
          <a:lstStyle/>
          <a:p>
            <a:pPr lvl="0"/>
            <a:r>
              <a:rPr lang="en-US" altLang="zh-CN" sz="1100" b="1" dirty="0">
                <a:solidFill>
                  <a:srgbClr val="000000"/>
                </a:solidFill>
                <a:latin typeface="楷体_GB2312" panose="02010609030101010101" pitchFamily="49" charset="-122"/>
                <a:ea typeface="楷体_GB2312" panose="02010609030101010101" pitchFamily="49" charset="-122"/>
              </a:rPr>
              <a:t>●</a:t>
            </a:r>
            <a:r>
              <a:rPr lang="zh-CN" altLang="zh-CN" sz="1600" b="1" dirty="0">
                <a:solidFill>
                  <a:prstClr val="black"/>
                </a:solidFill>
                <a:latin typeface="楷体_GB2312" panose="02010609030101010101" pitchFamily="49" charset="-122"/>
                <a:ea typeface="楷体_GB2312" panose="02010609030101010101" pitchFamily="49" charset="-122"/>
              </a:rPr>
              <a:t>明确保密责任</a:t>
            </a:r>
          </a:p>
        </p:txBody>
      </p:sp>
      <p:sp>
        <p:nvSpPr>
          <p:cNvPr id="4" name="矩形 3"/>
          <p:cNvSpPr/>
          <p:nvPr/>
        </p:nvSpPr>
        <p:spPr>
          <a:xfrm>
            <a:off x="5160373" y="4061922"/>
            <a:ext cx="1566454" cy="338554"/>
          </a:xfrm>
          <a:prstGeom prst="rect">
            <a:avLst/>
          </a:prstGeom>
        </p:spPr>
        <p:txBody>
          <a:bodyPr wrap="none">
            <a:spAutoFit/>
          </a:bodyPr>
          <a:lstStyle/>
          <a:p>
            <a:pPr lvl="0"/>
            <a:r>
              <a:rPr lang="en-US" altLang="zh-CN" sz="1100" b="1" dirty="0">
                <a:solidFill>
                  <a:srgbClr val="000000"/>
                </a:solidFill>
                <a:latin typeface="楷体_GB2312" panose="02010609030101010101" pitchFamily="49" charset="-122"/>
                <a:ea typeface="楷体_GB2312" panose="02010609030101010101" pitchFamily="49" charset="-122"/>
              </a:rPr>
              <a:t>●</a:t>
            </a:r>
            <a:r>
              <a:rPr lang="zh-CN" altLang="zh-CN" sz="1600" b="1" dirty="0">
                <a:solidFill>
                  <a:prstClr val="black"/>
                </a:solidFill>
                <a:latin typeface="楷体_GB2312" panose="02010609030101010101" pitchFamily="49" charset="-122"/>
                <a:ea typeface="楷体_GB2312" panose="02010609030101010101" pitchFamily="49" charset="-122"/>
              </a:rPr>
              <a:t>废旧资料处理</a:t>
            </a:r>
            <a:endParaRPr lang="zh-CN" altLang="en-US" sz="1600" b="1" dirty="0">
              <a:solidFill>
                <a:srgbClr val="000000"/>
              </a:solidFill>
              <a:latin typeface="楷体_GB2312" panose="02010609030101010101" pitchFamily="49" charset="-122"/>
              <a:ea typeface="楷体_GB2312" panose="02010609030101010101" pitchFamily="49" charset="-122"/>
            </a:endParaRPr>
          </a:p>
        </p:txBody>
      </p:sp>
      <p:sp>
        <p:nvSpPr>
          <p:cNvPr id="26" name="Rectangle 2"/>
          <p:cNvSpPr>
            <a:spLocks noGrp="1" noChangeArrowheads="1"/>
          </p:cNvSpPr>
          <p:nvPr>
            <p:ph type="title"/>
          </p:nvPr>
        </p:nvSpPr>
        <p:spPr/>
        <p:txBody>
          <a:bodyPr/>
          <a:lstStyle/>
          <a:p>
            <a:pPr algn="l"/>
            <a:r>
              <a:rPr lang="en-US" altLang="zh-CN" sz="3200" b="1" dirty="0" smtClean="0">
                <a:latin typeface="楷体_GB2312" pitchFamily="49" charset="-122"/>
                <a:ea typeface="楷体_GB2312" pitchFamily="49" charset="-122"/>
              </a:rPr>
              <a:t>2.2.3</a:t>
            </a:r>
            <a:r>
              <a:rPr lang="zh-CN" altLang="en-US" sz="3200" b="1" dirty="0" smtClean="0">
                <a:latin typeface="楷体_GB2312" pitchFamily="49" charset="-122"/>
                <a:ea typeface="楷体_GB2312" pitchFamily="49" charset="-122"/>
              </a:rPr>
              <a:t>　谈判过程中的管理规则</a:t>
            </a:r>
            <a:endParaRPr lang="zh-CN" altLang="en-US" sz="3200" b="1" dirty="0">
              <a:latin typeface="楷体_GB2312" pitchFamily="49" charset="-122"/>
              <a:ea typeface="楷体_GB2312" pitchFamily="49" charset="-122"/>
            </a:endParaRPr>
          </a:p>
        </p:txBody>
      </p:sp>
      <p:sp>
        <p:nvSpPr>
          <p:cNvPr id="6" name="内容占位符 5"/>
          <p:cNvSpPr>
            <a:spLocks noGrp="1"/>
          </p:cNvSpPr>
          <p:nvPr>
            <p:ph idx="1"/>
          </p:nvPr>
        </p:nvSpPr>
        <p:spPr>
          <a:xfrm>
            <a:off x="457200" y="1371600"/>
            <a:ext cx="7996210" cy="457200"/>
          </a:xfrm>
        </p:spPr>
        <p:txBody>
          <a:bodyPr/>
          <a:lstStyle/>
          <a:p>
            <a:endParaRPr lang="zh-CN" altLang="en-US" dirty="0"/>
          </a:p>
        </p:txBody>
      </p:sp>
    </p:spTree>
    <p:extLst>
      <p:ext uri="{BB962C8B-B14F-4D97-AF65-F5344CB8AC3E}">
        <p14:creationId xmlns:p14="http://schemas.microsoft.com/office/powerpoint/2010/main" val="272459987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057400" y="228600"/>
            <a:ext cx="5029200" cy="685800"/>
          </a:xfrm>
          <a:solidFill>
            <a:schemeClr val="accent1">
              <a:lumMod val="20000"/>
              <a:lumOff val="80000"/>
            </a:schemeClr>
          </a:solidFill>
        </p:spPr>
        <p:txBody>
          <a:bodyPr>
            <a:normAutofit/>
          </a:bodyPr>
          <a:lstStyle/>
          <a:p>
            <a:r>
              <a:rPr lang="zh-CN" altLang="en-US" dirty="0" smtClean="0"/>
              <a:t>案例：</a:t>
            </a:r>
            <a:r>
              <a:rPr lang="zh-CN" altLang="zh-CN" dirty="0" smtClean="0"/>
              <a:t>温柔一刀</a:t>
            </a:r>
            <a:endParaRPr lang="zh-CN" altLang="en-US" dirty="0"/>
          </a:p>
        </p:txBody>
      </p:sp>
      <p:sp>
        <p:nvSpPr>
          <p:cNvPr id="3" name="内容占位符 2"/>
          <p:cNvSpPr>
            <a:spLocks noGrp="1"/>
          </p:cNvSpPr>
          <p:nvPr>
            <p:ph idx="1"/>
          </p:nvPr>
        </p:nvSpPr>
        <p:spPr>
          <a:xfrm>
            <a:off x="609600" y="1066800"/>
            <a:ext cx="8077200" cy="5410200"/>
          </a:xfrm>
        </p:spPr>
        <p:txBody>
          <a:bodyPr>
            <a:normAutofit/>
          </a:bodyPr>
          <a:lstStyle/>
          <a:p>
            <a:r>
              <a:rPr lang="zh-CN" altLang="zh-CN" sz="1600" dirty="0" smtClean="0">
                <a:latin typeface="楷体_GB2312" pitchFamily="49" charset="-122"/>
                <a:ea typeface="楷体_GB2312" pitchFamily="49" charset="-122"/>
              </a:rPr>
              <a:t>赫</a:t>
            </a:r>
            <a:r>
              <a:rPr lang="zh-CN" altLang="zh-CN" sz="1600" dirty="0">
                <a:latin typeface="楷体_GB2312" pitchFamily="49" charset="-122"/>
                <a:ea typeface="楷体_GB2312" pitchFamily="49" charset="-122"/>
              </a:rPr>
              <a:t>本</a:t>
            </a:r>
            <a:r>
              <a:rPr lang="en-US" altLang="zh-CN" sz="1600" dirty="0">
                <a:latin typeface="楷体_GB2312" pitchFamily="49" charset="-122"/>
                <a:ea typeface="楷体_GB2312" pitchFamily="49" charset="-122"/>
              </a:rPr>
              <a:t>・</a:t>
            </a:r>
            <a:r>
              <a:rPr lang="zh-CN" altLang="zh-CN" sz="1600" dirty="0">
                <a:latin typeface="楷体_GB2312" pitchFamily="49" charset="-122"/>
                <a:ea typeface="楷体_GB2312" pitchFamily="49" charset="-122"/>
              </a:rPr>
              <a:t>柯思曾举了一个他自己初出茅庐时的教训作为实例来说明谈判期限的作用。赫 本</a:t>
            </a:r>
            <a:r>
              <a:rPr lang="en-US" altLang="zh-CN" sz="1600" dirty="0">
                <a:latin typeface="楷体_GB2312" pitchFamily="49" charset="-122"/>
                <a:ea typeface="楷体_GB2312" pitchFamily="49" charset="-122"/>
              </a:rPr>
              <a:t>•</a:t>
            </a:r>
            <a:r>
              <a:rPr lang="zh-CN" altLang="zh-CN" sz="1600" dirty="0">
                <a:latin typeface="楷体_GB2312" pitchFamily="49" charset="-122"/>
                <a:ea typeface="楷体_GB2312" pitchFamily="49" charset="-122"/>
              </a:rPr>
              <a:t>柯思初次受命谈判，他雄心勃勃地坐上飞机，到东京去进行为期</a:t>
            </a:r>
            <a:r>
              <a:rPr lang="en-US" altLang="zh-CN" sz="1600" dirty="0">
                <a:latin typeface="楷体_GB2312" pitchFamily="49" charset="-122"/>
                <a:ea typeface="楷体_GB2312" pitchFamily="49" charset="-122"/>
              </a:rPr>
              <a:t>14</a:t>
            </a:r>
            <a:r>
              <a:rPr lang="zh-CN" altLang="zh-CN" sz="1600" dirty="0">
                <a:latin typeface="楷体_GB2312" pitchFamily="49" charset="-122"/>
                <a:ea typeface="楷体_GB2312" pitchFamily="49" charset="-122"/>
              </a:rPr>
              <a:t>天的谈判。赫本虽 做了大量准备工作，可一下飞机却坠入</a:t>
            </a:r>
            <a:r>
              <a:rPr lang="en-US" altLang="zh-CN" sz="1600" dirty="0">
                <a:latin typeface="楷体_GB2312" pitchFamily="49" charset="-122"/>
                <a:ea typeface="楷体_GB2312" pitchFamily="49" charset="-122"/>
              </a:rPr>
              <a:t>“</a:t>
            </a:r>
            <a:r>
              <a:rPr lang="zh-CN" altLang="zh-CN" sz="1600" dirty="0">
                <a:latin typeface="楷体_GB2312" pitchFamily="49" charset="-122"/>
                <a:ea typeface="楷体_GB2312" pitchFamily="49" charset="-122"/>
              </a:rPr>
              <a:t>友好而有礼貌</a:t>
            </a:r>
            <a:r>
              <a:rPr lang="en-US" altLang="zh-CN" sz="1600" dirty="0">
                <a:latin typeface="楷体_GB2312" pitchFamily="49" charset="-122"/>
                <a:ea typeface="楷体_GB2312" pitchFamily="49" charset="-122"/>
              </a:rPr>
              <a:t>”</a:t>
            </a:r>
            <a:r>
              <a:rPr lang="zh-CN" altLang="zh-CN" sz="1600" dirty="0">
                <a:latin typeface="楷体_GB2312" pitchFamily="49" charset="-122"/>
                <a:ea typeface="楷体_GB2312" pitchFamily="49" charset="-122"/>
              </a:rPr>
              <a:t>的隆重接待之中。日本人为他</a:t>
            </a:r>
            <a:r>
              <a:rPr lang="zh-CN" altLang="zh-CN" sz="1600" dirty="0" smtClean="0">
                <a:latin typeface="楷体_GB2312" pitchFamily="49" charset="-122"/>
                <a:ea typeface="楷体_GB2312" pitchFamily="49" charset="-122"/>
              </a:rPr>
              <a:t>提供</a:t>
            </a:r>
            <a:r>
              <a:rPr lang="zh-CN" altLang="zh-CN" sz="1600" dirty="0">
                <a:latin typeface="楷体_GB2312" pitchFamily="49" charset="-122"/>
                <a:ea typeface="楷体_GB2312" pitchFamily="49" charset="-122"/>
              </a:rPr>
              <a:t>周到、舒适的服务，甚至热情地帮助他学习日语。</a:t>
            </a:r>
          </a:p>
          <a:p>
            <a:r>
              <a:rPr lang="zh-CN" altLang="zh-CN" sz="1600" dirty="0">
                <a:latin typeface="楷体_GB2312" pitchFamily="49" charset="-122"/>
                <a:ea typeface="楷体_GB2312" pitchFamily="49" charset="-122"/>
              </a:rPr>
              <a:t>闲谈中日本人问他</a:t>
            </a:r>
            <a:r>
              <a:rPr lang="zh-CN" altLang="zh-CN" sz="1600" dirty="0" smtClean="0">
                <a:latin typeface="楷体_GB2312" pitchFamily="49" charset="-122"/>
                <a:ea typeface="楷体_GB2312" pitchFamily="49" charset="-122"/>
              </a:rPr>
              <a:t>：</a:t>
            </a:r>
            <a:r>
              <a:rPr lang="en-US" altLang="zh-CN" sz="1600" dirty="0" smtClean="0">
                <a:latin typeface="楷体_GB2312" pitchFamily="49" charset="-122"/>
                <a:ea typeface="楷体_GB2312" pitchFamily="49" charset="-122"/>
              </a:rPr>
              <a:t>“</a:t>
            </a:r>
            <a:r>
              <a:rPr lang="zh-CN" altLang="zh-CN" sz="1600" dirty="0" smtClean="0">
                <a:latin typeface="楷体_GB2312" pitchFamily="49" charset="-122"/>
                <a:ea typeface="楷体_GB2312" pitchFamily="49" charset="-122"/>
              </a:rPr>
              <a:t>你</a:t>
            </a:r>
            <a:r>
              <a:rPr lang="zh-CN" altLang="zh-CN" sz="1600" dirty="0">
                <a:latin typeface="楷体_GB2312" pitchFamily="49" charset="-122"/>
                <a:ea typeface="楷体_GB2312" pitchFamily="49" charset="-122"/>
              </a:rPr>
              <a:t>是要按时坐飞机回去吗？我们好安排车送你返回机场。</a:t>
            </a:r>
            <a:r>
              <a:rPr lang="en-US" altLang="zh-CN" sz="1600" dirty="0">
                <a:latin typeface="楷体_GB2312" pitchFamily="49" charset="-122"/>
                <a:ea typeface="楷体_GB2312" pitchFamily="49" charset="-122"/>
              </a:rPr>
              <a:t>”</a:t>
            </a:r>
            <a:r>
              <a:rPr lang="zh-CN" altLang="zh-CN" sz="1600" dirty="0">
                <a:latin typeface="楷体_GB2312" pitchFamily="49" charset="-122"/>
                <a:ea typeface="楷体_GB2312" pitchFamily="49" charset="-122"/>
              </a:rPr>
              <a:t>当时 的赫本尚未意识到时间期限的重要作用，他心中暗想：</a:t>
            </a:r>
            <a:r>
              <a:rPr lang="en-US" altLang="zh-CN" sz="1600" dirty="0">
                <a:latin typeface="楷体_GB2312" pitchFamily="49" charset="-122"/>
                <a:ea typeface="楷体_GB2312" pitchFamily="49" charset="-122"/>
              </a:rPr>
              <a:t>“</a:t>
            </a:r>
            <a:r>
              <a:rPr lang="zh-CN" altLang="zh-CN" sz="1600" dirty="0">
                <a:latin typeface="楷体_GB2312" pitchFamily="49" charset="-122"/>
                <a:ea typeface="楷体_GB2312" pitchFamily="49" charset="-122"/>
              </a:rPr>
              <a:t>考虑得多周到啊</a:t>
            </a:r>
            <a:r>
              <a:rPr lang="en-US" altLang="zh-CN" sz="1600" dirty="0">
                <a:latin typeface="楷体_GB2312" pitchFamily="49" charset="-122"/>
                <a:ea typeface="楷体_GB2312" pitchFamily="49" charset="-122"/>
              </a:rPr>
              <a:t>!”</a:t>
            </a:r>
            <a:r>
              <a:rPr lang="zh-CN" altLang="zh-CN" sz="1600" dirty="0">
                <a:latin typeface="楷体_GB2312" pitchFamily="49" charset="-122"/>
                <a:ea typeface="楷体_GB2312" pitchFamily="49" charset="-122"/>
              </a:rPr>
              <a:t>赫本不假思索 地伸手从口袋里拿出回程机票给日本人看，好让他们知道什么时候送他。可是，他当时</a:t>
            </a:r>
            <a:r>
              <a:rPr lang="zh-CN" altLang="zh-CN" sz="1600" dirty="0" smtClean="0">
                <a:latin typeface="楷体_GB2312" pitchFamily="49" charset="-122"/>
                <a:ea typeface="楷体_GB2312" pitchFamily="49" charset="-122"/>
              </a:rPr>
              <a:t>并没有</a:t>
            </a:r>
            <a:r>
              <a:rPr lang="zh-CN" altLang="zh-CN" sz="1600" dirty="0">
                <a:latin typeface="楷体_GB2312" pitchFamily="49" charset="-122"/>
                <a:ea typeface="楷体_GB2312" pitchFamily="49" charset="-122"/>
              </a:rPr>
              <a:t>察觉到日本人已知道了他的</a:t>
            </a:r>
            <a:r>
              <a:rPr lang="en-US" altLang="zh-CN" sz="1600" dirty="0">
                <a:latin typeface="楷体_GB2312" pitchFamily="49" charset="-122"/>
                <a:ea typeface="楷体_GB2312" pitchFamily="49" charset="-122"/>
              </a:rPr>
              <a:t>“</a:t>
            </a:r>
            <a:r>
              <a:rPr lang="zh-CN" altLang="zh-CN" sz="1600" dirty="0">
                <a:latin typeface="楷体_GB2312" pitchFamily="49" charset="-122"/>
                <a:ea typeface="楷体_GB2312" pitchFamily="49" charset="-122"/>
              </a:rPr>
              <a:t>死线</a:t>
            </a:r>
            <a:r>
              <a:rPr lang="en-US" altLang="zh-CN" sz="1600" dirty="0">
                <a:latin typeface="楷体_GB2312" pitchFamily="49" charset="-122"/>
                <a:ea typeface="楷体_GB2312" pitchFamily="49" charset="-122"/>
              </a:rPr>
              <a:t>”</a:t>
            </a:r>
            <a:r>
              <a:rPr lang="zh-CN" altLang="zh-CN" sz="1600" dirty="0">
                <a:latin typeface="楷体_GB2312" pitchFamily="49" charset="-122"/>
                <a:ea typeface="楷体_GB2312" pitchFamily="49" charset="-122"/>
              </a:rPr>
              <a:t>（赫本后来幽默地把截止期限称为</a:t>
            </a:r>
            <a:r>
              <a:rPr lang="en-US" altLang="zh-CN" sz="1600" dirty="0">
                <a:latin typeface="楷体_GB2312" pitchFamily="49" charset="-122"/>
                <a:ea typeface="楷体_GB2312" pitchFamily="49" charset="-122"/>
              </a:rPr>
              <a:t>“</a:t>
            </a:r>
            <a:r>
              <a:rPr lang="zh-CN" altLang="zh-CN" sz="1600" dirty="0">
                <a:latin typeface="楷体_GB2312" pitchFamily="49" charset="-122"/>
                <a:ea typeface="楷体_GB2312" pitchFamily="49" charset="-122"/>
              </a:rPr>
              <a:t>死线</a:t>
            </a:r>
            <a:r>
              <a:rPr lang="en-US" altLang="zh-CN" sz="1600" dirty="0" smtClean="0">
                <a:latin typeface="楷体_GB2312" pitchFamily="49" charset="-122"/>
                <a:ea typeface="楷体_GB2312" pitchFamily="49" charset="-122"/>
              </a:rPr>
              <a:t>”）</a:t>
            </a:r>
            <a:r>
              <a:rPr lang="en-US" altLang="zh-CN" sz="1600" baseline="-25000" dirty="0">
                <a:latin typeface="楷体_GB2312" pitchFamily="49" charset="-122"/>
                <a:ea typeface="楷体_GB2312" pitchFamily="49" charset="-122"/>
              </a:rPr>
              <a:t>o</a:t>
            </a:r>
            <a:endParaRPr lang="zh-CN" altLang="zh-CN" sz="1600" dirty="0">
              <a:latin typeface="楷体_GB2312" pitchFamily="49" charset="-122"/>
              <a:ea typeface="楷体_GB2312" pitchFamily="49" charset="-122"/>
            </a:endParaRPr>
          </a:p>
          <a:p>
            <a:r>
              <a:rPr lang="zh-CN" altLang="zh-CN" sz="1600" dirty="0">
                <a:latin typeface="楷体_GB2312" pitchFamily="49" charset="-122"/>
                <a:ea typeface="楷体_GB2312" pitchFamily="49" charset="-122"/>
              </a:rPr>
              <a:t>尽管只有两周的期限，日本人却不及时开始谈判，反而继续派人陪同他去</a:t>
            </a:r>
            <a:r>
              <a:rPr lang="en-US" altLang="zh-CN" sz="1600" dirty="0">
                <a:latin typeface="楷体_GB2312" pitchFamily="49" charset="-122"/>
                <a:ea typeface="楷体_GB2312" pitchFamily="49" charset="-122"/>
              </a:rPr>
              <a:t>“</a:t>
            </a:r>
            <a:r>
              <a:rPr lang="zh-CN" altLang="zh-CN" sz="1600" dirty="0">
                <a:latin typeface="楷体_GB2312" pitchFamily="49" charset="-122"/>
                <a:ea typeface="楷体_GB2312" pitchFamily="49" charset="-122"/>
              </a:rPr>
              <a:t>体验日本 文化</a:t>
            </a:r>
            <a:r>
              <a:rPr lang="en-US" altLang="zh-CN" sz="1600" dirty="0">
                <a:latin typeface="楷体_GB2312" pitchFamily="49" charset="-122"/>
                <a:ea typeface="楷体_GB2312" pitchFamily="49" charset="-122"/>
              </a:rPr>
              <a:t>”</a:t>
            </a:r>
            <a:r>
              <a:rPr lang="zh-CN" altLang="zh-CN" sz="1600" dirty="0">
                <a:latin typeface="楷体_GB2312" pitchFamily="49" charset="-122"/>
                <a:ea typeface="楷体_GB2312" pitchFamily="49" charset="-122"/>
              </a:rPr>
              <a:t>。一个多星期的时间，让赫本尽兴旅游了整个国家。每天晚宴及</a:t>
            </a:r>
            <a:r>
              <a:rPr lang="en-US" altLang="zh-CN" sz="1600" dirty="0">
                <a:latin typeface="楷体_GB2312" pitchFamily="49" charset="-122"/>
                <a:ea typeface="楷体_GB2312" pitchFamily="49" charset="-122"/>
              </a:rPr>
              <a:t>“</a:t>
            </a:r>
            <a:r>
              <a:rPr lang="zh-CN" altLang="zh-CN" sz="1600" dirty="0">
                <a:latin typeface="楷体_GB2312" pitchFamily="49" charset="-122"/>
                <a:ea typeface="楷体_GB2312" pitchFamily="49" charset="-122"/>
              </a:rPr>
              <a:t>余兴</a:t>
            </a:r>
            <a:r>
              <a:rPr lang="en-US" altLang="zh-CN" sz="1600" dirty="0">
                <a:latin typeface="楷体_GB2312" pitchFamily="49" charset="-122"/>
                <a:ea typeface="楷体_GB2312" pitchFamily="49" charset="-122"/>
              </a:rPr>
              <a:t>”</a:t>
            </a:r>
            <a:r>
              <a:rPr lang="zh-CN" altLang="zh-CN" sz="1600" dirty="0">
                <a:latin typeface="楷体_GB2312" pitchFamily="49" charset="-122"/>
                <a:ea typeface="楷体_GB2312" pitchFamily="49" charset="-122"/>
              </a:rPr>
              <a:t>节目，都在 </a:t>
            </a:r>
            <a:r>
              <a:rPr lang="en-US" altLang="zh-CN" sz="1600" dirty="0">
                <a:latin typeface="楷体_GB2312" pitchFamily="49" charset="-122"/>
                <a:ea typeface="楷体_GB2312" pitchFamily="49" charset="-122"/>
              </a:rPr>
              <a:t>4</a:t>
            </a:r>
            <a:r>
              <a:rPr lang="zh-CN" altLang="zh-CN" sz="1600" dirty="0">
                <a:latin typeface="楷体_GB2312" pitchFamily="49" charset="-122"/>
                <a:ea typeface="楷体_GB2312" pitchFamily="49" charset="-122"/>
              </a:rPr>
              <a:t>小时以上。赫本时常焦急地督促日方快快谈判，日方却总是说：</a:t>
            </a:r>
            <a:r>
              <a:rPr lang="en-US" altLang="zh-CN" sz="1600" dirty="0">
                <a:latin typeface="楷体_GB2312" pitchFamily="49" charset="-122"/>
                <a:ea typeface="楷体_GB2312" pitchFamily="49" charset="-122"/>
              </a:rPr>
              <a:t>“</a:t>
            </a:r>
            <a:r>
              <a:rPr lang="zh-CN" altLang="zh-CN" sz="1600" dirty="0">
                <a:latin typeface="楷体_GB2312" pitchFamily="49" charset="-122"/>
                <a:ea typeface="楷体_GB2312" pitchFamily="49" charset="-122"/>
              </a:rPr>
              <a:t>不忙，还有很多时间</a:t>
            </a:r>
            <a:r>
              <a:rPr lang="zh-CN" altLang="zh-CN" sz="1600" dirty="0" smtClean="0">
                <a:latin typeface="楷体_GB2312" pitchFamily="49" charset="-122"/>
                <a:ea typeface="楷体_GB2312" pitchFamily="49" charset="-122"/>
              </a:rPr>
              <a:t>，时间</a:t>
            </a:r>
            <a:r>
              <a:rPr lang="zh-CN" altLang="zh-CN" sz="1600" dirty="0">
                <a:latin typeface="楷体_GB2312" pitchFamily="49" charset="-122"/>
                <a:ea typeface="楷体_GB2312" pitchFamily="49" charset="-122"/>
              </a:rPr>
              <a:t>足够用。</a:t>
            </a:r>
            <a:r>
              <a:rPr lang="en-US" altLang="zh-CN" sz="1600" dirty="0">
                <a:latin typeface="楷体_GB2312" pitchFamily="49" charset="-122"/>
                <a:ea typeface="楷体_GB2312" pitchFamily="49" charset="-122"/>
              </a:rPr>
              <a:t>”最后，到了第12天谈判才正式开始。</a:t>
            </a:r>
            <a:r>
              <a:rPr lang="zh-CN" altLang="zh-CN" sz="1600" dirty="0">
                <a:latin typeface="楷体_GB2312" pitchFamily="49" charset="-122"/>
                <a:ea typeface="楷体_GB2312" pitchFamily="49" charset="-122"/>
              </a:rPr>
              <a:t>这一天的下午，日本人有意拉他</a:t>
            </a:r>
            <a:r>
              <a:rPr lang="zh-CN" altLang="zh-CN" sz="1600" dirty="0" smtClean="0">
                <a:latin typeface="楷体_GB2312" pitchFamily="49" charset="-122"/>
                <a:ea typeface="楷体_GB2312" pitchFamily="49" charset="-122"/>
              </a:rPr>
              <a:t>一起去</a:t>
            </a:r>
            <a:r>
              <a:rPr lang="zh-CN" altLang="zh-CN" sz="1600" dirty="0">
                <a:latin typeface="楷体_GB2312" pitchFamily="49" charset="-122"/>
                <a:ea typeface="楷体_GB2312" pitchFamily="49" charset="-122"/>
              </a:rPr>
              <a:t>打高尔夫球，使谈判早早休会。第</a:t>
            </a:r>
            <a:r>
              <a:rPr lang="en-US" altLang="zh-CN" sz="1600" dirty="0">
                <a:latin typeface="楷体_GB2312" pitchFamily="49" charset="-122"/>
                <a:ea typeface="楷体_GB2312" pitchFamily="49" charset="-122"/>
              </a:rPr>
              <a:t>13</a:t>
            </a:r>
            <a:r>
              <a:rPr lang="zh-CN" altLang="zh-CN" sz="1600" dirty="0">
                <a:latin typeface="楷体_GB2312" pitchFamily="49" charset="-122"/>
                <a:ea typeface="楷体_GB2312" pitchFamily="49" charset="-122"/>
              </a:rPr>
              <a:t>天谈判重新开始，但由于饯行晚宴的关系，谈判很 早又结束了。最后到第</a:t>
            </a:r>
            <a:r>
              <a:rPr lang="en-US" altLang="zh-CN" sz="1600" dirty="0">
                <a:latin typeface="楷体_GB2312" pitchFamily="49" charset="-122"/>
                <a:ea typeface="楷体_GB2312" pitchFamily="49" charset="-122"/>
              </a:rPr>
              <a:t>14</a:t>
            </a:r>
            <a:r>
              <a:rPr lang="zh-CN" altLang="zh-CN" sz="1600" dirty="0">
                <a:latin typeface="楷体_GB2312" pitchFamily="49" charset="-122"/>
                <a:ea typeface="楷体_GB2312" pitchFamily="49" charset="-122"/>
              </a:rPr>
              <a:t>天，亦即按预期将离开东京的最后时间，这时仍在继续谈判。</a:t>
            </a:r>
            <a:r>
              <a:rPr lang="zh-CN" altLang="zh-CN" sz="1600" dirty="0" smtClean="0">
                <a:latin typeface="楷体_GB2312" pitchFamily="49" charset="-122"/>
                <a:ea typeface="楷体_GB2312" pitchFamily="49" charset="-122"/>
              </a:rPr>
              <a:t>正当</a:t>
            </a:r>
            <a:r>
              <a:rPr lang="zh-CN" altLang="zh-CN" sz="1600" dirty="0">
                <a:latin typeface="楷体_GB2312" pitchFamily="49" charset="-122"/>
                <a:ea typeface="楷体_GB2312" pitchFamily="49" charset="-122"/>
              </a:rPr>
              <a:t>谈判进行到关键时刻，等候送赫本去机场的轿车已停在门外。为了不耽误计划行程，赫</a:t>
            </a:r>
            <a:r>
              <a:rPr lang="zh-CN" altLang="zh-CN" sz="1600" dirty="0" smtClean="0">
                <a:latin typeface="楷体_GB2312" pitchFamily="49" charset="-122"/>
                <a:ea typeface="楷体_GB2312" pitchFamily="49" charset="-122"/>
              </a:rPr>
              <a:t>本只得</a:t>
            </a:r>
            <a:r>
              <a:rPr lang="zh-CN" altLang="zh-CN" sz="1600" dirty="0">
                <a:latin typeface="楷体_GB2312" pitchFamily="49" charset="-122"/>
                <a:ea typeface="楷体_GB2312" pitchFamily="49" charset="-122"/>
              </a:rPr>
              <a:t>同日本人草草讨论条件，并赶在轿车开动时完成了交易。</a:t>
            </a:r>
          </a:p>
          <a:p>
            <a:r>
              <a:rPr lang="zh-CN" altLang="zh-CN" sz="1600" dirty="0">
                <a:latin typeface="楷体_GB2312" pitchFamily="49" charset="-122"/>
                <a:ea typeface="楷体_GB2312" pitchFamily="49" charset="-122"/>
              </a:rPr>
              <a:t>不言而喻，这一次谈判以日方获胜而结束。这给赫本以极深刻的教训</a:t>
            </a:r>
            <a:r>
              <a:rPr lang="zh-CN" altLang="zh-CN" sz="1600" dirty="0" smtClean="0">
                <a:latin typeface="楷体_GB2312" pitchFamily="49" charset="-122"/>
                <a:ea typeface="楷体_GB2312" pitchFamily="49" charset="-122"/>
              </a:rPr>
              <a:t>。</a:t>
            </a:r>
            <a:endParaRPr lang="zh-CN" altLang="zh-CN" sz="1600" dirty="0">
              <a:latin typeface="楷体_GB2312" pitchFamily="49" charset="-122"/>
              <a:ea typeface="楷体_GB2312" pitchFamily="49" charset="-122"/>
            </a:endParaRPr>
          </a:p>
        </p:txBody>
      </p:sp>
    </p:spTree>
    <p:extLst>
      <p:ext uri="{BB962C8B-B14F-4D97-AF65-F5344CB8AC3E}">
        <p14:creationId xmlns:p14="http://schemas.microsoft.com/office/powerpoint/2010/main" val="239517235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solidFill>
            <a:schemeClr val="accent3">
              <a:lumMod val="20000"/>
              <a:lumOff val="80000"/>
            </a:schemeClr>
          </a:solidFill>
        </p:spPr>
        <p:txBody>
          <a:bodyPr/>
          <a:lstStyle/>
          <a:p>
            <a:r>
              <a:rPr lang="en-US" altLang="zh-CN" dirty="0" smtClean="0"/>
              <a:t>2.3</a:t>
            </a:r>
            <a:r>
              <a:rPr lang="zh-CN" altLang="en-US" dirty="0" smtClean="0"/>
              <a:t>　</a:t>
            </a:r>
            <a:r>
              <a:rPr lang="zh-CN" altLang="zh-CN" dirty="0" smtClean="0"/>
              <a:t>商务</a:t>
            </a:r>
            <a:r>
              <a:rPr lang="zh-CN" altLang="zh-CN" dirty="0"/>
              <a:t>谈判的信息</a:t>
            </a:r>
            <a:r>
              <a:rPr lang="zh-CN" altLang="zh-CN" dirty="0" smtClean="0"/>
              <a:t>准备</a:t>
            </a:r>
            <a:endParaRPr lang="zh-CN" altLang="en-US" dirty="0"/>
          </a:p>
        </p:txBody>
      </p:sp>
      <p:sp>
        <p:nvSpPr>
          <p:cNvPr id="3" name="内容占位符 2"/>
          <p:cNvSpPr>
            <a:spLocks noGrp="1"/>
          </p:cNvSpPr>
          <p:nvPr>
            <p:ph idx="1"/>
          </p:nvPr>
        </p:nvSpPr>
        <p:spPr>
          <a:xfrm>
            <a:off x="838200" y="1676400"/>
            <a:ext cx="7239000" cy="3200400"/>
          </a:xfrm>
        </p:spPr>
        <p:txBody>
          <a:bodyPr/>
          <a:lstStyle/>
          <a:p>
            <a:pPr marL="0" indent="0">
              <a:buNone/>
            </a:pPr>
            <a:r>
              <a:rPr lang="en-US" altLang="zh-CN" b="1" dirty="0" smtClean="0">
                <a:solidFill>
                  <a:srgbClr val="660033"/>
                </a:solidFill>
              </a:rPr>
              <a:t>2.3.1</a:t>
            </a:r>
            <a:r>
              <a:rPr lang="zh-CN" altLang="en-US" b="1" dirty="0" smtClean="0">
                <a:solidFill>
                  <a:srgbClr val="660033"/>
                </a:solidFill>
              </a:rPr>
              <a:t>　</a:t>
            </a:r>
            <a:r>
              <a:rPr lang="zh-CN" altLang="zh-CN" b="1" dirty="0" smtClean="0">
                <a:solidFill>
                  <a:srgbClr val="660033"/>
                </a:solidFill>
              </a:rPr>
              <a:t>谈判环境分析</a:t>
            </a:r>
            <a:endParaRPr lang="en-US" altLang="zh-CN" b="1" dirty="0" smtClean="0">
              <a:solidFill>
                <a:srgbClr val="660033"/>
              </a:solidFill>
            </a:endParaRPr>
          </a:p>
          <a:p>
            <a:pPr marL="0" indent="0">
              <a:buNone/>
            </a:pPr>
            <a:endParaRPr lang="zh-CN" altLang="en-US" dirty="0"/>
          </a:p>
        </p:txBody>
      </p:sp>
      <p:graphicFrame>
        <p:nvGraphicFramePr>
          <p:cNvPr id="4" name="图示 3"/>
          <p:cNvGraphicFramePr/>
          <p:nvPr>
            <p:extLst>
              <p:ext uri="{D42A27DB-BD31-4B8C-83A1-F6EECF244321}">
                <p14:modId xmlns:p14="http://schemas.microsoft.com/office/powerpoint/2010/main" val="2555979933"/>
              </p:ext>
            </p:extLst>
          </p:nvPr>
        </p:nvGraphicFramePr>
        <p:xfrm>
          <a:off x="990600" y="2209800"/>
          <a:ext cx="7467600" cy="3530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23485494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381000"/>
            <a:ext cx="6705600" cy="685800"/>
          </a:xfrm>
        </p:spPr>
        <p:txBody>
          <a:bodyPr>
            <a:normAutofit/>
          </a:bodyPr>
          <a:lstStyle/>
          <a:p>
            <a:r>
              <a:rPr lang="en-US" altLang="zh-CN" dirty="0" smtClean="0">
                <a:latin typeface="楷体_GB2312" pitchFamily="49" charset="-122"/>
                <a:ea typeface="楷体_GB2312" pitchFamily="49" charset="-122"/>
              </a:rPr>
              <a:t>2.3.2</a:t>
            </a:r>
            <a:r>
              <a:rPr lang="zh-CN" altLang="en-US" dirty="0" smtClean="0">
                <a:latin typeface="楷体_GB2312" pitchFamily="49" charset="-122"/>
                <a:ea typeface="楷体_GB2312" pitchFamily="49" charset="-122"/>
              </a:rPr>
              <a:t>　</a:t>
            </a:r>
            <a:r>
              <a:rPr lang="zh-CN" altLang="zh-CN" dirty="0" smtClean="0">
                <a:latin typeface="楷体_GB2312" pitchFamily="49" charset="-122"/>
                <a:ea typeface="楷体_GB2312" pitchFamily="49" charset="-122"/>
              </a:rPr>
              <a:t>行业</a:t>
            </a:r>
            <a:r>
              <a:rPr lang="zh-CN" altLang="zh-CN" dirty="0">
                <a:latin typeface="楷体_GB2312" pitchFamily="49" charset="-122"/>
                <a:ea typeface="楷体_GB2312" pitchFamily="49" charset="-122"/>
              </a:rPr>
              <a:t>与市场分析</a:t>
            </a:r>
            <a:endParaRPr lang="zh-CN" altLang="en-US" dirty="0">
              <a:latin typeface="楷体_GB2312" pitchFamily="49" charset="-122"/>
              <a:ea typeface="楷体_GB2312" pitchFamily="49" charset="-122"/>
            </a:endParaRPr>
          </a:p>
        </p:txBody>
      </p:sp>
      <p:graphicFrame>
        <p:nvGraphicFramePr>
          <p:cNvPr id="6" name="图示 5"/>
          <p:cNvGraphicFramePr/>
          <p:nvPr>
            <p:extLst>
              <p:ext uri="{D42A27DB-BD31-4B8C-83A1-F6EECF244321}">
                <p14:modId xmlns:p14="http://schemas.microsoft.com/office/powerpoint/2010/main" val="159003812"/>
              </p:ext>
            </p:extLst>
          </p:nvPr>
        </p:nvGraphicFramePr>
        <p:xfrm>
          <a:off x="990600" y="1143000"/>
          <a:ext cx="7543800" cy="5029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643504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990600" y="457200"/>
            <a:ext cx="6565900" cy="762000"/>
          </a:xfrm>
          <a:solidFill>
            <a:schemeClr val="accent5">
              <a:lumMod val="20000"/>
              <a:lumOff val="80000"/>
            </a:schemeClr>
          </a:solidFill>
        </p:spPr>
        <p:txBody>
          <a:bodyPr/>
          <a:lstStyle/>
          <a:p>
            <a:r>
              <a:rPr lang="zh-CN" altLang="en-US" sz="3600" b="1" dirty="0">
                <a:solidFill>
                  <a:srgbClr val="660033"/>
                </a:solidFill>
                <a:latin typeface="微软雅黑" pitchFamily="34" charset="-122"/>
                <a:ea typeface="微软雅黑" pitchFamily="34" charset="-122"/>
              </a:rPr>
              <a:t>第</a:t>
            </a:r>
            <a:r>
              <a:rPr lang="en-US" altLang="zh-CN" sz="3600" b="1" dirty="0">
                <a:solidFill>
                  <a:srgbClr val="660033"/>
                </a:solidFill>
                <a:latin typeface="微软雅黑" pitchFamily="34" charset="-122"/>
                <a:ea typeface="微软雅黑" pitchFamily="34" charset="-122"/>
              </a:rPr>
              <a:t>1</a:t>
            </a:r>
            <a:r>
              <a:rPr lang="zh-CN" altLang="en-US" sz="3600" b="1" dirty="0">
                <a:solidFill>
                  <a:srgbClr val="660033"/>
                </a:solidFill>
                <a:latin typeface="微软雅黑" pitchFamily="34" charset="-122"/>
                <a:ea typeface="微软雅黑" pitchFamily="34" charset="-122"/>
              </a:rPr>
              <a:t>章 　</a:t>
            </a:r>
            <a:r>
              <a:rPr lang="zh-CN" altLang="en-US" sz="3600" b="1" dirty="0" smtClean="0">
                <a:solidFill>
                  <a:srgbClr val="660033"/>
                </a:solidFill>
                <a:latin typeface="微软雅黑" pitchFamily="34" charset="-122"/>
                <a:ea typeface="微软雅黑" pitchFamily="34" charset="-122"/>
              </a:rPr>
              <a:t>商务</a:t>
            </a:r>
            <a:r>
              <a:rPr lang="zh-CN" altLang="en-US" sz="3600" b="1" dirty="0">
                <a:solidFill>
                  <a:srgbClr val="660033"/>
                </a:solidFill>
                <a:latin typeface="微软雅黑" pitchFamily="34" charset="-122"/>
                <a:ea typeface="微软雅黑" pitchFamily="34" charset="-122"/>
              </a:rPr>
              <a:t>谈判概述</a:t>
            </a:r>
          </a:p>
        </p:txBody>
      </p:sp>
      <p:sp>
        <p:nvSpPr>
          <p:cNvPr id="35843" name="Rectangle 3"/>
          <p:cNvSpPr>
            <a:spLocks noGrp="1" noChangeArrowheads="1"/>
          </p:cNvSpPr>
          <p:nvPr>
            <p:ph idx="1"/>
          </p:nvPr>
        </p:nvSpPr>
        <p:spPr/>
        <p:txBody>
          <a:bodyPr>
            <a:normAutofit/>
          </a:bodyPr>
          <a:lstStyle/>
          <a:p>
            <a:pPr>
              <a:buFontTx/>
              <a:buNone/>
            </a:pPr>
            <a:r>
              <a:rPr lang="en-US" altLang="zh-CN" sz="2800" dirty="0" smtClean="0"/>
              <a:t>◇</a:t>
            </a:r>
            <a:r>
              <a:rPr lang="zh-CN" altLang="en-US" sz="2800" b="1" dirty="0" smtClean="0">
                <a:latin typeface="微软雅黑" pitchFamily="34" charset="-122"/>
                <a:ea typeface="微软雅黑" pitchFamily="34" charset="-122"/>
              </a:rPr>
              <a:t>本章纲要</a:t>
            </a:r>
            <a:endParaRPr lang="zh-CN" altLang="en-US" sz="2800" b="1" dirty="0">
              <a:latin typeface="微软雅黑" pitchFamily="34" charset="-122"/>
              <a:ea typeface="微软雅黑" pitchFamily="34" charset="-122"/>
            </a:endParaRPr>
          </a:p>
          <a:p>
            <a:pPr>
              <a:lnSpc>
                <a:spcPct val="120000"/>
              </a:lnSpc>
              <a:buFontTx/>
              <a:buNone/>
            </a:pPr>
            <a:r>
              <a:rPr lang="zh-CN" altLang="en-US" dirty="0">
                <a:latin typeface="楷体_GB2312" pitchFamily="49" charset="-122"/>
                <a:ea typeface="楷体_GB2312" pitchFamily="49" charset="-122"/>
              </a:rPr>
              <a:t>◎商务谈判的概念与特征</a:t>
            </a:r>
            <a:endParaRPr lang="en-US" altLang="zh-CN" sz="2400" dirty="0" smtClean="0">
              <a:latin typeface="楷体_GB2312" pitchFamily="49" charset="-122"/>
              <a:ea typeface="楷体_GB2312" pitchFamily="49" charset="-122"/>
            </a:endParaRPr>
          </a:p>
          <a:p>
            <a:pPr>
              <a:lnSpc>
                <a:spcPct val="120000"/>
              </a:lnSpc>
              <a:buFontTx/>
              <a:buNone/>
            </a:pPr>
            <a:r>
              <a:rPr lang="zh-CN" altLang="en-US" sz="2400" dirty="0" smtClean="0">
                <a:latin typeface="楷体_GB2312" pitchFamily="49" charset="-122"/>
                <a:ea typeface="楷体_GB2312" pitchFamily="49" charset="-122"/>
              </a:rPr>
              <a:t>◎商务谈判与推销的关系</a:t>
            </a:r>
            <a:endParaRPr lang="zh-CN" altLang="en-US" sz="2400" dirty="0">
              <a:latin typeface="楷体_GB2312" pitchFamily="49" charset="-122"/>
              <a:ea typeface="楷体_GB2312" pitchFamily="49" charset="-122"/>
            </a:endParaRPr>
          </a:p>
          <a:p>
            <a:pPr>
              <a:lnSpc>
                <a:spcPct val="120000"/>
              </a:lnSpc>
              <a:buFontTx/>
              <a:buNone/>
            </a:pPr>
            <a:r>
              <a:rPr lang="zh-CN" altLang="en-US" sz="2400" dirty="0" smtClean="0">
                <a:latin typeface="楷体_GB2312" pitchFamily="49" charset="-122"/>
                <a:ea typeface="楷体_GB2312" pitchFamily="49" charset="-122"/>
              </a:rPr>
              <a:t>◎</a:t>
            </a:r>
            <a:r>
              <a:rPr lang="zh-CN" altLang="en-US" sz="2400" dirty="0">
                <a:latin typeface="楷体_GB2312" pitchFamily="49" charset="-122"/>
                <a:ea typeface="楷体_GB2312" pitchFamily="49" charset="-122"/>
              </a:rPr>
              <a:t>商务谈判的原则与方法</a:t>
            </a:r>
          </a:p>
          <a:p>
            <a:pPr>
              <a:lnSpc>
                <a:spcPct val="120000"/>
              </a:lnSpc>
              <a:buFontTx/>
              <a:buNone/>
            </a:pPr>
            <a:r>
              <a:rPr lang="zh-CN" altLang="en-US" sz="2400" dirty="0">
                <a:latin typeface="楷体_GB2312" pitchFamily="49" charset="-122"/>
                <a:ea typeface="楷体_GB2312" pitchFamily="49" charset="-122"/>
              </a:rPr>
              <a:t>◎商务谈判的要素与类型</a:t>
            </a:r>
          </a:p>
          <a:p>
            <a:pPr>
              <a:lnSpc>
                <a:spcPct val="120000"/>
              </a:lnSpc>
              <a:buFontTx/>
              <a:buNone/>
            </a:pPr>
            <a:r>
              <a:rPr lang="zh-CN" altLang="en-US" sz="2400" dirty="0">
                <a:latin typeface="楷体_GB2312" pitchFamily="49" charset="-122"/>
                <a:ea typeface="楷体_GB2312" pitchFamily="49" charset="-122"/>
              </a:rPr>
              <a:t>◎商务谈判的一般</a:t>
            </a:r>
            <a:r>
              <a:rPr lang="zh-CN" altLang="en-US" sz="2400" dirty="0" smtClean="0">
                <a:latin typeface="楷体_GB2312" pitchFamily="49" charset="-122"/>
                <a:ea typeface="楷体_GB2312" pitchFamily="49" charset="-122"/>
              </a:rPr>
              <a:t>程序</a:t>
            </a:r>
            <a:endParaRPr lang="zh-CN" altLang="en-US" sz="2400" b="1" dirty="0">
              <a:latin typeface="楷体_GB2312" pitchFamily="49" charset="-122"/>
              <a:ea typeface="楷体_GB2312" pitchFamily="49" charset="-122"/>
            </a:endParaRPr>
          </a:p>
        </p:txBody>
      </p:sp>
      <p:pic>
        <p:nvPicPr>
          <p:cNvPr id="35844" name="Picture 4" descr="BD04924_"/>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72200" y="3581400"/>
            <a:ext cx="1622425" cy="21875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en-US" altLang="zh-CN" dirty="0" smtClean="0">
                <a:latin typeface="楷体_GB2312" pitchFamily="49" charset="-122"/>
                <a:ea typeface="楷体_GB2312" pitchFamily="49" charset="-122"/>
              </a:rPr>
              <a:t>2.3.3 </a:t>
            </a:r>
            <a:r>
              <a:rPr lang="zh-CN" altLang="zh-CN" dirty="0" smtClean="0">
                <a:latin typeface="楷体_GB2312" pitchFamily="49" charset="-122"/>
                <a:ea typeface="楷体_GB2312" pitchFamily="49" charset="-122"/>
              </a:rPr>
              <a:t>谈判对手分析</a:t>
            </a:r>
            <a:endParaRPr lang="zh-CN" altLang="en-US" dirty="0">
              <a:latin typeface="楷体_GB2312" pitchFamily="49" charset="-122"/>
              <a:ea typeface="楷体_GB2312" pitchFamily="49" charset="-122"/>
            </a:endParaRPr>
          </a:p>
        </p:txBody>
      </p:sp>
      <p:sp>
        <p:nvSpPr>
          <p:cNvPr id="3" name="内容占位符 2"/>
          <p:cNvSpPr>
            <a:spLocks noGrp="1"/>
          </p:cNvSpPr>
          <p:nvPr>
            <p:ph idx="1"/>
          </p:nvPr>
        </p:nvSpPr>
        <p:spPr>
          <a:xfrm>
            <a:off x="609600" y="1447800"/>
            <a:ext cx="8153400" cy="4800600"/>
          </a:xfrm>
        </p:spPr>
        <p:txBody>
          <a:bodyPr/>
          <a:lstStyle/>
          <a:p>
            <a:pPr>
              <a:lnSpc>
                <a:spcPct val="150000"/>
              </a:lnSpc>
            </a:pPr>
            <a:r>
              <a:rPr lang="zh-CN" altLang="zh-CN" dirty="0" smtClean="0"/>
              <a:t>谈判</a:t>
            </a:r>
            <a:r>
              <a:rPr lang="zh-CN" altLang="zh-CN" dirty="0"/>
              <a:t>对手的实力和资信</a:t>
            </a:r>
          </a:p>
          <a:p>
            <a:pPr>
              <a:lnSpc>
                <a:spcPct val="150000"/>
              </a:lnSpc>
            </a:pPr>
            <a:r>
              <a:rPr lang="zh-CN" altLang="zh-CN" dirty="0" smtClean="0"/>
              <a:t>对方</a:t>
            </a:r>
            <a:r>
              <a:rPr lang="zh-CN" altLang="zh-CN" dirty="0"/>
              <a:t>谈判人员情况</a:t>
            </a:r>
          </a:p>
          <a:p>
            <a:pPr>
              <a:lnSpc>
                <a:spcPct val="150000"/>
              </a:lnSpc>
            </a:pPr>
            <a:r>
              <a:rPr lang="zh-CN" altLang="zh-CN" dirty="0" smtClean="0"/>
              <a:t>谈判</a:t>
            </a:r>
            <a:r>
              <a:rPr lang="zh-CN" altLang="zh-CN" dirty="0"/>
              <a:t>对手的需要和诚意</a:t>
            </a:r>
          </a:p>
          <a:p>
            <a:pPr>
              <a:lnSpc>
                <a:spcPct val="150000"/>
              </a:lnSpc>
            </a:pPr>
            <a:r>
              <a:rPr lang="zh-CN" altLang="zh-CN" dirty="0" smtClean="0"/>
              <a:t>谈判</a:t>
            </a:r>
            <a:r>
              <a:rPr lang="zh-CN" altLang="zh-CN" dirty="0"/>
              <a:t>对手的权限和时限</a:t>
            </a:r>
          </a:p>
          <a:p>
            <a:pPr marL="0" indent="0">
              <a:lnSpc>
                <a:spcPct val="150000"/>
              </a:lnSpc>
              <a:buNone/>
            </a:pPr>
            <a:endParaRPr lang="zh-CN" altLang="en-US" dirty="0"/>
          </a:p>
        </p:txBody>
      </p:sp>
      <p:pic>
        <p:nvPicPr>
          <p:cNvPr id="27136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57800" y="3886200"/>
            <a:ext cx="3657600" cy="274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8015321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468313" y="188913"/>
            <a:ext cx="8229600" cy="647799"/>
          </a:xfrm>
        </p:spPr>
        <p:txBody>
          <a:bodyPr/>
          <a:lstStyle/>
          <a:p>
            <a:pPr eaLnBrk="1" hangingPunct="1"/>
            <a:r>
              <a:rPr lang="zh-CN" altLang="en-US" sz="3200" b="1" dirty="0" smtClean="0">
                <a:solidFill>
                  <a:srgbClr val="0000CC"/>
                </a:solidFill>
                <a:latin typeface="幼圆" panose="02010509060101010101" pitchFamily="49" charset="-122"/>
                <a:ea typeface="幼圆" panose="02010509060101010101" pitchFamily="49" charset="-122"/>
              </a:rPr>
              <a:t>荷伯</a:t>
            </a:r>
            <a:r>
              <a:rPr lang="en-US" altLang="zh-CN" sz="3200" b="1" dirty="0" smtClean="0">
                <a:solidFill>
                  <a:srgbClr val="0000CC"/>
                </a:solidFill>
                <a:latin typeface="幼圆" panose="02010509060101010101" pitchFamily="49" charset="-122"/>
                <a:ea typeface="幼圆" panose="02010509060101010101" pitchFamily="49" charset="-122"/>
              </a:rPr>
              <a:t>.</a:t>
            </a:r>
            <a:r>
              <a:rPr lang="zh-CN" altLang="en-US" sz="3200" b="1" dirty="0" smtClean="0">
                <a:solidFill>
                  <a:srgbClr val="0000CC"/>
                </a:solidFill>
                <a:latin typeface="幼圆" panose="02010509060101010101" pitchFamily="49" charset="-122"/>
                <a:ea typeface="幼圆" panose="02010509060101010101" pitchFamily="49" charset="-122"/>
              </a:rPr>
              <a:t>科恩与煤矿老板的谈判</a:t>
            </a:r>
            <a:endParaRPr lang="zh-CN" altLang="en-US" sz="3200" dirty="0" smtClean="0">
              <a:solidFill>
                <a:srgbClr val="0000CC"/>
              </a:solidFill>
              <a:latin typeface="幼圆" panose="02010509060101010101" pitchFamily="49" charset="-122"/>
              <a:ea typeface="幼圆" panose="02010509060101010101" pitchFamily="49" charset="-122"/>
            </a:endParaRPr>
          </a:p>
        </p:txBody>
      </p:sp>
      <p:sp>
        <p:nvSpPr>
          <p:cNvPr id="7171" name="Rectangle 3"/>
          <p:cNvSpPr>
            <a:spLocks noGrp="1" noChangeArrowheads="1"/>
          </p:cNvSpPr>
          <p:nvPr>
            <p:ph idx="1"/>
          </p:nvPr>
        </p:nvSpPr>
        <p:spPr>
          <a:xfrm>
            <a:off x="274055" y="876188"/>
            <a:ext cx="8569325" cy="3272892"/>
          </a:xfrm>
        </p:spPr>
        <p:txBody>
          <a:bodyPr/>
          <a:lstStyle/>
          <a:p>
            <a:pPr marL="0" indent="457200" eaLnBrk="1" hangingPunct="1">
              <a:lnSpc>
                <a:spcPct val="90000"/>
              </a:lnSpc>
              <a:buNone/>
            </a:pPr>
            <a:r>
              <a:rPr lang="zh-CN" altLang="en-US" sz="1800" dirty="0" smtClean="0">
                <a:latin typeface="楷体_GB2312" pitchFamily="49" charset="-122"/>
                <a:ea typeface="楷体_GB2312" pitchFamily="49" charset="-122"/>
              </a:rPr>
              <a:t>有一次，谈判大师荷伯</a:t>
            </a:r>
            <a:r>
              <a:rPr lang="en-US" altLang="zh-CN" sz="1800" dirty="0" smtClean="0">
                <a:latin typeface="楷体_GB2312" pitchFamily="49" charset="-122"/>
                <a:ea typeface="楷体_GB2312" pitchFamily="49" charset="-122"/>
              </a:rPr>
              <a:t>.</a:t>
            </a:r>
            <a:r>
              <a:rPr lang="zh-CN" altLang="en-US" sz="1800" dirty="0" smtClean="0">
                <a:latin typeface="楷体_GB2312" pitchFamily="49" charset="-122"/>
                <a:ea typeface="楷体_GB2312" pitchFamily="49" charset="-122"/>
              </a:rPr>
              <a:t>科恩代表一家大公司到俄亥俄州购买一座煤矿。矿主是个强硬的谈判者，开价</a:t>
            </a:r>
            <a:r>
              <a:rPr lang="en-US" altLang="zh-CN" sz="1800" dirty="0" smtClean="0">
                <a:latin typeface="楷体_GB2312" pitchFamily="49" charset="-122"/>
                <a:ea typeface="楷体_GB2312" pitchFamily="49" charset="-122"/>
              </a:rPr>
              <a:t>2600</a:t>
            </a:r>
            <a:r>
              <a:rPr lang="zh-CN" altLang="en-US" sz="1800" dirty="0" smtClean="0">
                <a:latin typeface="楷体_GB2312" pitchFamily="49" charset="-122"/>
                <a:ea typeface="楷体_GB2312" pitchFamily="49" charset="-122"/>
              </a:rPr>
              <a:t>万美元，荷伯还价</a:t>
            </a:r>
            <a:r>
              <a:rPr lang="en-US" altLang="zh-CN" sz="1800" dirty="0" smtClean="0">
                <a:latin typeface="楷体_GB2312" pitchFamily="49" charset="-122"/>
                <a:ea typeface="楷体_GB2312" pitchFamily="49" charset="-122"/>
              </a:rPr>
              <a:t>1500</a:t>
            </a:r>
            <a:r>
              <a:rPr lang="zh-CN" altLang="en-US" sz="1800" dirty="0" smtClean="0">
                <a:latin typeface="楷体_GB2312" pitchFamily="49" charset="-122"/>
                <a:ea typeface="楷体_GB2312" pitchFamily="49" charset="-122"/>
              </a:rPr>
              <a:t>万美元。</a:t>
            </a:r>
          </a:p>
          <a:p>
            <a:pPr marL="0" indent="457200" eaLnBrk="1" hangingPunct="1">
              <a:lnSpc>
                <a:spcPct val="90000"/>
              </a:lnSpc>
              <a:buNone/>
            </a:pPr>
            <a:r>
              <a:rPr lang="zh-CN" altLang="en-US" sz="1800" dirty="0" smtClean="0">
                <a:ea typeface="楷体_GB2312" pitchFamily="49" charset="-122"/>
              </a:rPr>
              <a:t>“</a:t>
            </a:r>
            <a:r>
              <a:rPr lang="zh-CN" altLang="en-US" sz="1800" dirty="0" smtClean="0">
                <a:latin typeface="楷体_GB2312" pitchFamily="49" charset="-122"/>
                <a:ea typeface="楷体_GB2312" pitchFamily="49" charset="-122"/>
              </a:rPr>
              <a:t>你在开玩笑吧</a:t>
            </a:r>
            <a:r>
              <a:rPr lang="en-US" altLang="zh-CN" sz="1800" dirty="0" smtClean="0">
                <a:latin typeface="楷体_GB2312" pitchFamily="49" charset="-122"/>
                <a:ea typeface="楷体_GB2312" pitchFamily="49" charset="-122"/>
              </a:rPr>
              <a:t>?</a:t>
            </a:r>
            <a:r>
              <a:rPr lang="en-US" altLang="zh-CN" sz="1800" dirty="0" smtClean="0">
                <a:ea typeface="楷体_GB2312" pitchFamily="49" charset="-122"/>
              </a:rPr>
              <a:t>”</a:t>
            </a:r>
            <a:r>
              <a:rPr lang="zh-CN" altLang="en-US" sz="1800" dirty="0" smtClean="0">
                <a:latin typeface="楷体_GB2312" pitchFamily="49" charset="-122"/>
                <a:ea typeface="楷体_GB2312" pitchFamily="49" charset="-122"/>
              </a:rPr>
              <a:t>矿主粗声道。</a:t>
            </a:r>
            <a:r>
              <a:rPr lang="zh-CN" altLang="en-US" sz="1800" dirty="0" smtClean="0">
                <a:ea typeface="楷体_GB2312" pitchFamily="49" charset="-122"/>
              </a:rPr>
              <a:t>“</a:t>
            </a:r>
            <a:r>
              <a:rPr lang="zh-CN" altLang="en-US" sz="1800" dirty="0" smtClean="0">
                <a:latin typeface="楷体_GB2312" pitchFamily="49" charset="-122"/>
                <a:ea typeface="楷体_GB2312" pitchFamily="49" charset="-122"/>
              </a:rPr>
              <a:t>不，我们不是开玩笑。但是请把你的实际售价告诉我们，我们好进行考虑。</a:t>
            </a:r>
            <a:r>
              <a:rPr lang="zh-CN" altLang="en-US" sz="1800" dirty="0" smtClean="0">
                <a:ea typeface="楷体_GB2312" pitchFamily="49" charset="-122"/>
              </a:rPr>
              <a:t>”</a:t>
            </a:r>
            <a:r>
              <a:rPr lang="zh-CN" altLang="en-US" sz="1800" dirty="0" smtClean="0">
                <a:latin typeface="楷体_GB2312" pitchFamily="49" charset="-122"/>
                <a:ea typeface="楷体_GB2312" pitchFamily="49" charset="-122"/>
              </a:rPr>
              <a:t>矿主坚持</a:t>
            </a:r>
            <a:r>
              <a:rPr lang="en-US" altLang="zh-CN" sz="1800" dirty="0" smtClean="0">
                <a:latin typeface="楷体_GB2312" pitchFamily="49" charset="-122"/>
                <a:ea typeface="楷体_GB2312" pitchFamily="49" charset="-122"/>
              </a:rPr>
              <a:t>2600</a:t>
            </a:r>
            <a:r>
              <a:rPr lang="zh-CN" altLang="en-US" sz="1800" dirty="0" smtClean="0">
                <a:latin typeface="楷体_GB2312" pitchFamily="49" charset="-122"/>
                <a:ea typeface="楷体_GB2312" pitchFamily="49" charset="-122"/>
              </a:rPr>
              <a:t>万美元不变。</a:t>
            </a:r>
          </a:p>
          <a:p>
            <a:pPr marL="0" indent="457200" eaLnBrk="1" hangingPunct="1">
              <a:lnSpc>
                <a:spcPct val="90000"/>
              </a:lnSpc>
              <a:buNone/>
            </a:pPr>
            <a:r>
              <a:rPr lang="zh-CN" altLang="en-US" sz="1800" dirty="0" smtClean="0">
                <a:latin typeface="楷体_GB2312" pitchFamily="49" charset="-122"/>
                <a:ea typeface="楷体_GB2312" pitchFamily="49" charset="-122"/>
              </a:rPr>
              <a:t>在随后几个月里，买方出价依次从</a:t>
            </a:r>
            <a:r>
              <a:rPr lang="en-US" altLang="zh-CN" sz="1800" dirty="0" smtClean="0">
                <a:latin typeface="楷体_GB2312" pitchFamily="49" charset="-122"/>
                <a:ea typeface="楷体_GB2312" pitchFamily="49" charset="-122"/>
              </a:rPr>
              <a:t>1800</a:t>
            </a:r>
            <a:r>
              <a:rPr lang="zh-CN" altLang="en-US" sz="1800" dirty="0" smtClean="0">
                <a:latin typeface="楷体_GB2312" pitchFamily="49" charset="-122"/>
                <a:ea typeface="楷体_GB2312" pitchFamily="49" charset="-122"/>
              </a:rPr>
              <a:t>万、</a:t>
            </a:r>
            <a:r>
              <a:rPr lang="en-US" altLang="zh-CN" sz="1800" dirty="0" smtClean="0">
                <a:latin typeface="楷体_GB2312" pitchFamily="49" charset="-122"/>
                <a:ea typeface="楷体_GB2312" pitchFamily="49" charset="-122"/>
              </a:rPr>
              <a:t>2000</a:t>
            </a:r>
            <a:r>
              <a:rPr lang="zh-CN" altLang="en-US" sz="1800" dirty="0" smtClean="0">
                <a:latin typeface="楷体_GB2312" pitchFamily="49" charset="-122"/>
                <a:ea typeface="楷体_GB2312" pitchFamily="49" charset="-122"/>
              </a:rPr>
              <a:t>万、</a:t>
            </a:r>
            <a:r>
              <a:rPr lang="en-US" altLang="zh-CN" sz="1800" dirty="0" smtClean="0">
                <a:latin typeface="楷体_GB2312" pitchFamily="49" charset="-122"/>
                <a:ea typeface="楷体_GB2312" pitchFamily="49" charset="-122"/>
              </a:rPr>
              <a:t>2100</a:t>
            </a:r>
            <a:r>
              <a:rPr lang="zh-CN" altLang="en-US" sz="1800" dirty="0" smtClean="0">
                <a:latin typeface="楷体_GB2312" pitchFamily="49" charset="-122"/>
                <a:ea typeface="楷体_GB2312" pitchFamily="49" charset="-122"/>
              </a:rPr>
              <a:t>万到</a:t>
            </a:r>
            <a:r>
              <a:rPr lang="en-US" altLang="zh-CN" sz="1800" dirty="0" smtClean="0">
                <a:latin typeface="楷体_GB2312" pitchFamily="49" charset="-122"/>
                <a:ea typeface="楷体_GB2312" pitchFamily="49" charset="-122"/>
              </a:rPr>
              <a:t>2150</a:t>
            </a:r>
            <a:r>
              <a:rPr lang="zh-CN" altLang="en-US" sz="1800" dirty="0" smtClean="0">
                <a:latin typeface="楷体_GB2312" pitchFamily="49" charset="-122"/>
                <a:ea typeface="楷体_GB2312" pitchFamily="49" charset="-122"/>
              </a:rPr>
              <a:t>万。但是卖主拒绝退让，于是形成僵局，情况就是</a:t>
            </a:r>
            <a:r>
              <a:rPr lang="en-US" altLang="zh-CN" sz="1800" dirty="0" smtClean="0">
                <a:latin typeface="楷体_GB2312" pitchFamily="49" charset="-122"/>
                <a:ea typeface="楷体_GB2312" pitchFamily="49" charset="-122"/>
              </a:rPr>
              <a:t>2150</a:t>
            </a:r>
            <a:r>
              <a:rPr lang="zh-CN" altLang="en-US" sz="1800" dirty="0" smtClean="0">
                <a:latin typeface="楷体_GB2312" pitchFamily="49" charset="-122"/>
                <a:ea typeface="楷体_GB2312" pitchFamily="49" charset="-122"/>
              </a:rPr>
              <a:t>万与</a:t>
            </a:r>
            <a:r>
              <a:rPr lang="en-US" altLang="zh-CN" sz="1800" dirty="0" smtClean="0">
                <a:latin typeface="楷体_GB2312" pitchFamily="49" charset="-122"/>
                <a:ea typeface="楷体_GB2312" pitchFamily="49" charset="-122"/>
              </a:rPr>
              <a:t>2600</a:t>
            </a:r>
            <a:r>
              <a:rPr lang="zh-CN" altLang="en-US" sz="1800" dirty="0" smtClean="0">
                <a:latin typeface="楷体_GB2312" pitchFamily="49" charset="-122"/>
                <a:ea typeface="楷体_GB2312" pitchFamily="49" charset="-122"/>
              </a:rPr>
              <a:t>万的对峙。显然在此情况下，只谈结果不可能取得创造性结果。由于没有相关信息，也很难重拟谈判内容。</a:t>
            </a:r>
          </a:p>
          <a:p>
            <a:pPr marL="0" indent="457200" eaLnBrk="1" hangingPunct="1">
              <a:lnSpc>
                <a:spcPct val="90000"/>
              </a:lnSpc>
              <a:buNone/>
            </a:pPr>
            <a:r>
              <a:rPr lang="zh-CN" altLang="en-US" sz="1800" dirty="0" smtClean="0">
                <a:latin typeface="楷体_GB2312" pitchFamily="49" charset="-122"/>
                <a:ea typeface="楷体_GB2312" pitchFamily="49" charset="-122"/>
              </a:rPr>
              <a:t>为什么卖主不接受这个显然是公平的还价呢</a:t>
            </a:r>
            <a:r>
              <a:rPr lang="en-US" altLang="zh-CN" sz="1800" dirty="0" smtClean="0">
                <a:latin typeface="楷体_GB2312" pitchFamily="49" charset="-122"/>
                <a:ea typeface="楷体_GB2312" pitchFamily="49" charset="-122"/>
              </a:rPr>
              <a:t>?</a:t>
            </a:r>
            <a:r>
              <a:rPr lang="zh-CN" altLang="en-US" sz="1800" dirty="0" smtClean="0">
                <a:latin typeface="楷体_GB2312" pitchFamily="49" charset="-122"/>
                <a:ea typeface="楷体_GB2312" pitchFamily="49" charset="-122"/>
              </a:rPr>
              <a:t>令人费解。荷伯一顿接一顿地跟矿主一块儿吃饭，每次吃饭时，他都要向矿主解释公司最后还价是合理的。卖主总是回避回答，直到一天晚上，他终于对荷伯的反复解释搭腔了，他说：</a:t>
            </a:r>
            <a:r>
              <a:rPr lang="zh-CN" altLang="en-US" sz="1800" dirty="0" smtClean="0">
                <a:ea typeface="楷体_GB2312" pitchFamily="49" charset="-122"/>
              </a:rPr>
              <a:t>“</a:t>
            </a:r>
            <a:r>
              <a:rPr lang="zh-CN" altLang="en-US" sz="1800" dirty="0" smtClean="0">
                <a:latin typeface="楷体_GB2312" pitchFamily="49" charset="-122"/>
                <a:ea typeface="楷体_GB2312" pitchFamily="49" charset="-122"/>
              </a:rPr>
              <a:t>我兄弟的煤矿卖了</a:t>
            </a:r>
            <a:r>
              <a:rPr lang="en-US" altLang="zh-CN" sz="1800" dirty="0" smtClean="0">
                <a:latin typeface="楷体_GB2312" pitchFamily="49" charset="-122"/>
                <a:ea typeface="楷体_GB2312" pitchFamily="49" charset="-122"/>
              </a:rPr>
              <a:t>2550</a:t>
            </a:r>
            <a:r>
              <a:rPr lang="zh-CN" altLang="en-US" sz="1800" dirty="0" smtClean="0">
                <a:latin typeface="楷体_GB2312" pitchFamily="49" charset="-122"/>
                <a:ea typeface="楷体_GB2312" pitchFamily="49" charset="-122"/>
              </a:rPr>
              <a:t>万，还有一些附加利益。</a:t>
            </a:r>
            <a:r>
              <a:rPr lang="zh-CN" altLang="en-US" sz="1800" dirty="0" smtClean="0">
                <a:ea typeface="楷体_GB2312" pitchFamily="49" charset="-122"/>
              </a:rPr>
              <a:t>”</a:t>
            </a:r>
            <a:r>
              <a:rPr lang="zh-CN" altLang="en-US" sz="1800" dirty="0" smtClean="0">
                <a:latin typeface="楷体_GB2312" pitchFamily="49" charset="-122"/>
                <a:ea typeface="楷体_GB2312" pitchFamily="49" charset="-122"/>
              </a:rPr>
              <a:t>荷伯终于明白了，</a:t>
            </a:r>
            <a:r>
              <a:rPr lang="zh-CN" altLang="en-US" sz="1800" dirty="0" smtClean="0">
                <a:ea typeface="楷体_GB2312" pitchFamily="49" charset="-122"/>
              </a:rPr>
              <a:t>“</a:t>
            </a:r>
            <a:r>
              <a:rPr lang="zh-CN" altLang="en-US" sz="1800" dirty="0" smtClean="0">
                <a:latin typeface="楷体_GB2312" pitchFamily="49" charset="-122"/>
                <a:ea typeface="楷体_GB2312" pitchFamily="49" charset="-122"/>
              </a:rPr>
              <a:t>这就是他固守那个数字的理由。他有别的需要，我们显然忽略了。</a:t>
            </a:r>
            <a:r>
              <a:rPr lang="zh-CN" altLang="en-US" sz="1800" dirty="0" smtClean="0">
                <a:ea typeface="楷体_GB2312" pitchFamily="49" charset="-122"/>
              </a:rPr>
              <a:t>”</a:t>
            </a:r>
            <a:r>
              <a:rPr lang="zh-CN" altLang="en-US" sz="1800" dirty="0" smtClean="0">
                <a:latin typeface="楷体_GB2312" pitchFamily="49" charset="-122"/>
                <a:ea typeface="楷体_GB2312" pitchFamily="49" charset="-122"/>
              </a:rPr>
              <a:t> </a:t>
            </a:r>
          </a:p>
        </p:txBody>
      </p:sp>
      <p:sp>
        <p:nvSpPr>
          <p:cNvPr id="2" name="矩形 1"/>
          <p:cNvSpPr/>
          <p:nvPr/>
        </p:nvSpPr>
        <p:spPr>
          <a:xfrm>
            <a:off x="323528" y="4149080"/>
            <a:ext cx="8497487" cy="1615827"/>
          </a:xfrm>
          <a:prstGeom prst="rect">
            <a:avLst/>
          </a:prstGeom>
        </p:spPr>
        <p:txBody>
          <a:bodyPr wrap="square">
            <a:spAutoFit/>
          </a:bodyPr>
          <a:lstStyle/>
          <a:p>
            <a:pPr marL="0" indent="457200" eaLnBrk="1" hangingPunct="1">
              <a:lnSpc>
                <a:spcPct val="110000"/>
              </a:lnSpc>
              <a:buNone/>
            </a:pPr>
            <a:r>
              <a:rPr lang="zh-CN" altLang="en-US" dirty="0">
                <a:ea typeface="楷体_GB2312" pitchFamily="49" charset="-122"/>
              </a:rPr>
              <a:t>有了这点信息，荷伯就跟</a:t>
            </a:r>
            <a:r>
              <a:rPr lang="zh-CN" altLang="en-US" dirty="0" smtClean="0">
                <a:ea typeface="楷体_GB2312" pitchFamily="49" charset="-122"/>
              </a:rPr>
              <a:t>公司总经理碰头</a:t>
            </a:r>
            <a:r>
              <a:rPr lang="zh-CN" altLang="en-US" dirty="0">
                <a:ea typeface="楷体_GB2312" pitchFamily="49" charset="-122"/>
              </a:rPr>
              <a:t>。他说：“我们首先得搞清他兄弟究竟确切得到多少，</a:t>
            </a:r>
            <a:r>
              <a:rPr lang="zh-CN" altLang="en-US" dirty="0" smtClean="0">
                <a:ea typeface="楷体_GB2312" pitchFamily="49" charset="-122"/>
              </a:rPr>
              <a:t>然后才能提出我们</a:t>
            </a:r>
            <a:r>
              <a:rPr lang="zh-CN" altLang="en-US" dirty="0">
                <a:ea typeface="楷体_GB2312" pitchFamily="49" charset="-122"/>
              </a:rPr>
              <a:t>的建议。显然，我们应处理个人的重要需要，这跟市场价格并无关系。</a:t>
            </a:r>
            <a:r>
              <a:rPr lang="zh-CN" altLang="en-US" dirty="0" smtClean="0">
                <a:ea typeface="楷体_GB2312" pitchFamily="49" charset="-122"/>
              </a:rPr>
              <a:t>”总经理同意</a:t>
            </a:r>
            <a:r>
              <a:rPr lang="zh-CN" altLang="en-US" dirty="0">
                <a:ea typeface="楷体_GB2312" pitchFamily="49" charset="-122"/>
              </a:rPr>
              <a:t>了，荷伯就按</a:t>
            </a:r>
            <a:r>
              <a:rPr lang="zh-CN" altLang="en-US" dirty="0" smtClean="0">
                <a:ea typeface="楷体_GB2312" pitchFamily="49" charset="-122"/>
              </a:rPr>
              <a:t>这个思路工作。</a:t>
            </a:r>
            <a:endParaRPr lang="zh-CN" altLang="en-US" dirty="0">
              <a:ea typeface="楷体_GB2312" pitchFamily="49" charset="-122"/>
            </a:endParaRPr>
          </a:p>
          <a:p>
            <a:pPr marL="0" indent="457200" eaLnBrk="1" hangingPunct="1">
              <a:lnSpc>
                <a:spcPct val="110000"/>
              </a:lnSpc>
              <a:buNone/>
            </a:pPr>
            <a:r>
              <a:rPr lang="zh-CN" altLang="en-US" dirty="0">
                <a:ea typeface="楷体_GB2312" pitchFamily="49" charset="-122"/>
              </a:rPr>
              <a:t>不久，谈判达成协议，最后的价格没有超过公司的预算。但是付款方式和附加条件使卖主感到自己远比他的兄弟强。</a:t>
            </a:r>
          </a:p>
        </p:txBody>
      </p:sp>
      <p:sp>
        <p:nvSpPr>
          <p:cNvPr id="3" name="TextBox 2"/>
          <p:cNvSpPr txBox="1"/>
          <p:nvPr/>
        </p:nvSpPr>
        <p:spPr>
          <a:xfrm>
            <a:off x="755576" y="5749379"/>
            <a:ext cx="3528392" cy="400110"/>
          </a:xfrm>
          <a:prstGeom prst="rect">
            <a:avLst/>
          </a:prstGeom>
          <a:solidFill>
            <a:schemeClr val="accent6">
              <a:lumMod val="20000"/>
              <a:lumOff val="80000"/>
            </a:schemeClr>
          </a:solidFill>
        </p:spPr>
        <p:txBody>
          <a:bodyPr wrap="square" rtlCol="0">
            <a:spAutoFit/>
          </a:bodyPr>
          <a:lstStyle/>
          <a:p>
            <a:pPr algn="ctr"/>
            <a:r>
              <a:rPr lang="zh-CN" altLang="en-US" sz="2000" b="1" dirty="0" smtClean="0">
                <a:solidFill>
                  <a:srgbClr val="000066"/>
                </a:solidFill>
                <a:latin typeface="幼圆" panose="02010509060101010101" pitchFamily="49" charset="-122"/>
                <a:ea typeface="幼圆" panose="02010509060101010101" pitchFamily="49" charset="-122"/>
              </a:rPr>
              <a:t>这个案例给我们的启示是什么？</a:t>
            </a:r>
            <a:endParaRPr lang="zh-CN" altLang="en-US" sz="2000" b="1" dirty="0">
              <a:solidFill>
                <a:srgbClr val="000066"/>
              </a:solidFill>
              <a:latin typeface="幼圆" panose="02010509060101010101" pitchFamily="49" charset="-122"/>
              <a:ea typeface="幼圆" panose="02010509060101010101" pitchFamily="49" charset="-122"/>
            </a:endParaRPr>
          </a:p>
        </p:txBody>
      </p:sp>
      <p:sp>
        <p:nvSpPr>
          <p:cNvPr id="4" name="矩形 3"/>
          <p:cNvSpPr/>
          <p:nvPr/>
        </p:nvSpPr>
        <p:spPr>
          <a:xfrm>
            <a:off x="3405790" y="6237312"/>
            <a:ext cx="4801314" cy="400110"/>
          </a:xfrm>
          <a:prstGeom prst="rect">
            <a:avLst/>
          </a:prstGeom>
          <a:solidFill>
            <a:schemeClr val="accent6">
              <a:lumMod val="20000"/>
              <a:lumOff val="80000"/>
            </a:schemeClr>
          </a:solidFill>
        </p:spPr>
        <p:txBody>
          <a:bodyPr wrap="none">
            <a:spAutoFit/>
          </a:bodyPr>
          <a:lstStyle/>
          <a:p>
            <a:r>
              <a:rPr lang="zh-CN" altLang="en-US" sz="2000" dirty="0" smtClean="0">
                <a:solidFill>
                  <a:srgbClr val="000066"/>
                </a:solidFill>
                <a:ea typeface="黑体" pitchFamily="49" charset="-122"/>
              </a:rPr>
              <a:t>谈判成败的关键是：了解</a:t>
            </a:r>
            <a:r>
              <a:rPr lang="zh-CN" altLang="en-US" sz="2000" dirty="0">
                <a:solidFill>
                  <a:srgbClr val="000066"/>
                </a:solidFill>
                <a:ea typeface="黑体" pitchFamily="49" charset="-122"/>
              </a:rPr>
              <a:t>对方的真正需求</a:t>
            </a:r>
            <a:endParaRPr lang="zh-CN" altLang="en-US" sz="2000" dirty="0">
              <a:solidFill>
                <a:srgbClr val="000066"/>
              </a:solidFill>
            </a:endParaRPr>
          </a:p>
        </p:txBody>
      </p:sp>
    </p:spTree>
    <p:extLst>
      <p:ext uri="{BB962C8B-B14F-4D97-AF65-F5344CB8AC3E}">
        <p14:creationId xmlns:p14="http://schemas.microsoft.com/office/powerpoint/2010/main" val="21216417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750"/>
                                        <p:tgtEl>
                                          <p:spTgt spid="4"/>
                                        </p:tgtEl>
                                      </p:cBhvr>
                                    </p:animEffect>
                                    <p:anim calcmode="lin" valueType="num">
                                      <p:cBhvr>
                                        <p:cTn id="14" dur="750" fill="hold"/>
                                        <p:tgtEl>
                                          <p:spTgt spid="4"/>
                                        </p:tgtEl>
                                        <p:attrNameLst>
                                          <p:attrName>ppt_x</p:attrName>
                                        </p:attrNameLst>
                                      </p:cBhvr>
                                      <p:tavLst>
                                        <p:tav tm="0">
                                          <p:val>
                                            <p:strVal val="#ppt_x"/>
                                          </p:val>
                                        </p:tav>
                                        <p:tav tm="100000">
                                          <p:val>
                                            <p:strVal val="#ppt_x"/>
                                          </p:val>
                                        </p:tav>
                                      </p:tavLst>
                                    </p:anim>
                                    <p:anim calcmode="lin" valueType="num">
                                      <p:cBhvr>
                                        <p:cTn id="15" dur="7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5800" y="274638"/>
            <a:ext cx="8001000" cy="868362"/>
          </a:xfrm>
        </p:spPr>
        <p:txBody>
          <a:bodyPr>
            <a:normAutofit/>
          </a:bodyPr>
          <a:lstStyle/>
          <a:p>
            <a:pPr algn="l"/>
            <a:r>
              <a:rPr lang="en-US" altLang="zh-CN" dirty="0" smtClean="0">
                <a:latin typeface="楷体_GB2312" pitchFamily="49" charset="-122"/>
                <a:ea typeface="楷体_GB2312" pitchFamily="49" charset="-122"/>
              </a:rPr>
              <a:t>2.3.4</a:t>
            </a:r>
            <a:r>
              <a:rPr lang="zh-CN" altLang="en-US" dirty="0" smtClean="0">
                <a:latin typeface="楷体_GB2312" pitchFamily="49" charset="-122"/>
                <a:ea typeface="楷体_GB2312" pitchFamily="49" charset="-122"/>
              </a:rPr>
              <a:t>　</a:t>
            </a:r>
            <a:r>
              <a:rPr lang="zh-CN" altLang="zh-CN" dirty="0" smtClean="0">
                <a:latin typeface="楷体_GB2312" pitchFamily="49" charset="-122"/>
                <a:ea typeface="楷体_GB2312" pitchFamily="49" charset="-122"/>
              </a:rPr>
              <a:t>谈判者的自我评估</a:t>
            </a:r>
            <a:endParaRPr lang="zh-CN" altLang="en-US" dirty="0">
              <a:latin typeface="楷体_GB2312" pitchFamily="49" charset="-122"/>
              <a:ea typeface="楷体_GB2312" pitchFamily="49" charset="-122"/>
            </a:endParaRPr>
          </a:p>
        </p:txBody>
      </p:sp>
      <p:sp>
        <p:nvSpPr>
          <p:cNvPr id="3" name="内容占位符 2"/>
          <p:cNvSpPr>
            <a:spLocks noGrp="1"/>
          </p:cNvSpPr>
          <p:nvPr>
            <p:ph idx="1"/>
          </p:nvPr>
        </p:nvSpPr>
        <p:spPr>
          <a:xfrm>
            <a:off x="838200" y="1447800"/>
            <a:ext cx="7848600" cy="4648200"/>
          </a:xfrm>
        </p:spPr>
        <p:txBody>
          <a:bodyPr/>
          <a:lstStyle/>
          <a:p>
            <a:pPr>
              <a:lnSpc>
                <a:spcPct val="150000"/>
              </a:lnSpc>
            </a:pPr>
            <a:r>
              <a:rPr lang="zh-CN" altLang="zh-CN" dirty="0" smtClean="0"/>
              <a:t>对</a:t>
            </a:r>
            <a:r>
              <a:rPr lang="zh-CN" altLang="zh-CN" dirty="0"/>
              <a:t>本组织情况的充分把握</a:t>
            </a:r>
          </a:p>
          <a:p>
            <a:pPr>
              <a:lnSpc>
                <a:spcPct val="150000"/>
              </a:lnSpc>
            </a:pPr>
            <a:r>
              <a:rPr lang="zh-CN" altLang="zh-CN" dirty="0" smtClean="0"/>
              <a:t>谈判</a:t>
            </a:r>
            <a:r>
              <a:rPr lang="zh-CN" altLang="zh-CN" dirty="0"/>
              <a:t>信心的确立</a:t>
            </a:r>
          </a:p>
          <a:p>
            <a:pPr>
              <a:lnSpc>
                <a:spcPct val="150000"/>
              </a:lnSpc>
            </a:pPr>
            <a:r>
              <a:rPr lang="zh-CN" altLang="zh-CN" dirty="0" smtClean="0"/>
              <a:t>自我</a:t>
            </a:r>
            <a:r>
              <a:rPr lang="zh-CN" altLang="zh-CN" dirty="0"/>
              <a:t>需要的鉴定</a:t>
            </a:r>
          </a:p>
          <a:p>
            <a:pPr>
              <a:lnSpc>
                <a:spcPct val="150000"/>
              </a:lnSpc>
            </a:pPr>
            <a:endParaRPr lang="zh-CN" altLang="en-US" dirty="0"/>
          </a:p>
        </p:txBody>
      </p:sp>
      <p:pic>
        <p:nvPicPr>
          <p:cNvPr id="272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86400" y="3276600"/>
            <a:ext cx="3302000" cy="3314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3774474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3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88182" y="4659735"/>
            <a:ext cx="3276600" cy="21982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标题 1"/>
          <p:cNvSpPr>
            <a:spLocks noGrp="1"/>
          </p:cNvSpPr>
          <p:nvPr>
            <p:ph type="title"/>
          </p:nvPr>
        </p:nvSpPr>
        <p:spPr/>
        <p:txBody>
          <a:bodyPr>
            <a:normAutofit/>
          </a:bodyPr>
          <a:lstStyle/>
          <a:p>
            <a:pPr algn="l"/>
            <a:r>
              <a:rPr lang="en-US" altLang="zh-CN" dirty="0" smtClean="0">
                <a:latin typeface="楷体_GB2312" pitchFamily="49" charset="-122"/>
                <a:ea typeface="楷体_GB2312" pitchFamily="49" charset="-122"/>
              </a:rPr>
              <a:t>2.3.5 </a:t>
            </a:r>
            <a:r>
              <a:rPr lang="zh-CN" altLang="zh-CN" dirty="0" smtClean="0">
                <a:latin typeface="楷体_GB2312" pitchFamily="49" charset="-122"/>
                <a:ea typeface="楷体_GB2312" pitchFamily="49" charset="-122"/>
              </a:rPr>
              <a:t>信息收集的方法和途径</a:t>
            </a:r>
            <a:endParaRPr lang="zh-CN" altLang="en-US" dirty="0">
              <a:latin typeface="楷体_GB2312" pitchFamily="49" charset="-122"/>
              <a:ea typeface="楷体_GB2312" pitchFamily="49" charset="-122"/>
            </a:endParaRPr>
          </a:p>
        </p:txBody>
      </p:sp>
      <p:sp>
        <p:nvSpPr>
          <p:cNvPr id="3" name="内容占位符 2"/>
          <p:cNvSpPr>
            <a:spLocks noGrp="1"/>
          </p:cNvSpPr>
          <p:nvPr>
            <p:ph idx="1"/>
          </p:nvPr>
        </p:nvSpPr>
        <p:spPr>
          <a:xfrm>
            <a:off x="685800" y="1447800"/>
            <a:ext cx="8077200" cy="4800600"/>
          </a:xfrm>
        </p:spPr>
        <p:txBody>
          <a:bodyPr/>
          <a:lstStyle/>
          <a:p>
            <a:r>
              <a:rPr lang="zh-CN" altLang="zh-CN" dirty="0" smtClean="0"/>
              <a:t>实地</a:t>
            </a:r>
            <a:r>
              <a:rPr lang="zh-CN" altLang="zh-CN" dirty="0"/>
              <a:t>考察收集资料</a:t>
            </a:r>
          </a:p>
          <a:p>
            <a:r>
              <a:rPr lang="zh-CN" altLang="zh-CN" dirty="0" smtClean="0"/>
              <a:t>通过</a:t>
            </a:r>
            <a:r>
              <a:rPr lang="zh-CN" altLang="zh-CN" dirty="0"/>
              <a:t>各种信息载体收集公开情报</a:t>
            </a:r>
          </a:p>
          <a:p>
            <a:pPr lvl="1"/>
            <a:r>
              <a:rPr lang="zh-CN" altLang="zh-CN" dirty="0" smtClean="0"/>
              <a:t>企业</a:t>
            </a:r>
            <a:r>
              <a:rPr lang="zh-CN" altLang="zh-CN" dirty="0"/>
              <a:t>对外宣传资料</a:t>
            </a:r>
          </a:p>
          <a:p>
            <a:pPr lvl="1"/>
            <a:r>
              <a:rPr lang="zh-CN" altLang="zh-CN" dirty="0" smtClean="0"/>
              <a:t>统计</a:t>
            </a:r>
            <a:r>
              <a:rPr lang="zh-CN" altLang="zh-CN" dirty="0"/>
              <a:t>资料</a:t>
            </a:r>
          </a:p>
          <a:p>
            <a:pPr lvl="1"/>
            <a:r>
              <a:rPr lang="zh-CN" altLang="zh-CN" dirty="0" smtClean="0"/>
              <a:t>专业</a:t>
            </a:r>
            <a:r>
              <a:rPr lang="zh-CN" altLang="zh-CN" dirty="0"/>
              <a:t>报刊</a:t>
            </a:r>
          </a:p>
          <a:p>
            <a:pPr lvl="1"/>
            <a:r>
              <a:rPr lang="zh-CN" altLang="zh-CN" dirty="0" smtClean="0"/>
              <a:t>大众传媒</a:t>
            </a:r>
            <a:endParaRPr lang="zh-CN" altLang="zh-CN" dirty="0"/>
          </a:p>
          <a:p>
            <a:r>
              <a:rPr lang="zh-CN" altLang="zh-CN" dirty="0" smtClean="0"/>
              <a:t>通过</a:t>
            </a:r>
            <a:r>
              <a:rPr lang="zh-CN" altLang="zh-CN" dirty="0"/>
              <a:t>各类专门会议收集信息</a:t>
            </a:r>
          </a:p>
          <a:p>
            <a:r>
              <a:rPr lang="zh-CN" altLang="zh-CN" dirty="0" smtClean="0"/>
              <a:t>通过</a:t>
            </a:r>
            <a:r>
              <a:rPr lang="zh-CN" altLang="zh-CN" dirty="0"/>
              <a:t>专业组织和研究机构获取调查报告</a:t>
            </a:r>
          </a:p>
          <a:p>
            <a:r>
              <a:rPr lang="zh-CN" altLang="zh-CN" dirty="0" smtClean="0"/>
              <a:t>通过</a:t>
            </a:r>
            <a:r>
              <a:rPr lang="zh-CN" altLang="zh-CN" dirty="0"/>
              <a:t>知情人员和机构进行调查</a:t>
            </a:r>
          </a:p>
          <a:p>
            <a:endParaRPr lang="zh-CN" altLang="en-US" dirty="0"/>
          </a:p>
        </p:txBody>
      </p:sp>
    </p:spTree>
    <p:extLst>
      <p:ext uri="{BB962C8B-B14F-4D97-AF65-F5344CB8AC3E}">
        <p14:creationId xmlns:p14="http://schemas.microsoft.com/office/powerpoint/2010/main" val="295112158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idx="4294967295"/>
          </p:nvPr>
        </p:nvSpPr>
        <p:spPr>
          <a:xfrm>
            <a:off x="468313" y="620713"/>
            <a:ext cx="8237537" cy="711200"/>
          </a:xfrm>
        </p:spPr>
        <p:txBody>
          <a:bodyPr/>
          <a:lstStyle/>
          <a:p>
            <a:pPr eaLnBrk="1" hangingPunct="1"/>
            <a:r>
              <a:rPr lang="zh-CN" altLang="en-US" sz="3600" dirty="0" smtClean="0">
                <a:solidFill>
                  <a:srgbClr val="0000CC"/>
                </a:solidFill>
                <a:latin typeface="微软雅黑" panose="020B0503020204020204" pitchFamily="34" charset="-122"/>
                <a:ea typeface="微软雅黑" panose="020B0503020204020204" pitchFamily="34" charset="-122"/>
              </a:rPr>
              <a:t>案例：日本人搜集大庆油田信息</a:t>
            </a:r>
          </a:p>
        </p:txBody>
      </p:sp>
      <p:sp>
        <p:nvSpPr>
          <p:cNvPr id="11267" name="Rectangle 3"/>
          <p:cNvSpPr>
            <a:spLocks noGrp="1" noChangeArrowheads="1"/>
          </p:cNvSpPr>
          <p:nvPr>
            <p:ph type="body" idx="4294967295"/>
          </p:nvPr>
        </p:nvSpPr>
        <p:spPr>
          <a:xfrm>
            <a:off x="468313" y="1484313"/>
            <a:ext cx="8207375" cy="4764087"/>
          </a:xfrm>
        </p:spPr>
        <p:txBody>
          <a:bodyPr lIns="0" tIns="0" rIns="0" bIns="0"/>
          <a:lstStyle/>
          <a:p>
            <a:pPr marL="0" indent="0" eaLnBrk="1" hangingPunct="1">
              <a:lnSpc>
                <a:spcPct val="110000"/>
              </a:lnSpc>
              <a:spcBef>
                <a:spcPct val="0"/>
              </a:spcBef>
              <a:buFontTx/>
              <a:buNone/>
            </a:pPr>
            <a:r>
              <a:rPr lang="en-US" altLang="zh-CN" sz="3600" dirty="0" smtClean="0">
                <a:latin typeface="楷体_GB2312" pitchFamily="49" charset="-122"/>
                <a:ea typeface="楷体_GB2312" pitchFamily="49" charset="-122"/>
              </a:rPr>
              <a:t>  </a:t>
            </a:r>
            <a:r>
              <a:rPr lang="zh-CN" altLang="en-US" sz="2400" dirty="0" smtClean="0">
                <a:latin typeface="楷体_GB2312" pitchFamily="49" charset="-122"/>
                <a:ea typeface="楷体_GB2312" pitchFamily="49" charset="-122"/>
              </a:rPr>
              <a:t>资料来源：</a:t>
            </a:r>
            <a:r>
              <a:rPr lang="zh-CN" altLang="en-US" sz="2400" dirty="0" smtClean="0">
                <a:solidFill>
                  <a:schemeClr val="tx2"/>
                </a:solidFill>
                <a:latin typeface="楷体_GB2312" pitchFamily="49" charset="-122"/>
                <a:ea typeface="楷体_GB2312" pitchFamily="49" charset="-122"/>
              </a:rPr>
              <a:t>人民日报海外版</a:t>
            </a:r>
            <a:r>
              <a:rPr lang="en-US" altLang="zh-CN" sz="2400" dirty="0" smtClean="0">
                <a:solidFill>
                  <a:schemeClr val="tx2"/>
                </a:solidFill>
              </a:rPr>
              <a:t>《</a:t>
            </a:r>
            <a:r>
              <a:rPr lang="zh-CN" altLang="en-US" sz="2400" dirty="0" smtClean="0">
                <a:solidFill>
                  <a:schemeClr val="tx2"/>
                </a:solidFill>
              </a:rPr>
              <a:t>大庆精神大庆人</a:t>
            </a:r>
            <a:r>
              <a:rPr lang="en-US" altLang="zh-CN" sz="2400" dirty="0" smtClean="0">
                <a:solidFill>
                  <a:schemeClr val="tx2"/>
                </a:solidFill>
              </a:rPr>
              <a:t>》</a:t>
            </a:r>
          </a:p>
          <a:p>
            <a:pPr marL="0" indent="0" eaLnBrk="1" hangingPunct="1">
              <a:lnSpc>
                <a:spcPct val="110000"/>
              </a:lnSpc>
              <a:spcBef>
                <a:spcPct val="0"/>
              </a:spcBef>
              <a:buFontTx/>
              <a:buNone/>
            </a:pPr>
            <a:r>
              <a:rPr lang="en-US" altLang="zh-CN" sz="2400" dirty="0" smtClean="0">
                <a:solidFill>
                  <a:schemeClr val="tx2"/>
                </a:solidFill>
                <a:latin typeface="楷体_GB2312" pitchFamily="49" charset="-122"/>
                <a:ea typeface="楷体_GB2312" pitchFamily="49" charset="-122"/>
              </a:rPr>
              <a:t>             </a:t>
            </a:r>
            <a:r>
              <a:rPr lang="zh-CN" altLang="en-US" sz="2400" dirty="0" smtClean="0">
                <a:solidFill>
                  <a:schemeClr val="tx2"/>
                </a:solidFill>
                <a:latin typeface="楷体_GB2312" pitchFamily="49" charset="-122"/>
                <a:ea typeface="楷体_GB2312" pitchFamily="49" charset="-122"/>
              </a:rPr>
              <a:t>中国画报</a:t>
            </a:r>
            <a:endParaRPr lang="en-US" altLang="zh-CN" sz="2400" dirty="0" smtClean="0">
              <a:solidFill>
                <a:schemeClr val="tx2"/>
              </a:solidFill>
              <a:latin typeface="楷体_GB2312" pitchFamily="49" charset="-122"/>
              <a:ea typeface="楷体_GB2312" pitchFamily="49" charset="-122"/>
            </a:endParaRPr>
          </a:p>
          <a:p>
            <a:pPr marL="0" indent="0" eaLnBrk="1" hangingPunct="1">
              <a:lnSpc>
                <a:spcPct val="110000"/>
              </a:lnSpc>
              <a:buClr>
                <a:schemeClr val="tx1"/>
              </a:buClr>
            </a:pPr>
            <a:r>
              <a:rPr lang="zh-CN" altLang="en-US" sz="2800" dirty="0" smtClean="0">
                <a:solidFill>
                  <a:schemeClr val="tx2"/>
                </a:solidFill>
                <a:latin typeface="楷体_GB2312" pitchFamily="49" charset="-122"/>
                <a:ea typeface="楷体_GB2312" pitchFamily="49" charset="-122"/>
              </a:rPr>
              <a:t>皮毛大衣</a:t>
            </a:r>
          </a:p>
          <a:p>
            <a:pPr marL="0" indent="0" eaLnBrk="1" hangingPunct="1">
              <a:lnSpc>
                <a:spcPct val="110000"/>
              </a:lnSpc>
            </a:pPr>
            <a:r>
              <a:rPr lang="zh-CN" altLang="en-US" sz="2800" dirty="0" smtClean="0">
                <a:solidFill>
                  <a:schemeClr val="tx2"/>
                </a:solidFill>
                <a:latin typeface="楷体_GB2312" pitchFamily="49" charset="-122"/>
                <a:ea typeface="楷体_GB2312" pitchFamily="49" charset="-122"/>
              </a:rPr>
              <a:t>伪满地图</a:t>
            </a:r>
          </a:p>
          <a:p>
            <a:pPr marL="0" indent="0" eaLnBrk="1" hangingPunct="1">
              <a:lnSpc>
                <a:spcPct val="110000"/>
              </a:lnSpc>
            </a:pPr>
            <a:r>
              <a:rPr lang="zh-CN" altLang="en-US" sz="2800" dirty="0" smtClean="0">
                <a:solidFill>
                  <a:schemeClr val="tx2"/>
                </a:solidFill>
                <a:ea typeface="楷体_GB2312" pitchFamily="49" charset="-122"/>
              </a:rPr>
              <a:t>“</a:t>
            </a:r>
            <a:r>
              <a:rPr lang="zh-CN" altLang="en-US" sz="2800" dirty="0" smtClean="0">
                <a:solidFill>
                  <a:schemeClr val="tx2"/>
                </a:solidFill>
                <a:latin typeface="楷体_GB2312" pitchFamily="49" charset="-122"/>
                <a:ea typeface="楷体_GB2312" pitchFamily="49" charset="-122"/>
              </a:rPr>
              <a:t>工人肩挑背扛</a:t>
            </a:r>
            <a:r>
              <a:rPr lang="zh-CN" altLang="en-US" sz="2800" dirty="0" smtClean="0">
                <a:solidFill>
                  <a:schemeClr val="tx2"/>
                </a:solidFill>
                <a:ea typeface="楷体_GB2312" pitchFamily="49" charset="-122"/>
              </a:rPr>
              <a:t>”</a:t>
            </a:r>
            <a:endParaRPr lang="zh-CN" altLang="en-US" sz="2800" dirty="0" smtClean="0">
              <a:solidFill>
                <a:schemeClr val="tx2"/>
              </a:solidFill>
              <a:latin typeface="楷体_GB2312" pitchFamily="49" charset="-122"/>
              <a:ea typeface="楷体_GB2312" pitchFamily="49" charset="-122"/>
            </a:endParaRPr>
          </a:p>
          <a:p>
            <a:pPr marL="0" indent="0" eaLnBrk="1" hangingPunct="1">
              <a:lnSpc>
                <a:spcPct val="110000"/>
              </a:lnSpc>
            </a:pPr>
            <a:r>
              <a:rPr lang="zh-CN" altLang="en-US" sz="2800" dirty="0" smtClean="0">
                <a:solidFill>
                  <a:schemeClr val="tx2"/>
                </a:solidFill>
                <a:latin typeface="楷体_GB2312" pitchFamily="49" charset="-122"/>
                <a:ea typeface="楷体_GB2312" pitchFamily="49" charset="-122"/>
              </a:rPr>
              <a:t>油井的图片</a:t>
            </a:r>
          </a:p>
          <a:p>
            <a:pPr marL="0" indent="0" eaLnBrk="1" hangingPunct="1">
              <a:lnSpc>
                <a:spcPct val="110000"/>
              </a:lnSpc>
            </a:pPr>
            <a:r>
              <a:rPr lang="zh-CN" altLang="en-US" sz="2800" dirty="0" smtClean="0">
                <a:solidFill>
                  <a:schemeClr val="tx2"/>
                </a:solidFill>
                <a:latin typeface="楷体_GB2312" pitchFamily="49" charset="-122"/>
                <a:ea typeface="楷体_GB2312" pitchFamily="49" charset="-122"/>
              </a:rPr>
              <a:t>王进喜进人大 </a:t>
            </a:r>
            <a:endParaRPr lang="zh-CN" altLang="en-US" dirty="0" smtClean="0">
              <a:solidFill>
                <a:schemeClr val="tx2"/>
              </a:solidFill>
              <a:latin typeface="楷体_GB2312" pitchFamily="49" charset="-122"/>
              <a:ea typeface="楷体_GB2312" pitchFamily="49" charset="-122"/>
            </a:endParaRPr>
          </a:p>
        </p:txBody>
      </p:sp>
      <p:pic>
        <p:nvPicPr>
          <p:cNvPr id="11268" name="Picture 5" descr="3a8af2cd645b225b2dc70ff904ac9bf5_013427">
            <a:hlinkClick r:id="rId3"/>
          </p:cNvPr>
          <p:cNvPicPr>
            <a:picLocks noChangeAspect="1" noChangeArrowheads="1"/>
          </p:cNvPicPr>
          <p:nvPr/>
        </p:nvPicPr>
        <p:blipFill>
          <a:blip r:embed="rId4"/>
          <a:srcRect/>
          <a:stretch>
            <a:fillRect/>
          </a:stretch>
        </p:blipFill>
        <p:spPr bwMode="auto">
          <a:xfrm>
            <a:off x="3276600" y="3068638"/>
            <a:ext cx="3816350" cy="2835275"/>
          </a:xfrm>
          <a:prstGeom prst="rect">
            <a:avLst/>
          </a:prstGeom>
          <a:noFill/>
          <a:ln w="9525">
            <a:noFill/>
            <a:miter lim="800000"/>
            <a:headEnd/>
            <a:tailEnd/>
          </a:ln>
        </p:spPr>
      </p:pic>
      <p:pic>
        <p:nvPicPr>
          <p:cNvPr id="11269" name="Picture 6"/>
          <p:cNvPicPr>
            <a:picLocks noChangeAspect="1" noChangeArrowheads="1"/>
          </p:cNvPicPr>
          <p:nvPr/>
        </p:nvPicPr>
        <p:blipFill>
          <a:blip r:embed="rId5"/>
          <a:srcRect/>
          <a:stretch>
            <a:fillRect/>
          </a:stretch>
        </p:blipFill>
        <p:spPr bwMode="auto">
          <a:xfrm>
            <a:off x="6659563" y="2349500"/>
            <a:ext cx="2339975" cy="3357563"/>
          </a:xfrm>
          <a:prstGeom prst="rect">
            <a:avLst/>
          </a:prstGeom>
          <a:noFill/>
          <a:ln w="9525">
            <a:noFill/>
            <a:miter lim="800000"/>
            <a:headEnd/>
            <a:tailEnd/>
          </a:ln>
        </p:spPr>
      </p:pic>
    </p:spTree>
    <p:extLst>
      <p:ext uri="{BB962C8B-B14F-4D97-AF65-F5344CB8AC3E}">
        <p14:creationId xmlns:p14="http://schemas.microsoft.com/office/powerpoint/2010/main" val="282162026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2.4  </a:t>
            </a:r>
            <a:r>
              <a:rPr lang="zh-CN" altLang="zh-CN" dirty="0" smtClean="0"/>
              <a:t>商务谈判方案的制订</a:t>
            </a:r>
            <a:endParaRPr lang="zh-CN" altLang="en-US" dirty="0"/>
          </a:p>
        </p:txBody>
      </p:sp>
      <p:sp>
        <p:nvSpPr>
          <p:cNvPr id="3" name="内容占位符 2"/>
          <p:cNvSpPr>
            <a:spLocks noGrp="1"/>
          </p:cNvSpPr>
          <p:nvPr>
            <p:ph idx="1"/>
          </p:nvPr>
        </p:nvSpPr>
        <p:spPr/>
        <p:txBody>
          <a:bodyPr/>
          <a:lstStyle/>
          <a:p>
            <a:pPr marL="0" indent="0">
              <a:spcBef>
                <a:spcPts val="1200"/>
              </a:spcBef>
              <a:buNone/>
            </a:pPr>
            <a:r>
              <a:rPr lang="en-US" altLang="zh-CN" sz="2800" b="1" dirty="0" smtClean="0">
                <a:solidFill>
                  <a:srgbClr val="660033"/>
                </a:solidFill>
                <a:latin typeface="楷体_GB2312" pitchFamily="49" charset="-122"/>
                <a:ea typeface="楷体_GB2312" pitchFamily="49" charset="-122"/>
              </a:rPr>
              <a:t>2.4.1</a:t>
            </a:r>
            <a:r>
              <a:rPr lang="zh-CN" altLang="zh-CN" sz="2800" b="1" dirty="0">
                <a:solidFill>
                  <a:srgbClr val="660033"/>
                </a:solidFill>
                <a:latin typeface="楷体_GB2312" pitchFamily="49" charset="-122"/>
                <a:ea typeface="楷体_GB2312" pitchFamily="49" charset="-122"/>
              </a:rPr>
              <a:t>谈判主题和目标的确定</a:t>
            </a:r>
            <a:endParaRPr lang="zh-CN" altLang="zh-CN" sz="2800" dirty="0">
              <a:solidFill>
                <a:srgbClr val="660033"/>
              </a:solidFill>
              <a:latin typeface="楷体_GB2312" pitchFamily="49" charset="-122"/>
              <a:ea typeface="楷体_GB2312" pitchFamily="49" charset="-122"/>
            </a:endParaRPr>
          </a:p>
          <a:p>
            <a:pPr marL="0" indent="0">
              <a:spcBef>
                <a:spcPts val="1200"/>
              </a:spcBef>
              <a:buNone/>
            </a:pPr>
            <a:r>
              <a:rPr lang="en-US" altLang="zh-CN" b="1" dirty="0"/>
              <a:t>1.</a:t>
            </a:r>
            <a:r>
              <a:rPr lang="zh-CN" altLang="zh-CN" b="1" dirty="0"/>
              <a:t>谈判主题的确定</a:t>
            </a:r>
            <a:endParaRPr lang="zh-CN" altLang="zh-CN" dirty="0"/>
          </a:p>
          <a:p>
            <a:r>
              <a:rPr lang="zh-CN" altLang="zh-CN" dirty="0"/>
              <a:t>谈判的主题就是参加谈判的目的，谈判的主题因谈判的期望值、内容和类型不同而异。但在实践中，一次谈判一般只为一个主题服务，因此在制定谈判方案时也多以此主题为中心</a:t>
            </a:r>
            <a:r>
              <a:rPr lang="zh-CN" altLang="zh-CN" dirty="0" smtClean="0"/>
              <a:t>。</a:t>
            </a:r>
            <a:endParaRPr lang="en-US" altLang="zh-CN" dirty="0" smtClean="0"/>
          </a:p>
          <a:p>
            <a:r>
              <a:rPr lang="zh-CN" altLang="zh-CN" dirty="0" smtClean="0"/>
              <a:t>主题</a:t>
            </a:r>
            <a:r>
              <a:rPr lang="zh-CN" altLang="zh-CN" dirty="0"/>
              <a:t>表述应言简意赅，尽量用一句话来进行概括和表述，比如“以最优惠的条件达成某项交易”。至于什么是最优惠条件和如何达成这笔交易就不是谈判主题的问题了</a:t>
            </a:r>
            <a:r>
              <a:rPr lang="zh-CN" altLang="zh-CN" dirty="0" smtClean="0"/>
              <a:t>。</a:t>
            </a:r>
            <a:endParaRPr lang="en-US" altLang="zh-CN" dirty="0" smtClean="0"/>
          </a:p>
          <a:p>
            <a:r>
              <a:rPr lang="zh-CN" altLang="zh-CN" dirty="0" smtClean="0"/>
              <a:t>谈判</a:t>
            </a:r>
            <a:r>
              <a:rPr lang="zh-CN" altLang="zh-CN" dirty="0"/>
              <a:t>方案中的主题，应是己方可以公开的观点，无须保密。</a:t>
            </a:r>
          </a:p>
          <a:p>
            <a:endParaRPr lang="zh-CN" altLang="en-US" dirty="0"/>
          </a:p>
        </p:txBody>
      </p:sp>
    </p:spTree>
    <p:extLst>
      <p:ext uri="{BB962C8B-B14F-4D97-AF65-F5344CB8AC3E}">
        <p14:creationId xmlns:p14="http://schemas.microsoft.com/office/powerpoint/2010/main" val="248582001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715962"/>
          </a:xfrm>
        </p:spPr>
        <p:txBody>
          <a:bodyPr>
            <a:normAutofit/>
          </a:bodyPr>
          <a:lstStyle/>
          <a:p>
            <a:r>
              <a:rPr lang="zh-CN" altLang="zh-CN" dirty="0">
                <a:latin typeface="楷体_GB2312" pitchFamily="49" charset="-122"/>
                <a:ea typeface="楷体_GB2312" pitchFamily="49" charset="-122"/>
              </a:rPr>
              <a:t>谈判主题和目标的</a:t>
            </a:r>
            <a:r>
              <a:rPr lang="zh-CN" altLang="zh-CN" dirty="0" smtClean="0">
                <a:latin typeface="楷体_GB2312" pitchFamily="49" charset="-122"/>
                <a:ea typeface="楷体_GB2312" pitchFamily="49" charset="-122"/>
              </a:rPr>
              <a:t>确定</a:t>
            </a:r>
            <a:endParaRPr lang="zh-CN" altLang="en-US" dirty="0"/>
          </a:p>
        </p:txBody>
      </p:sp>
      <p:sp>
        <p:nvSpPr>
          <p:cNvPr id="3" name="内容占位符 2"/>
          <p:cNvSpPr>
            <a:spLocks noGrp="1"/>
          </p:cNvSpPr>
          <p:nvPr>
            <p:ph idx="1"/>
          </p:nvPr>
        </p:nvSpPr>
        <p:spPr>
          <a:xfrm>
            <a:off x="457200" y="990600"/>
            <a:ext cx="8305800" cy="5715000"/>
          </a:xfrm>
        </p:spPr>
        <p:txBody>
          <a:bodyPr>
            <a:normAutofit fontScale="85000" lnSpcReduction="20000"/>
          </a:bodyPr>
          <a:lstStyle/>
          <a:p>
            <a:pPr marL="0" indent="0">
              <a:lnSpc>
                <a:spcPct val="120000"/>
              </a:lnSpc>
              <a:spcBef>
                <a:spcPts val="1200"/>
              </a:spcBef>
              <a:spcAft>
                <a:spcPts val="600"/>
              </a:spcAft>
              <a:buNone/>
            </a:pPr>
            <a:r>
              <a:rPr lang="en-US" altLang="zh-CN" sz="2800" b="1" dirty="0"/>
              <a:t>2.</a:t>
            </a:r>
            <a:r>
              <a:rPr lang="zh-CN" altLang="zh-CN" sz="2800" b="1" dirty="0"/>
              <a:t>谈判目标的设置</a:t>
            </a:r>
            <a:endParaRPr lang="zh-CN" altLang="zh-CN" sz="2800" dirty="0"/>
          </a:p>
          <a:p>
            <a:r>
              <a:rPr lang="zh-CN" altLang="zh-CN" dirty="0"/>
              <a:t>谈判方案制订的核心问题就是明确谈判目标</a:t>
            </a:r>
            <a:r>
              <a:rPr lang="zh-CN" altLang="zh-CN" dirty="0" smtClean="0"/>
              <a:t>。谈判目标的</a:t>
            </a:r>
            <a:r>
              <a:rPr lang="zh-CN" altLang="zh-CN" dirty="0"/>
              <a:t>实现与否，对谈判方来说意义重大，是判定谈判是否成功的标志。</a:t>
            </a:r>
          </a:p>
          <a:p>
            <a:r>
              <a:rPr lang="zh-CN" altLang="zh-CN" dirty="0"/>
              <a:t>目标设置应该是具体的，常常表现为几个指标的组合。以贸易谈判为例，一般包括以下几个要素指标：交易额、价格、支付方式、交货条件、运输、产品规格、质量、服务标准等。其中，价格为核心指标，也是磋商争议的焦点</a:t>
            </a:r>
            <a:r>
              <a:rPr lang="zh-CN" altLang="zh-CN" dirty="0" smtClean="0"/>
              <a:t>。</a:t>
            </a:r>
            <a:endParaRPr lang="en-US" altLang="zh-CN" dirty="0" smtClean="0"/>
          </a:p>
          <a:p>
            <a:r>
              <a:rPr lang="zh-CN" altLang="zh-CN" dirty="0" smtClean="0"/>
              <a:t>目标设置</a:t>
            </a:r>
            <a:r>
              <a:rPr lang="zh-CN" altLang="zh-CN" dirty="0"/>
              <a:t>要有</a:t>
            </a:r>
            <a:r>
              <a:rPr lang="zh-CN" altLang="zh-CN" dirty="0" smtClean="0"/>
              <a:t>弹性</a:t>
            </a:r>
            <a:r>
              <a:rPr lang="zh-CN" altLang="en-US" dirty="0" smtClean="0"/>
              <a:t>，</a:t>
            </a:r>
            <a:r>
              <a:rPr lang="zh-CN" altLang="zh-CN" dirty="0" smtClean="0"/>
              <a:t>通常</a:t>
            </a:r>
            <a:r>
              <a:rPr lang="zh-CN" altLang="zh-CN" dirty="0"/>
              <a:t>把商务谈判目标分为三个</a:t>
            </a:r>
            <a:r>
              <a:rPr lang="zh-CN" altLang="zh-CN" dirty="0" smtClean="0"/>
              <a:t>层次</a:t>
            </a:r>
            <a:r>
              <a:rPr lang="zh-CN" altLang="en-US" dirty="0" smtClean="0"/>
              <a:t>：</a:t>
            </a:r>
            <a:endParaRPr lang="zh-CN" altLang="zh-CN" dirty="0"/>
          </a:p>
          <a:p>
            <a:pPr marL="457200" lvl="1" indent="0">
              <a:buNone/>
            </a:pPr>
            <a:r>
              <a:rPr lang="zh-CN" altLang="zh-CN" b="1" dirty="0"/>
              <a:t>（</a:t>
            </a:r>
            <a:r>
              <a:rPr lang="en-US" altLang="zh-CN" b="1" dirty="0"/>
              <a:t>1</a:t>
            </a:r>
            <a:r>
              <a:rPr lang="zh-CN" altLang="zh-CN" b="1" dirty="0"/>
              <a:t>）最低限度目标。</a:t>
            </a:r>
            <a:r>
              <a:rPr lang="zh-CN" altLang="zh-CN" dirty="0"/>
              <a:t>谈判者期待通过谈判所要达成的下限目标，它对一方的利益具有实质性作用，是谈判的底线，是不能妥协的。否则，就失去谈判的意义，只好放弃谈判。</a:t>
            </a:r>
          </a:p>
          <a:p>
            <a:pPr marL="457200" lvl="1" indent="0">
              <a:buNone/>
            </a:pPr>
            <a:r>
              <a:rPr lang="zh-CN" altLang="zh-CN" b="1" dirty="0"/>
              <a:t>（</a:t>
            </a:r>
            <a:r>
              <a:rPr lang="en-US" altLang="zh-CN" b="1" dirty="0"/>
              <a:t>2</a:t>
            </a:r>
            <a:r>
              <a:rPr lang="zh-CN" altLang="zh-CN" b="1" dirty="0" smtClean="0"/>
              <a:t>）</a:t>
            </a:r>
            <a:r>
              <a:rPr lang="zh-CN" altLang="en-US" b="1" dirty="0" smtClean="0"/>
              <a:t>最高目标（</a:t>
            </a:r>
            <a:r>
              <a:rPr lang="zh-CN" altLang="zh-CN" b="1" dirty="0" smtClean="0"/>
              <a:t>最</a:t>
            </a:r>
            <a:r>
              <a:rPr lang="zh-CN" altLang="zh-CN" b="1" dirty="0"/>
              <a:t>优期望</a:t>
            </a:r>
            <a:r>
              <a:rPr lang="zh-CN" altLang="zh-CN" b="1" dirty="0" smtClean="0"/>
              <a:t>目标</a:t>
            </a:r>
            <a:r>
              <a:rPr lang="zh-CN" altLang="en-US" b="1" dirty="0" smtClean="0"/>
              <a:t>）</a:t>
            </a:r>
            <a:r>
              <a:rPr lang="zh-CN" altLang="zh-CN" b="1" dirty="0" smtClean="0"/>
              <a:t>。</a:t>
            </a:r>
            <a:r>
              <a:rPr lang="zh-CN" altLang="zh-CN" dirty="0"/>
              <a:t>谈判者希望通过谈判达成的上限目标，对谈判一方最有利的理想目标，它能在满足一方的实际需求之外，还能获得额外的利益。这种目标带有很大的策略性，在谈判中一般很难实现。 </a:t>
            </a:r>
          </a:p>
          <a:p>
            <a:pPr marL="457200" lvl="1" indent="0">
              <a:buNone/>
            </a:pPr>
            <a:r>
              <a:rPr lang="zh-CN" altLang="zh-CN" b="1" dirty="0"/>
              <a:t>（</a:t>
            </a:r>
            <a:r>
              <a:rPr lang="en-US" altLang="zh-CN" b="1" dirty="0"/>
              <a:t>3</a:t>
            </a:r>
            <a:r>
              <a:rPr lang="zh-CN" altLang="zh-CN" b="1" dirty="0"/>
              <a:t>）可接受目标。</a:t>
            </a:r>
            <a:r>
              <a:rPr lang="zh-CN" altLang="zh-CN" dirty="0"/>
              <a:t>指谈判一方根据主客观因素，考虑到各方面情况，经过科学论证、预测和核算之后所确定的谈判目标。可接受目标是介于最优期望目标与最低限度目标之间的目标。可接受目标的实现，往往意味着谈判的胜利</a:t>
            </a:r>
            <a:r>
              <a:rPr lang="zh-CN" altLang="zh-CN" dirty="0" smtClean="0"/>
              <a:t>。</a:t>
            </a:r>
            <a:endParaRPr lang="zh-CN" altLang="zh-CN" dirty="0"/>
          </a:p>
        </p:txBody>
      </p:sp>
    </p:spTree>
    <p:extLst>
      <p:ext uri="{BB962C8B-B14F-4D97-AF65-F5344CB8AC3E}">
        <p14:creationId xmlns:p14="http://schemas.microsoft.com/office/powerpoint/2010/main" val="267121294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en-US" altLang="zh-CN" sz="3200" dirty="0">
                <a:latin typeface="楷体_GB2312" pitchFamily="49" charset="-122"/>
                <a:ea typeface="楷体_GB2312" pitchFamily="49" charset="-122"/>
              </a:rPr>
              <a:t>2.4.2 </a:t>
            </a:r>
            <a:r>
              <a:rPr lang="zh-CN" altLang="zh-CN" sz="3200" dirty="0">
                <a:latin typeface="楷体_GB2312" pitchFamily="49" charset="-122"/>
                <a:ea typeface="楷体_GB2312" pitchFamily="49" charset="-122"/>
              </a:rPr>
              <a:t>谈判议程的</a:t>
            </a:r>
            <a:r>
              <a:rPr lang="zh-CN" altLang="zh-CN" sz="3200" dirty="0" smtClean="0">
                <a:latin typeface="楷体_GB2312" pitchFamily="49" charset="-122"/>
                <a:ea typeface="楷体_GB2312" pitchFamily="49" charset="-122"/>
              </a:rPr>
              <a:t>拟定</a:t>
            </a:r>
            <a:endParaRPr lang="zh-CN" altLang="en-US" sz="3200" dirty="0">
              <a:latin typeface="楷体_GB2312" pitchFamily="49" charset="-122"/>
              <a:ea typeface="楷体_GB2312" pitchFamily="49" charset="-122"/>
            </a:endParaRPr>
          </a:p>
        </p:txBody>
      </p:sp>
      <p:sp>
        <p:nvSpPr>
          <p:cNvPr id="3" name="内容占位符 2"/>
          <p:cNvSpPr>
            <a:spLocks noGrp="1"/>
          </p:cNvSpPr>
          <p:nvPr>
            <p:ph idx="1"/>
          </p:nvPr>
        </p:nvSpPr>
        <p:spPr/>
        <p:txBody>
          <a:bodyPr>
            <a:normAutofit fontScale="92500" lnSpcReduction="20000"/>
          </a:bodyPr>
          <a:lstStyle/>
          <a:p>
            <a:r>
              <a:rPr lang="zh-CN" altLang="zh-CN" dirty="0" smtClean="0"/>
              <a:t>谈判</a:t>
            </a:r>
            <a:r>
              <a:rPr lang="zh-CN" altLang="zh-CN" dirty="0"/>
              <a:t>议程是指有关谈判事项的程序安排，是对有关谈判的议题和工作计划的预先编制</a:t>
            </a:r>
            <a:r>
              <a:rPr lang="zh-CN" altLang="zh-CN" dirty="0" smtClean="0"/>
              <a:t>。议程</a:t>
            </a:r>
            <a:r>
              <a:rPr lang="zh-CN" altLang="zh-CN" dirty="0"/>
              <a:t>拟定上应重点应解决</a:t>
            </a:r>
            <a:r>
              <a:rPr lang="zh-CN" altLang="zh-CN" dirty="0" smtClean="0"/>
              <a:t>以下问题</a:t>
            </a:r>
            <a:r>
              <a:rPr lang="zh-CN" altLang="zh-CN" dirty="0"/>
              <a:t>。</a:t>
            </a:r>
          </a:p>
          <a:p>
            <a:pPr marL="0" indent="0">
              <a:lnSpc>
                <a:spcPct val="120000"/>
              </a:lnSpc>
              <a:spcBef>
                <a:spcPts val="1200"/>
              </a:spcBef>
              <a:spcAft>
                <a:spcPts val="600"/>
              </a:spcAft>
              <a:buNone/>
            </a:pPr>
            <a:r>
              <a:rPr lang="en-US" altLang="zh-CN" sz="2600" b="1" dirty="0"/>
              <a:t>1.</a:t>
            </a:r>
            <a:r>
              <a:rPr lang="zh-CN" altLang="zh-CN" sz="2600" b="1" dirty="0"/>
              <a:t>谈判议题的确定</a:t>
            </a:r>
            <a:endParaRPr lang="zh-CN" altLang="zh-CN" sz="2600" dirty="0"/>
          </a:p>
          <a:p>
            <a:r>
              <a:rPr lang="zh-CN" altLang="zh-CN" dirty="0"/>
              <a:t>谈判议题是双方讨论的对象，凡是与谈判有关并需要双方展开讨论的问题，就是谈判的议题。在确定谈判议题时，首先，要将与本次谈判有关的问题罗列出来；其次，将罗列出的各种问题进行分类，确定问题重要与否，与己方的利弊关系；最后，将对己方有利的问题列为重点问题加以讨论，对己方不利的问题尽量回避，这将有助于己方在谈判中处于主动地位。但回避并不等于问题不存在，因此还要考虑到当对方提出这类问题时，己方采取的应付对策。</a:t>
            </a:r>
          </a:p>
          <a:p>
            <a:r>
              <a:rPr lang="zh-CN" altLang="zh-CN" dirty="0"/>
              <a:t>在谈判的准备阶段，己方应率先拟定谈判议程，并争取对方同意。在谈判实践中，一般以东道主为先，经协商后确定，或双方共同商议。谈判者应尽量争取谈判议程的拟定，这样对己方来讲是很有利的。</a:t>
            </a:r>
          </a:p>
          <a:p>
            <a:endParaRPr lang="zh-CN" altLang="en-US" dirty="0"/>
          </a:p>
        </p:txBody>
      </p:sp>
    </p:spTree>
    <p:extLst>
      <p:ext uri="{BB962C8B-B14F-4D97-AF65-F5344CB8AC3E}">
        <p14:creationId xmlns:p14="http://schemas.microsoft.com/office/powerpoint/2010/main" val="38599555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dirty="0" smtClean="0">
                <a:latin typeface="楷体_GB2312" pitchFamily="49" charset="-122"/>
                <a:ea typeface="楷体_GB2312" pitchFamily="49" charset="-122"/>
              </a:rPr>
              <a:t>谈判议程的拟定</a:t>
            </a:r>
            <a:endParaRPr lang="zh-CN" altLang="en-US" dirty="0"/>
          </a:p>
        </p:txBody>
      </p:sp>
      <p:sp>
        <p:nvSpPr>
          <p:cNvPr id="3" name="内容占位符 2"/>
          <p:cNvSpPr>
            <a:spLocks noGrp="1"/>
          </p:cNvSpPr>
          <p:nvPr>
            <p:ph idx="1"/>
          </p:nvPr>
        </p:nvSpPr>
        <p:spPr>
          <a:xfrm>
            <a:off x="457200" y="1066800"/>
            <a:ext cx="8305800" cy="3352800"/>
          </a:xfrm>
        </p:spPr>
        <p:txBody>
          <a:bodyPr>
            <a:normAutofit/>
          </a:bodyPr>
          <a:lstStyle/>
          <a:p>
            <a:pPr marL="0" indent="0">
              <a:lnSpc>
                <a:spcPct val="110000"/>
              </a:lnSpc>
              <a:spcAft>
                <a:spcPts val="600"/>
              </a:spcAft>
              <a:buNone/>
            </a:pPr>
            <a:r>
              <a:rPr lang="en-US" altLang="zh-CN" sz="3200" b="1" dirty="0"/>
              <a:t>2.</a:t>
            </a:r>
            <a:r>
              <a:rPr lang="zh-CN" altLang="zh-CN" sz="3200" b="1" dirty="0"/>
              <a:t>谈判议题的顺序安排</a:t>
            </a:r>
            <a:endParaRPr lang="zh-CN" altLang="zh-CN" sz="3200" dirty="0"/>
          </a:p>
          <a:p>
            <a:r>
              <a:rPr lang="zh-CN" altLang="zh-CN" sz="2000" b="1" dirty="0">
                <a:solidFill>
                  <a:srgbClr val="660033"/>
                </a:solidFill>
              </a:rPr>
              <a:t>先易后</a:t>
            </a:r>
            <a:r>
              <a:rPr lang="zh-CN" altLang="zh-CN" sz="2000" b="1" dirty="0" smtClean="0">
                <a:solidFill>
                  <a:srgbClr val="660033"/>
                </a:solidFill>
              </a:rPr>
              <a:t>难</a:t>
            </a:r>
            <a:r>
              <a:rPr lang="zh-CN" altLang="en-US" sz="2000" b="1" dirty="0" smtClean="0">
                <a:solidFill>
                  <a:srgbClr val="660033"/>
                </a:solidFill>
              </a:rPr>
              <a:t>：</a:t>
            </a:r>
            <a:r>
              <a:rPr lang="zh-CN" altLang="zh-CN" sz="2000" dirty="0" smtClean="0"/>
              <a:t>先</a:t>
            </a:r>
            <a:r>
              <a:rPr lang="zh-CN" altLang="zh-CN" sz="2000" dirty="0"/>
              <a:t>讨论容易解决的问题，以创造良好的洽谈气氛，为讨论困难的问题打好基础；</a:t>
            </a:r>
          </a:p>
          <a:p>
            <a:r>
              <a:rPr lang="zh-CN" altLang="zh-CN" sz="2000" b="1" dirty="0">
                <a:solidFill>
                  <a:srgbClr val="660033"/>
                </a:solidFill>
              </a:rPr>
              <a:t>先难后</a:t>
            </a:r>
            <a:r>
              <a:rPr lang="zh-CN" altLang="zh-CN" sz="2000" b="1" dirty="0" smtClean="0">
                <a:solidFill>
                  <a:srgbClr val="660033"/>
                </a:solidFill>
              </a:rPr>
              <a:t>易</a:t>
            </a:r>
            <a:r>
              <a:rPr lang="zh-CN" altLang="en-US" sz="2000" b="1" dirty="0" smtClean="0">
                <a:solidFill>
                  <a:srgbClr val="660033"/>
                </a:solidFill>
              </a:rPr>
              <a:t>：</a:t>
            </a:r>
            <a:r>
              <a:rPr lang="zh-CN" altLang="zh-CN" sz="2000" dirty="0" smtClean="0"/>
              <a:t>先</a:t>
            </a:r>
            <a:r>
              <a:rPr lang="zh-CN" altLang="zh-CN" sz="2000" dirty="0"/>
              <a:t>集中精力和时间讨论重要的问题，待重要的问题得以解决之后，再以主带次，推动其他问题的解决；</a:t>
            </a:r>
          </a:p>
          <a:p>
            <a:r>
              <a:rPr lang="zh-CN" altLang="zh-CN" sz="2000" b="1" dirty="0" smtClean="0">
                <a:solidFill>
                  <a:srgbClr val="660033"/>
                </a:solidFill>
              </a:rPr>
              <a:t>混合型</a:t>
            </a:r>
            <a:r>
              <a:rPr lang="zh-CN" altLang="en-US" sz="2000" b="1" dirty="0" smtClean="0">
                <a:solidFill>
                  <a:srgbClr val="660033"/>
                </a:solidFill>
              </a:rPr>
              <a:t>：</a:t>
            </a:r>
            <a:r>
              <a:rPr lang="zh-CN" altLang="zh-CN" sz="2000" dirty="0" smtClean="0"/>
              <a:t>即</a:t>
            </a:r>
            <a:r>
              <a:rPr lang="zh-CN" altLang="zh-CN" sz="2000" dirty="0"/>
              <a:t>不分主次先后，把所有要解决的问题都提出来进行讨论，经过一段时间以后， 再把所有要讨论的问题归纳起来，先对统一的意见予以明确，再对尚未解决的问题进行讨论，以求取得一致的意见</a:t>
            </a:r>
            <a:r>
              <a:rPr lang="zh-CN" altLang="zh-CN" sz="2000" dirty="0" smtClean="0"/>
              <a:t>。</a:t>
            </a:r>
            <a:endParaRPr lang="zh-CN" altLang="zh-CN" sz="2000" dirty="0"/>
          </a:p>
        </p:txBody>
      </p:sp>
      <p:sp>
        <p:nvSpPr>
          <p:cNvPr id="4" name="TextBox 3"/>
          <p:cNvSpPr txBox="1"/>
          <p:nvPr/>
        </p:nvSpPr>
        <p:spPr>
          <a:xfrm>
            <a:off x="618836" y="4191000"/>
            <a:ext cx="8077200" cy="2585323"/>
          </a:xfrm>
          <a:prstGeom prst="rect">
            <a:avLst/>
          </a:prstGeom>
          <a:solidFill>
            <a:schemeClr val="accent3">
              <a:lumMod val="20000"/>
              <a:lumOff val="80000"/>
            </a:schemeClr>
          </a:solidFill>
        </p:spPr>
        <p:txBody>
          <a:bodyPr wrap="square" rtlCol="0">
            <a:spAutoFit/>
          </a:bodyPr>
          <a:lstStyle/>
          <a:p>
            <a:pPr algn="ctr"/>
            <a:r>
              <a:rPr lang="zh-CN" altLang="en-US" b="1" dirty="0" smtClean="0">
                <a:solidFill>
                  <a:srgbClr val="660033"/>
                </a:solidFill>
                <a:latin typeface="微软雅黑" pitchFamily="34" charset="-122"/>
                <a:ea typeface="微软雅黑" pitchFamily="34" charset="-122"/>
              </a:rPr>
              <a:t>备　忘</a:t>
            </a:r>
            <a:endParaRPr lang="en-US" altLang="zh-CN" b="1" dirty="0" smtClean="0">
              <a:solidFill>
                <a:srgbClr val="660033"/>
              </a:solidFill>
              <a:latin typeface="微软雅黑" pitchFamily="34" charset="-122"/>
              <a:ea typeface="微软雅黑" pitchFamily="34" charset="-122"/>
            </a:endParaRPr>
          </a:p>
          <a:p>
            <a:pPr marL="285750" indent="-285750">
              <a:buFont typeface="Wingdings" pitchFamily="2" charset="2"/>
              <a:buChar char="Ø"/>
            </a:pPr>
            <a:r>
              <a:rPr lang="zh-CN" altLang="zh-CN" dirty="0" smtClean="0"/>
              <a:t>有经验</a:t>
            </a:r>
            <a:r>
              <a:rPr lang="zh-CN" altLang="zh-CN" dirty="0"/>
              <a:t>的谈判者在谈判前便能估计到：哪些问题双方不会产生分歧意见，较容易达成协议；哪些问题可能有争议</a:t>
            </a:r>
            <a:r>
              <a:rPr lang="zh-CN" altLang="zh-CN" dirty="0" smtClean="0"/>
              <a:t>。</a:t>
            </a:r>
            <a:endParaRPr lang="en-US" altLang="zh-CN" dirty="0" smtClean="0"/>
          </a:p>
          <a:p>
            <a:pPr marL="285750" indent="-285750">
              <a:buFont typeface="Wingdings" pitchFamily="2" charset="2"/>
              <a:buChar char="Ø"/>
            </a:pPr>
            <a:r>
              <a:rPr lang="zh-CN" altLang="zh-CN" dirty="0" smtClean="0"/>
              <a:t>有争议</a:t>
            </a:r>
            <a:r>
              <a:rPr lang="zh-CN" altLang="zh-CN" dirty="0"/>
              <a:t>的问题最好不要放在开头，这样会影响谈判进程，也可能会影响双方的情绪。有争议的问题也不要放到最后，放在最后可能时间不充分，而且在谈判结束前可能会给双方都留下一个不好的印象。有争议的问题最好放在谈成几个问题之后，在谈最后一两个问题之前，也就是放在谈判的中间阶段</a:t>
            </a:r>
            <a:r>
              <a:rPr lang="zh-CN" altLang="zh-CN" dirty="0" smtClean="0"/>
              <a:t>。</a:t>
            </a:r>
            <a:endParaRPr lang="en-US" altLang="zh-CN" dirty="0" smtClean="0"/>
          </a:p>
          <a:p>
            <a:pPr marL="285750" indent="-285750">
              <a:buFont typeface="Wingdings" pitchFamily="2" charset="2"/>
              <a:buChar char="Ø"/>
            </a:pPr>
            <a:r>
              <a:rPr lang="zh-CN" altLang="zh-CN" dirty="0" smtClean="0"/>
              <a:t>谈判</a:t>
            </a:r>
            <a:r>
              <a:rPr lang="zh-CN" altLang="zh-CN" dirty="0"/>
              <a:t>结束之前最好谈一两个双方都满意的问题，以便在谈判结束时创造良好的气氛，给双方留下良好印象。</a:t>
            </a:r>
            <a:endParaRPr lang="zh-CN" altLang="en-US" dirty="0"/>
          </a:p>
        </p:txBody>
      </p:sp>
    </p:spTree>
    <p:extLst>
      <p:ext uri="{BB962C8B-B14F-4D97-AF65-F5344CB8AC3E}">
        <p14:creationId xmlns:p14="http://schemas.microsoft.com/office/powerpoint/2010/main" val="142570699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en-US" altLang="zh-CN" dirty="0" smtClean="0">
                <a:latin typeface="楷体_GB2312" pitchFamily="49" charset="-122"/>
                <a:ea typeface="楷体_GB2312" pitchFamily="49" charset="-122"/>
              </a:rPr>
              <a:t>2.4.3</a:t>
            </a:r>
            <a:r>
              <a:rPr lang="zh-CN" altLang="en-US" dirty="0" smtClean="0">
                <a:latin typeface="楷体_GB2312" pitchFamily="49" charset="-122"/>
                <a:ea typeface="楷体_GB2312" pitchFamily="49" charset="-122"/>
              </a:rPr>
              <a:t>　</a:t>
            </a:r>
            <a:r>
              <a:rPr lang="zh-CN" altLang="zh-CN" dirty="0" smtClean="0">
                <a:latin typeface="楷体_GB2312" pitchFamily="49" charset="-122"/>
                <a:ea typeface="楷体_GB2312" pitchFamily="49" charset="-122"/>
              </a:rPr>
              <a:t>谈判</a:t>
            </a:r>
            <a:r>
              <a:rPr lang="zh-CN" altLang="zh-CN" dirty="0">
                <a:latin typeface="楷体_GB2312" pitchFamily="49" charset="-122"/>
                <a:ea typeface="楷体_GB2312" pitchFamily="49" charset="-122"/>
              </a:rPr>
              <a:t>时间、地点的</a:t>
            </a:r>
            <a:r>
              <a:rPr lang="zh-CN" altLang="zh-CN" dirty="0" smtClean="0">
                <a:latin typeface="楷体_GB2312" pitchFamily="49" charset="-122"/>
                <a:ea typeface="楷体_GB2312" pitchFamily="49" charset="-122"/>
              </a:rPr>
              <a:t>选择</a:t>
            </a:r>
            <a:endParaRPr lang="zh-CN" altLang="en-US" dirty="0">
              <a:latin typeface="楷体_GB2312" pitchFamily="49" charset="-122"/>
              <a:ea typeface="楷体_GB2312" pitchFamily="49" charset="-122"/>
            </a:endParaRPr>
          </a:p>
        </p:txBody>
      </p:sp>
      <p:sp>
        <p:nvSpPr>
          <p:cNvPr id="3" name="内容占位符 2"/>
          <p:cNvSpPr>
            <a:spLocks noGrp="1"/>
          </p:cNvSpPr>
          <p:nvPr>
            <p:ph idx="1"/>
          </p:nvPr>
        </p:nvSpPr>
        <p:spPr>
          <a:xfrm>
            <a:off x="533400" y="1905000"/>
            <a:ext cx="4191000" cy="3052618"/>
          </a:xfrm>
        </p:spPr>
        <p:txBody>
          <a:bodyPr/>
          <a:lstStyle/>
          <a:p>
            <a:pPr marL="0" indent="0">
              <a:buNone/>
            </a:pPr>
            <a:r>
              <a:rPr lang="en-US" altLang="zh-CN" b="1" dirty="0" smtClean="0"/>
              <a:t>1</a:t>
            </a:r>
            <a:r>
              <a:rPr lang="en-US" altLang="zh-CN" b="1" dirty="0"/>
              <a:t>.</a:t>
            </a:r>
            <a:r>
              <a:rPr lang="zh-CN" altLang="zh-CN" b="1" dirty="0"/>
              <a:t>谈判时间的选择</a:t>
            </a:r>
          </a:p>
          <a:p>
            <a:r>
              <a:rPr lang="zh-CN" altLang="zh-CN" dirty="0"/>
              <a:t>己方谈判准备的充分程度</a:t>
            </a:r>
          </a:p>
          <a:p>
            <a:r>
              <a:rPr lang="zh-CN" altLang="zh-CN" dirty="0"/>
              <a:t>谈判者的情绪状况</a:t>
            </a:r>
          </a:p>
          <a:p>
            <a:r>
              <a:rPr lang="zh-CN" altLang="zh-CN" dirty="0"/>
              <a:t>谈判的紧迫程度</a:t>
            </a:r>
          </a:p>
          <a:p>
            <a:r>
              <a:rPr lang="zh-CN" altLang="zh-CN" dirty="0"/>
              <a:t>考虑谈判对手的情况</a:t>
            </a:r>
          </a:p>
          <a:p>
            <a:pPr marL="0" indent="0">
              <a:buNone/>
            </a:pPr>
            <a:endParaRPr lang="zh-CN" altLang="en-US" dirty="0"/>
          </a:p>
        </p:txBody>
      </p:sp>
      <p:sp>
        <p:nvSpPr>
          <p:cNvPr id="4" name="矩形 3"/>
          <p:cNvSpPr/>
          <p:nvPr/>
        </p:nvSpPr>
        <p:spPr>
          <a:xfrm>
            <a:off x="5257800" y="1828800"/>
            <a:ext cx="3124200" cy="2603790"/>
          </a:xfrm>
          <a:prstGeom prst="rect">
            <a:avLst/>
          </a:prstGeom>
        </p:spPr>
        <p:txBody>
          <a:bodyPr wrap="square">
            <a:spAutoFit/>
          </a:bodyPr>
          <a:lstStyle/>
          <a:p>
            <a:pPr lvl="0" fontAlgn="auto">
              <a:spcBef>
                <a:spcPct val="20000"/>
              </a:spcBef>
              <a:spcAft>
                <a:spcPts val="0"/>
              </a:spcAft>
              <a:buClr>
                <a:srgbClr val="660033"/>
              </a:buClr>
              <a:buSzPct val="113000"/>
            </a:pPr>
            <a:r>
              <a:rPr lang="en-US" altLang="zh-CN" sz="2400" b="1" dirty="0">
                <a:solidFill>
                  <a:prstClr val="black"/>
                </a:solidFill>
                <a:latin typeface="微软雅黑" pitchFamily="34" charset="-122"/>
                <a:ea typeface="微软雅黑" pitchFamily="34" charset="-122"/>
              </a:rPr>
              <a:t>2</a:t>
            </a:r>
            <a:r>
              <a:rPr lang="zh-CN" altLang="zh-CN" sz="2400" b="1" dirty="0">
                <a:solidFill>
                  <a:prstClr val="black"/>
                </a:solidFill>
                <a:latin typeface="微软雅黑" pitchFamily="34" charset="-122"/>
                <a:ea typeface="微软雅黑" pitchFamily="34" charset="-122"/>
              </a:rPr>
              <a:t>．谈判地点的选择</a:t>
            </a:r>
          </a:p>
          <a:p>
            <a:pPr marL="252000" lvl="0" indent="-252000" fontAlgn="auto">
              <a:spcBef>
                <a:spcPct val="20000"/>
              </a:spcBef>
              <a:spcAft>
                <a:spcPts val="0"/>
              </a:spcAft>
              <a:buClr>
                <a:srgbClr val="660033"/>
              </a:buClr>
              <a:buSzPct val="113000"/>
              <a:buFont typeface="Arial" pitchFamily="34" charset="0"/>
              <a:buChar char="•"/>
            </a:pPr>
            <a:r>
              <a:rPr lang="zh-CN" altLang="zh-CN" sz="2400" dirty="0">
                <a:solidFill>
                  <a:prstClr val="black"/>
                </a:solidFill>
                <a:latin typeface="微软雅黑" pitchFamily="34" charset="-122"/>
                <a:ea typeface="微软雅黑" pitchFamily="34" charset="-122"/>
              </a:rPr>
              <a:t>谈判者所在地</a:t>
            </a:r>
          </a:p>
          <a:p>
            <a:pPr marL="252000" lvl="0" indent="-252000" fontAlgn="auto">
              <a:spcBef>
                <a:spcPct val="20000"/>
              </a:spcBef>
              <a:spcAft>
                <a:spcPts val="0"/>
              </a:spcAft>
              <a:buClr>
                <a:srgbClr val="660033"/>
              </a:buClr>
              <a:buSzPct val="113000"/>
              <a:buFont typeface="Arial" pitchFamily="34" charset="0"/>
              <a:buChar char="•"/>
            </a:pPr>
            <a:r>
              <a:rPr lang="zh-CN" altLang="zh-CN" sz="2400" dirty="0">
                <a:solidFill>
                  <a:prstClr val="black"/>
                </a:solidFill>
                <a:latin typeface="微软雅黑" pitchFamily="34" charset="-122"/>
                <a:ea typeface="微软雅黑" pitchFamily="34" charset="-122"/>
              </a:rPr>
              <a:t>对方所在地</a:t>
            </a:r>
          </a:p>
          <a:p>
            <a:pPr marL="252000" lvl="0" indent="-252000" fontAlgn="auto">
              <a:spcBef>
                <a:spcPct val="20000"/>
              </a:spcBef>
              <a:spcAft>
                <a:spcPts val="0"/>
              </a:spcAft>
              <a:buClr>
                <a:srgbClr val="660033"/>
              </a:buClr>
              <a:buSzPct val="113000"/>
              <a:buFont typeface="Arial" pitchFamily="34" charset="0"/>
              <a:buChar char="•"/>
            </a:pPr>
            <a:r>
              <a:rPr lang="zh-CN" altLang="zh-CN" sz="2400" dirty="0">
                <a:solidFill>
                  <a:prstClr val="black"/>
                </a:solidFill>
                <a:latin typeface="微软雅黑" pitchFamily="34" charset="-122"/>
                <a:ea typeface="微软雅黑" pitchFamily="34" charset="-122"/>
              </a:rPr>
              <a:t>在双方所在地交叉轮流谈判</a:t>
            </a:r>
          </a:p>
          <a:p>
            <a:pPr marL="252000" lvl="0" indent="-252000" fontAlgn="auto">
              <a:spcBef>
                <a:spcPct val="20000"/>
              </a:spcBef>
              <a:spcAft>
                <a:spcPts val="0"/>
              </a:spcAft>
              <a:buClr>
                <a:srgbClr val="660033"/>
              </a:buClr>
              <a:buSzPct val="113000"/>
              <a:buFont typeface="Arial" pitchFamily="34" charset="0"/>
              <a:buChar char="•"/>
            </a:pPr>
            <a:r>
              <a:rPr lang="zh-CN" altLang="zh-CN" sz="2400" dirty="0">
                <a:solidFill>
                  <a:prstClr val="black"/>
                </a:solidFill>
                <a:latin typeface="微软雅黑" pitchFamily="34" charset="-122"/>
                <a:ea typeface="微软雅黑" pitchFamily="34" charset="-122"/>
              </a:rPr>
              <a:t>中间地点</a:t>
            </a:r>
          </a:p>
        </p:txBody>
      </p:sp>
    </p:spTree>
    <p:extLst>
      <p:ext uri="{BB962C8B-B14F-4D97-AF65-F5344CB8AC3E}">
        <p14:creationId xmlns:p14="http://schemas.microsoft.com/office/powerpoint/2010/main" val="14109721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990600" y="762000"/>
            <a:ext cx="6870700" cy="838200"/>
          </a:xfrm>
          <a:solidFill>
            <a:schemeClr val="accent3">
              <a:lumMod val="20000"/>
              <a:lumOff val="80000"/>
            </a:schemeClr>
          </a:solidFill>
        </p:spPr>
        <p:txBody>
          <a:bodyPr/>
          <a:lstStyle/>
          <a:p>
            <a:r>
              <a:rPr lang="en-US" altLang="zh-CN" sz="3200" b="1" dirty="0" smtClean="0">
                <a:latin typeface="微软雅黑" pitchFamily="34" charset="-122"/>
                <a:ea typeface="微软雅黑" pitchFamily="34" charset="-122"/>
              </a:rPr>
              <a:t>1.1</a:t>
            </a:r>
            <a:r>
              <a:rPr lang="zh-CN" altLang="en-US" sz="3200" b="1" dirty="0" smtClean="0">
                <a:latin typeface="微软雅黑" pitchFamily="34" charset="-122"/>
                <a:ea typeface="微软雅黑" pitchFamily="34" charset="-122"/>
              </a:rPr>
              <a:t>　商务</a:t>
            </a:r>
            <a:r>
              <a:rPr lang="zh-CN" altLang="en-US" sz="3200" b="1" dirty="0">
                <a:latin typeface="微软雅黑" pitchFamily="34" charset="-122"/>
                <a:ea typeface="微软雅黑" pitchFamily="34" charset="-122"/>
              </a:rPr>
              <a:t>谈判</a:t>
            </a:r>
            <a:r>
              <a:rPr lang="zh-CN" altLang="en-US" sz="3200" b="1" dirty="0" smtClean="0">
                <a:latin typeface="微软雅黑" pitchFamily="34" charset="-122"/>
                <a:ea typeface="微软雅黑" pitchFamily="34" charset="-122"/>
              </a:rPr>
              <a:t>的特征与评价标准</a:t>
            </a:r>
            <a:endParaRPr lang="zh-CN" altLang="en-US" sz="3200" b="1" dirty="0">
              <a:latin typeface="微软雅黑" pitchFamily="34" charset="-122"/>
              <a:ea typeface="微软雅黑" pitchFamily="34" charset="-122"/>
            </a:endParaRPr>
          </a:p>
        </p:txBody>
      </p:sp>
      <p:sp>
        <p:nvSpPr>
          <p:cNvPr id="36867" name="Rectangle 3"/>
          <p:cNvSpPr>
            <a:spLocks noGrp="1" noChangeArrowheads="1"/>
          </p:cNvSpPr>
          <p:nvPr>
            <p:ph idx="1"/>
          </p:nvPr>
        </p:nvSpPr>
        <p:spPr>
          <a:xfrm>
            <a:off x="685800" y="1752600"/>
            <a:ext cx="7543800" cy="3657600"/>
          </a:xfrm>
        </p:spPr>
        <p:txBody>
          <a:bodyPr>
            <a:normAutofit/>
          </a:bodyPr>
          <a:lstStyle/>
          <a:p>
            <a:pPr>
              <a:lnSpc>
                <a:spcPct val="120000"/>
              </a:lnSpc>
              <a:buFontTx/>
              <a:buNone/>
            </a:pPr>
            <a:r>
              <a:rPr lang="en-US" altLang="zh-CN" sz="2800" b="1" dirty="0" smtClean="0">
                <a:solidFill>
                  <a:srgbClr val="660033"/>
                </a:solidFill>
                <a:latin typeface="楷体" panose="02010609060101010101" pitchFamily="49" charset="-122"/>
                <a:ea typeface="楷体" panose="02010609060101010101" pitchFamily="49" charset="-122"/>
              </a:rPr>
              <a:t>1.1.1</a:t>
            </a:r>
            <a:r>
              <a:rPr lang="zh-CN" altLang="en-US" sz="2800" b="1" dirty="0" smtClean="0">
                <a:solidFill>
                  <a:srgbClr val="660033"/>
                </a:solidFill>
                <a:latin typeface="楷体" panose="02010609060101010101" pitchFamily="49" charset="-122"/>
                <a:ea typeface="楷体" panose="02010609060101010101" pitchFamily="49" charset="-122"/>
              </a:rPr>
              <a:t>　商务谈判的概念</a:t>
            </a:r>
            <a:endParaRPr lang="en-US" altLang="zh-CN" sz="2800" b="1" dirty="0" smtClean="0">
              <a:solidFill>
                <a:srgbClr val="660033"/>
              </a:solidFill>
              <a:latin typeface="楷体" panose="02010609060101010101" pitchFamily="49" charset="-122"/>
              <a:ea typeface="楷体" panose="02010609060101010101" pitchFamily="49" charset="-122"/>
            </a:endParaRPr>
          </a:p>
          <a:p>
            <a:pPr>
              <a:lnSpc>
                <a:spcPct val="120000"/>
              </a:lnSpc>
              <a:buFontTx/>
              <a:buNone/>
            </a:pPr>
            <a:r>
              <a:rPr lang="zh-CN" altLang="en-US" sz="2000" dirty="0" smtClean="0"/>
              <a:t>● 谈判</a:t>
            </a:r>
            <a:r>
              <a:rPr lang="zh-CN" altLang="en-US" sz="2000" dirty="0"/>
              <a:t>是一种普遍的人类行为</a:t>
            </a:r>
            <a:endParaRPr lang="zh-CN" altLang="en-US" sz="1800" dirty="0"/>
          </a:p>
          <a:p>
            <a:pPr>
              <a:lnSpc>
                <a:spcPct val="120000"/>
              </a:lnSpc>
              <a:buFont typeface="Wingdings" panose="05000000000000000000" pitchFamily="2" charset="2"/>
              <a:buChar char="ü"/>
            </a:pPr>
            <a:r>
              <a:rPr lang="zh-CN" altLang="en-US" sz="1800" dirty="0" smtClean="0">
                <a:solidFill>
                  <a:srgbClr val="C00000"/>
                </a:solidFill>
                <a:latin typeface="微软雅黑" pitchFamily="34" charset="-122"/>
                <a:ea typeface="微软雅黑" pitchFamily="34" charset="-122"/>
              </a:rPr>
              <a:t>广义</a:t>
            </a:r>
            <a:r>
              <a:rPr lang="zh-CN" altLang="en-US" sz="1800" dirty="0">
                <a:solidFill>
                  <a:srgbClr val="C00000"/>
                </a:solidFill>
                <a:latin typeface="微软雅黑" pitchFamily="34" charset="-122"/>
                <a:ea typeface="微软雅黑" pitchFamily="34" charset="-122"/>
              </a:rPr>
              <a:t>的谈判</a:t>
            </a:r>
            <a:r>
              <a:rPr lang="zh-CN" altLang="en-US" sz="1800" dirty="0">
                <a:latin typeface="微软雅黑" pitchFamily="34" charset="-122"/>
                <a:ea typeface="微软雅黑" pitchFamily="34" charset="-122"/>
              </a:rPr>
              <a:t>包括一切有关“协商”、“交涉”、“商量”、“磋商”的活动</a:t>
            </a:r>
            <a:r>
              <a:rPr lang="zh-CN" altLang="en-US" sz="1800" dirty="0" smtClean="0">
                <a:latin typeface="微软雅黑" pitchFamily="34" charset="-122"/>
                <a:ea typeface="微软雅黑" pitchFamily="34" charset="-122"/>
              </a:rPr>
              <a:t>。</a:t>
            </a:r>
            <a:r>
              <a:rPr lang="zh-CN" altLang="en-US" sz="1600" dirty="0"/>
              <a:t>如日常生活中的讨论还价，销售员向客户售卖产品，员工向老板争取资源，同事之间协商工作上的安排</a:t>
            </a:r>
            <a:r>
              <a:rPr lang="en-US" altLang="zh-CN" sz="1600" dirty="0"/>
              <a:t>……</a:t>
            </a:r>
            <a:r>
              <a:rPr lang="zh-CN" altLang="en-US" sz="1600" dirty="0"/>
              <a:t>这些都是谈判场景，可以说每个人每天都在不知不觉中进行着谈判。</a:t>
            </a:r>
            <a:endParaRPr lang="en-US" altLang="zh-CN" sz="1600" dirty="0"/>
          </a:p>
          <a:p>
            <a:pPr lvl="1">
              <a:lnSpc>
                <a:spcPct val="120000"/>
              </a:lnSpc>
            </a:pPr>
            <a:r>
              <a:rPr lang="zh-CN" altLang="en-US" sz="1800" b="1" dirty="0">
                <a:solidFill>
                  <a:schemeClr val="accent6">
                    <a:lumMod val="50000"/>
                  </a:schemeClr>
                </a:solidFill>
                <a:sym typeface="+mn-ea"/>
              </a:rPr>
              <a:t>世界是张谈判桌，人人都是谈判者！</a:t>
            </a:r>
            <a:endParaRPr lang="zh-CN" altLang="en-US" sz="1800" b="1" dirty="0">
              <a:solidFill>
                <a:schemeClr val="accent6">
                  <a:lumMod val="50000"/>
                </a:schemeClr>
              </a:solidFill>
            </a:endParaRPr>
          </a:p>
          <a:p>
            <a:pPr>
              <a:lnSpc>
                <a:spcPct val="120000"/>
              </a:lnSpc>
              <a:buFont typeface="Wingdings" pitchFamily="2" charset="2"/>
              <a:buChar char="ü"/>
            </a:pPr>
            <a:r>
              <a:rPr lang="zh-CN" altLang="en-US" sz="1800" dirty="0" smtClean="0">
                <a:solidFill>
                  <a:srgbClr val="C00000"/>
                </a:solidFill>
                <a:latin typeface="微软雅黑" pitchFamily="34" charset="-122"/>
                <a:ea typeface="微软雅黑" pitchFamily="34" charset="-122"/>
              </a:rPr>
              <a:t>狭义</a:t>
            </a:r>
            <a:r>
              <a:rPr lang="zh-CN" altLang="en-US" sz="1800" dirty="0">
                <a:solidFill>
                  <a:srgbClr val="C00000"/>
                </a:solidFill>
                <a:latin typeface="微软雅黑" pitchFamily="34" charset="-122"/>
                <a:ea typeface="微软雅黑" pitchFamily="34" charset="-122"/>
              </a:rPr>
              <a:t>的谈判</a:t>
            </a:r>
            <a:r>
              <a:rPr lang="zh-CN" altLang="en-US" sz="1800" dirty="0">
                <a:latin typeface="微软雅黑" pitchFamily="34" charset="-122"/>
                <a:ea typeface="微软雅黑" pitchFamily="34" charset="-122"/>
              </a:rPr>
              <a:t>是指在正式场合下两个或两个以上的组织按一定的程序，对特定问题进行磋商，最后达成协议的过程</a:t>
            </a:r>
            <a:r>
              <a:rPr lang="zh-CN" altLang="en-US" sz="1800" dirty="0" smtClean="0">
                <a:latin typeface="微软雅黑" pitchFamily="34" charset="-122"/>
                <a:ea typeface="微软雅黑" pitchFamily="34" charset="-122"/>
              </a:rPr>
              <a:t>。</a:t>
            </a:r>
            <a:endParaRPr lang="zh-CN" altLang="en-US" sz="1800" dirty="0">
              <a:latin typeface="微软雅黑" pitchFamily="34" charset="-122"/>
              <a:ea typeface="微软雅黑" pitchFamily="34" charset="-122"/>
            </a:endParaRPr>
          </a:p>
        </p:txBody>
      </p:sp>
      <p:pic>
        <p:nvPicPr>
          <p:cNvPr id="270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56263" y="4916841"/>
            <a:ext cx="3487737" cy="1938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en-US" altLang="zh-CN" dirty="0">
                <a:latin typeface="楷体_GB2312" pitchFamily="49" charset="-122"/>
                <a:ea typeface="楷体_GB2312" pitchFamily="49" charset="-122"/>
              </a:rPr>
              <a:t>2.4.4 </a:t>
            </a:r>
            <a:r>
              <a:rPr lang="zh-CN" altLang="zh-CN" dirty="0">
                <a:latin typeface="楷体_GB2312" pitchFamily="49" charset="-122"/>
                <a:ea typeface="楷体_GB2312" pitchFamily="49" charset="-122"/>
              </a:rPr>
              <a:t>谈判策略的</a:t>
            </a:r>
            <a:r>
              <a:rPr lang="zh-CN" altLang="zh-CN" dirty="0" smtClean="0">
                <a:latin typeface="楷体_GB2312" pitchFamily="49" charset="-122"/>
                <a:ea typeface="楷体_GB2312" pitchFamily="49" charset="-122"/>
              </a:rPr>
              <a:t>制定</a:t>
            </a:r>
            <a:endParaRPr lang="zh-CN" altLang="en-US" dirty="0">
              <a:latin typeface="楷体_GB2312" pitchFamily="49" charset="-122"/>
              <a:ea typeface="楷体_GB2312" pitchFamily="49" charset="-122"/>
            </a:endParaRPr>
          </a:p>
        </p:txBody>
      </p:sp>
      <p:sp>
        <p:nvSpPr>
          <p:cNvPr id="3" name="内容占位符 2"/>
          <p:cNvSpPr>
            <a:spLocks noGrp="1"/>
          </p:cNvSpPr>
          <p:nvPr>
            <p:ph idx="1"/>
          </p:nvPr>
        </p:nvSpPr>
        <p:spPr>
          <a:xfrm>
            <a:off x="762000" y="1371600"/>
            <a:ext cx="8001000" cy="4876800"/>
          </a:xfrm>
        </p:spPr>
        <p:txBody>
          <a:bodyPr/>
          <a:lstStyle/>
          <a:p>
            <a:pPr marL="0" indent="0">
              <a:spcAft>
                <a:spcPts val="600"/>
              </a:spcAft>
              <a:buNone/>
            </a:pPr>
            <a:r>
              <a:rPr lang="en-US" altLang="zh-CN" b="1" dirty="0" smtClean="0"/>
              <a:t>1</a:t>
            </a:r>
            <a:r>
              <a:rPr lang="en-US" altLang="zh-CN" b="1" dirty="0"/>
              <a:t>.</a:t>
            </a:r>
            <a:r>
              <a:rPr lang="zh-CN" altLang="zh-CN" b="1" dirty="0"/>
              <a:t>谈判策略制定的影响因素</a:t>
            </a:r>
            <a:endParaRPr lang="zh-CN" altLang="zh-CN" dirty="0"/>
          </a:p>
          <a:p>
            <a:pPr marL="324000" indent="-360000">
              <a:spcAft>
                <a:spcPts val="600"/>
              </a:spcAft>
              <a:buNone/>
            </a:pPr>
            <a:r>
              <a:rPr lang="en-US" altLang="zh-CN" dirty="0" smtClean="0"/>
              <a:t>(</a:t>
            </a:r>
            <a:r>
              <a:rPr lang="en-US" altLang="zh-CN" dirty="0"/>
              <a:t>1)</a:t>
            </a:r>
            <a:r>
              <a:rPr lang="zh-CN" altLang="zh-CN" dirty="0"/>
              <a:t>双方地位及优劣势分析。</a:t>
            </a:r>
          </a:p>
          <a:p>
            <a:pPr marL="324000" indent="-360000">
              <a:spcAft>
                <a:spcPts val="600"/>
              </a:spcAft>
              <a:buNone/>
            </a:pPr>
            <a:r>
              <a:rPr lang="en-US" altLang="zh-CN" dirty="0"/>
              <a:t>(2)</a:t>
            </a:r>
            <a:r>
              <a:rPr lang="zh-CN" altLang="zh-CN" dirty="0"/>
              <a:t>对方的谈判作用和主谈人员的性格特点。</a:t>
            </a:r>
          </a:p>
          <a:p>
            <a:pPr marL="324000" indent="-360000">
              <a:spcAft>
                <a:spcPts val="600"/>
              </a:spcAft>
              <a:buNone/>
            </a:pPr>
            <a:r>
              <a:rPr lang="en-US" altLang="zh-CN" dirty="0"/>
              <a:t>(3)</a:t>
            </a:r>
            <a:r>
              <a:rPr lang="zh-CN" altLang="zh-CN" dirty="0"/>
              <a:t>双方以往的关系。</a:t>
            </a:r>
          </a:p>
          <a:p>
            <a:pPr marL="324000" indent="-360000">
              <a:spcAft>
                <a:spcPts val="600"/>
              </a:spcAft>
              <a:buNone/>
            </a:pPr>
            <a:r>
              <a:rPr lang="en-US" altLang="zh-CN" dirty="0"/>
              <a:t>(4)</a:t>
            </a:r>
            <a:r>
              <a:rPr lang="zh-CN" altLang="zh-CN" dirty="0"/>
              <a:t>双方目标设定及利益需求和排序分析。</a:t>
            </a:r>
          </a:p>
          <a:p>
            <a:pPr marL="324000" indent="-360000">
              <a:spcAft>
                <a:spcPts val="600"/>
              </a:spcAft>
              <a:buNone/>
            </a:pPr>
            <a:r>
              <a:rPr lang="en-US" altLang="zh-CN" dirty="0"/>
              <a:t>(5)</a:t>
            </a:r>
            <a:r>
              <a:rPr lang="zh-CN" altLang="zh-CN" dirty="0"/>
              <a:t>双方需求共同点和差异点分析（可能存在的合作点和分歧点分析）。</a:t>
            </a:r>
          </a:p>
          <a:p>
            <a:pPr marL="324000" indent="-360000">
              <a:spcAft>
                <a:spcPts val="600"/>
              </a:spcAft>
              <a:buNone/>
            </a:pPr>
            <a:r>
              <a:rPr lang="en-US" altLang="zh-CN" dirty="0"/>
              <a:t>(6)</a:t>
            </a:r>
            <a:r>
              <a:rPr lang="zh-CN" altLang="zh-CN" dirty="0"/>
              <a:t>谈判的时间限制。</a:t>
            </a:r>
          </a:p>
          <a:p>
            <a:pPr marL="324000" indent="-360000">
              <a:spcAft>
                <a:spcPts val="600"/>
              </a:spcAft>
              <a:buNone/>
            </a:pPr>
            <a:r>
              <a:rPr lang="en-US" altLang="zh-CN" dirty="0"/>
              <a:t>(7)</a:t>
            </a:r>
            <a:r>
              <a:rPr lang="zh-CN" altLang="zh-CN" dirty="0"/>
              <a:t>是否有建立持久、友好关系的必要性</a:t>
            </a:r>
            <a:r>
              <a:rPr lang="zh-CN" altLang="zh-CN" dirty="0" smtClean="0"/>
              <a:t>。</a:t>
            </a:r>
            <a:endParaRPr lang="zh-CN" altLang="zh-CN" dirty="0"/>
          </a:p>
        </p:txBody>
      </p:sp>
    </p:spTree>
    <p:extLst>
      <p:ext uri="{BB962C8B-B14F-4D97-AF65-F5344CB8AC3E}">
        <p14:creationId xmlns:p14="http://schemas.microsoft.com/office/powerpoint/2010/main" val="416855654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smtClean="0">
                <a:latin typeface="楷体_GB2312" pitchFamily="49" charset="-122"/>
                <a:ea typeface="楷体_GB2312" pitchFamily="49" charset="-122"/>
              </a:rPr>
              <a:t>谈判策略的制定</a:t>
            </a:r>
            <a:endParaRPr lang="zh-CN" altLang="en-US" dirty="0"/>
          </a:p>
        </p:txBody>
      </p:sp>
      <p:sp>
        <p:nvSpPr>
          <p:cNvPr id="3" name="内容占位符 2"/>
          <p:cNvSpPr>
            <a:spLocks noGrp="1"/>
          </p:cNvSpPr>
          <p:nvPr>
            <p:ph idx="1"/>
          </p:nvPr>
        </p:nvSpPr>
        <p:spPr>
          <a:xfrm>
            <a:off x="457200" y="1032163"/>
            <a:ext cx="8534400" cy="3768437"/>
          </a:xfrm>
        </p:spPr>
        <p:txBody>
          <a:bodyPr>
            <a:noAutofit/>
          </a:bodyPr>
          <a:lstStyle/>
          <a:p>
            <a:pPr marL="0" indent="0">
              <a:lnSpc>
                <a:spcPct val="120000"/>
              </a:lnSpc>
              <a:spcAft>
                <a:spcPts val="600"/>
              </a:spcAft>
              <a:buNone/>
            </a:pPr>
            <a:r>
              <a:rPr lang="en-US" altLang="zh-CN" b="1" dirty="0"/>
              <a:t>2.</a:t>
            </a:r>
            <a:r>
              <a:rPr lang="zh-CN" altLang="zh-CN" b="1" dirty="0"/>
              <a:t>谈判策略制定方法</a:t>
            </a:r>
            <a:endParaRPr lang="zh-CN" altLang="zh-CN" dirty="0"/>
          </a:p>
          <a:p>
            <a:r>
              <a:rPr lang="zh-CN" altLang="zh-CN" sz="1800" dirty="0"/>
              <a:t>谈判策略的制定可采用管理学里一些成熟的分析方法，如</a:t>
            </a:r>
            <a:r>
              <a:rPr lang="en-US" altLang="zh-CN" sz="1800" dirty="0"/>
              <a:t>SWOT</a:t>
            </a:r>
            <a:r>
              <a:rPr lang="zh-CN" altLang="zh-CN" sz="1800" dirty="0"/>
              <a:t>分析法、头脑风暴法等。</a:t>
            </a:r>
          </a:p>
          <a:p>
            <a:r>
              <a:rPr lang="en-US" altLang="zh-CN" sz="1800" b="1" dirty="0">
                <a:solidFill>
                  <a:srgbClr val="660033"/>
                </a:solidFill>
              </a:rPr>
              <a:t>SWOT</a:t>
            </a:r>
            <a:r>
              <a:rPr lang="zh-CN" altLang="zh-CN" sz="1800" b="1" dirty="0">
                <a:solidFill>
                  <a:srgbClr val="660033"/>
                </a:solidFill>
              </a:rPr>
              <a:t>分析</a:t>
            </a:r>
            <a:r>
              <a:rPr lang="zh-CN" altLang="zh-CN" sz="1800" b="1" dirty="0" smtClean="0">
                <a:solidFill>
                  <a:srgbClr val="660033"/>
                </a:solidFill>
              </a:rPr>
              <a:t>法</a:t>
            </a:r>
            <a:r>
              <a:rPr lang="zh-CN" altLang="en-US" sz="1800" b="1" dirty="0" smtClean="0">
                <a:solidFill>
                  <a:srgbClr val="660033"/>
                </a:solidFill>
              </a:rPr>
              <a:t>：</a:t>
            </a:r>
            <a:r>
              <a:rPr lang="zh-CN" altLang="zh-CN" sz="1800" dirty="0" smtClean="0"/>
              <a:t>是</a:t>
            </a:r>
            <a:r>
              <a:rPr lang="zh-CN" altLang="zh-CN" sz="1800" dirty="0"/>
              <a:t>在对内外部环境进行全面调查研究的基础上，确定研究对象的内部优势因素</a:t>
            </a:r>
            <a:r>
              <a:rPr lang="en-US" altLang="zh-CN" sz="1800" dirty="0"/>
              <a:t>(Strengths)</a:t>
            </a:r>
            <a:r>
              <a:rPr lang="zh-CN" altLang="zh-CN" sz="1800" dirty="0"/>
              <a:t>、内部劣势因素</a:t>
            </a:r>
            <a:r>
              <a:rPr lang="en-US" altLang="zh-CN" sz="1800" dirty="0"/>
              <a:t>(Weakness)</a:t>
            </a:r>
            <a:r>
              <a:rPr lang="zh-CN" altLang="zh-CN" sz="1800" dirty="0"/>
              <a:t>、外部机会因素</a:t>
            </a:r>
            <a:r>
              <a:rPr lang="en-US" altLang="zh-CN" sz="1800" dirty="0"/>
              <a:t>(Opportunities)</a:t>
            </a:r>
            <a:r>
              <a:rPr lang="zh-CN" altLang="zh-CN" sz="1800" dirty="0"/>
              <a:t>和外部威胁因素</a:t>
            </a:r>
            <a:r>
              <a:rPr lang="en-US" altLang="zh-CN" sz="1800" dirty="0"/>
              <a:t>(Threats) </a:t>
            </a:r>
            <a:r>
              <a:rPr lang="zh-CN" altLang="zh-CN" sz="1800" dirty="0"/>
              <a:t>，将它们按照矩阵形式排列起来，通过考察内外部因素的不同组配，进行全面系统的综合分析，从而做出最优决策的分析方法。</a:t>
            </a:r>
          </a:p>
          <a:p>
            <a:r>
              <a:rPr lang="zh-CN" altLang="zh-CN" sz="1800" b="1" dirty="0">
                <a:solidFill>
                  <a:srgbClr val="660033"/>
                </a:solidFill>
              </a:rPr>
              <a:t>头脑风暴法</a:t>
            </a:r>
            <a:r>
              <a:rPr lang="zh-CN" altLang="zh-CN" sz="1800" dirty="0"/>
              <a:t>（</a:t>
            </a:r>
            <a:r>
              <a:rPr lang="en-US" altLang="zh-CN" sz="1800" dirty="0"/>
              <a:t>Brain Storming</a:t>
            </a:r>
            <a:r>
              <a:rPr lang="zh-CN" altLang="zh-CN" sz="1800" dirty="0" smtClean="0"/>
              <a:t>）</a:t>
            </a:r>
            <a:r>
              <a:rPr lang="zh-CN" altLang="en-US" sz="1800" dirty="0" smtClean="0"/>
              <a:t>：</a:t>
            </a:r>
            <a:r>
              <a:rPr lang="zh-CN" altLang="zh-CN" sz="1800" dirty="0" smtClean="0"/>
              <a:t>指针</a:t>
            </a:r>
            <a:r>
              <a:rPr lang="zh-CN" altLang="zh-CN" sz="1800" dirty="0"/>
              <a:t>对某一问题，召集由有关人员参加的小型会议，在融洽轻松的会议气氛中，敞开思想、各抒己见、自由联想、畅所欲言、互相启发、互相激励，使创造性设想起连锁反应，从而获得众多解决问题的方法。</a:t>
            </a:r>
          </a:p>
          <a:p>
            <a:endParaRPr lang="zh-CN" altLang="en-US" sz="1800" dirty="0"/>
          </a:p>
        </p:txBody>
      </p:sp>
      <p:sp>
        <p:nvSpPr>
          <p:cNvPr id="4" name="矩形 3"/>
          <p:cNvSpPr/>
          <p:nvPr/>
        </p:nvSpPr>
        <p:spPr>
          <a:xfrm>
            <a:off x="577273" y="4876800"/>
            <a:ext cx="8229599" cy="1532727"/>
          </a:xfrm>
          <a:prstGeom prst="rect">
            <a:avLst/>
          </a:prstGeom>
          <a:solidFill>
            <a:schemeClr val="accent3">
              <a:lumMod val="20000"/>
              <a:lumOff val="80000"/>
            </a:schemeClr>
          </a:solidFill>
        </p:spPr>
        <p:txBody>
          <a:bodyPr wrap="square">
            <a:spAutoFit/>
          </a:bodyPr>
          <a:lstStyle/>
          <a:p>
            <a:pPr marL="252000" lvl="0" indent="-252000" fontAlgn="auto">
              <a:spcBef>
                <a:spcPct val="20000"/>
              </a:spcBef>
              <a:spcAft>
                <a:spcPts val="0"/>
              </a:spcAft>
              <a:buClr>
                <a:srgbClr val="660033"/>
              </a:buClr>
              <a:buSzPct val="113000"/>
              <a:buFont typeface="Arial" pitchFamily="34" charset="0"/>
              <a:buChar char="•"/>
            </a:pPr>
            <a:r>
              <a:rPr lang="zh-CN" altLang="zh-CN" dirty="0">
                <a:solidFill>
                  <a:prstClr val="black"/>
                </a:solidFill>
                <a:latin typeface="楷体_GB2312" pitchFamily="49" charset="-122"/>
                <a:ea typeface="楷体_GB2312" pitchFamily="49" charset="-122"/>
              </a:rPr>
              <a:t>需要强调的是，</a:t>
            </a:r>
            <a:r>
              <a:rPr lang="zh-CN" altLang="zh-CN" b="1" dirty="0">
                <a:solidFill>
                  <a:srgbClr val="660033"/>
                </a:solidFill>
                <a:latin typeface="楷体_GB2312" pitchFamily="49" charset="-122"/>
                <a:ea typeface="楷体_GB2312" pitchFamily="49" charset="-122"/>
              </a:rPr>
              <a:t>谈判无定式</a:t>
            </a:r>
            <a:r>
              <a:rPr lang="zh-CN" altLang="zh-CN" dirty="0">
                <a:solidFill>
                  <a:prstClr val="black"/>
                </a:solidFill>
                <a:latin typeface="楷体_GB2312" pitchFamily="49" charset="-122"/>
                <a:ea typeface="楷体_GB2312" pitchFamily="49" charset="-122"/>
              </a:rPr>
              <a:t>，谈判策略没有一成不变的模式和套路，从管理的角度看，策略制定也是一个通过信息反馈不断调整完善方案的过程</a:t>
            </a:r>
            <a:r>
              <a:rPr lang="zh-CN" altLang="zh-CN" dirty="0" smtClean="0">
                <a:solidFill>
                  <a:prstClr val="black"/>
                </a:solidFill>
                <a:latin typeface="楷体_GB2312" pitchFamily="49" charset="-122"/>
                <a:ea typeface="楷体_GB2312" pitchFamily="49" charset="-122"/>
              </a:rPr>
              <a:t>。</a:t>
            </a:r>
            <a:endParaRPr lang="en-US" altLang="zh-CN" dirty="0" smtClean="0">
              <a:solidFill>
                <a:prstClr val="black"/>
              </a:solidFill>
              <a:latin typeface="楷体_GB2312" pitchFamily="49" charset="-122"/>
              <a:ea typeface="楷体_GB2312" pitchFamily="49" charset="-122"/>
            </a:endParaRPr>
          </a:p>
          <a:p>
            <a:pPr marL="252000" lvl="0" indent="-252000" fontAlgn="auto">
              <a:spcBef>
                <a:spcPct val="20000"/>
              </a:spcBef>
              <a:spcAft>
                <a:spcPts val="0"/>
              </a:spcAft>
              <a:buClr>
                <a:srgbClr val="660033"/>
              </a:buClr>
              <a:buSzPct val="113000"/>
              <a:buFont typeface="Arial" pitchFamily="34" charset="0"/>
              <a:buChar char="•"/>
            </a:pPr>
            <a:r>
              <a:rPr lang="zh-CN" altLang="zh-CN" dirty="0" smtClean="0">
                <a:solidFill>
                  <a:prstClr val="black"/>
                </a:solidFill>
                <a:latin typeface="楷体_GB2312" pitchFamily="49" charset="-122"/>
                <a:ea typeface="楷体_GB2312" pitchFamily="49" charset="-122"/>
              </a:rPr>
              <a:t>提高</a:t>
            </a:r>
            <a:r>
              <a:rPr lang="zh-CN" altLang="zh-CN" dirty="0">
                <a:solidFill>
                  <a:prstClr val="black"/>
                </a:solidFill>
                <a:latin typeface="楷体_GB2312" pitchFamily="49" charset="-122"/>
                <a:ea typeface="楷体_GB2312" pitchFamily="49" charset="-122"/>
              </a:rPr>
              <a:t>策略方案应变性的具体做法就是在谈判方案中制订</a:t>
            </a:r>
            <a:r>
              <a:rPr lang="zh-CN" altLang="zh-CN" b="1" dirty="0">
                <a:solidFill>
                  <a:srgbClr val="660033"/>
                </a:solidFill>
                <a:latin typeface="楷体_GB2312" pitchFamily="49" charset="-122"/>
                <a:ea typeface="楷体_GB2312" pitchFamily="49" charset="-122"/>
              </a:rPr>
              <a:t>应急预案（又叫最优备选方案，缩写是</a:t>
            </a:r>
            <a:r>
              <a:rPr lang="en-US" altLang="zh-CN" b="1" dirty="0">
                <a:solidFill>
                  <a:srgbClr val="660033"/>
                </a:solidFill>
                <a:latin typeface="楷体_GB2312" pitchFamily="49" charset="-122"/>
                <a:ea typeface="楷体_GB2312" pitchFamily="49" charset="-122"/>
              </a:rPr>
              <a:t>BATNA</a:t>
            </a:r>
            <a:r>
              <a:rPr lang="zh-CN" altLang="zh-CN" dirty="0">
                <a:solidFill>
                  <a:prstClr val="black"/>
                </a:solidFill>
                <a:latin typeface="楷体_GB2312" pitchFamily="49" charset="-122"/>
                <a:ea typeface="楷体_GB2312" pitchFamily="49" charset="-122"/>
              </a:rPr>
              <a:t>），即预估谈判过程中可能出现的意外情况，给出相应的对策安排。</a:t>
            </a:r>
          </a:p>
        </p:txBody>
      </p:sp>
    </p:spTree>
    <p:extLst>
      <p:ext uri="{BB962C8B-B14F-4D97-AF65-F5344CB8AC3E}">
        <p14:creationId xmlns:p14="http://schemas.microsoft.com/office/powerpoint/2010/main" val="210960495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7772400" cy="563562"/>
          </a:xfrm>
        </p:spPr>
        <p:txBody>
          <a:bodyPr>
            <a:normAutofit fontScale="90000"/>
          </a:bodyPr>
          <a:lstStyle/>
          <a:p>
            <a:pPr algn="l"/>
            <a:r>
              <a:rPr lang="en-US" altLang="zh-CN" sz="3200" dirty="0">
                <a:latin typeface="楷体_GB2312" pitchFamily="49" charset="-122"/>
                <a:ea typeface="楷体_GB2312" pitchFamily="49" charset="-122"/>
              </a:rPr>
              <a:t>2.4.5 </a:t>
            </a:r>
            <a:r>
              <a:rPr lang="zh-CN" altLang="zh-CN" sz="3200" dirty="0">
                <a:latin typeface="楷体_GB2312" pitchFamily="49" charset="-122"/>
                <a:ea typeface="楷体_GB2312" pitchFamily="49" charset="-122"/>
              </a:rPr>
              <a:t>谈判方案的框架</a:t>
            </a:r>
            <a:r>
              <a:rPr lang="zh-CN" altLang="zh-CN" sz="3200" dirty="0" smtClean="0">
                <a:latin typeface="楷体_GB2312" pitchFamily="49" charset="-122"/>
                <a:ea typeface="楷体_GB2312" pitchFamily="49" charset="-122"/>
              </a:rPr>
              <a:t>内容</a:t>
            </a:r>
            <a:endParaRPr lang="zh-CN" altLang="en-US" sz="3200" dirty="0">
              <a:latin typeface="楷体_GB2312" pitchFamily="49" charset="-122"/>
              <a:ea typeface="楷体_GB2312" pitchFamily="49" charset="-122"/>
            </a:endParaRPr>
          </a:p>
        </p:txBody>
      </p:sp>
      <p:sp>
        <p:nvSpPr>
          <p:cNvPr id="3" name="内容占位符 2"/>
          <p:cNvSpPr>
            <a:spLocks noGrp="1"/>
          </p:cNvSpPr>
          <p:nvPr>
            <p:ph idx="1"/>
          </p:nvPr>
        </p:nvSpPr>
        <p:spPr>
          <a:xfrm>
            <a:off x="457200" y="1066800"/>
            <a:ext cx="3810000" cy="5410200"/>
          </a:xfrm>
        </p:spPr>
        <p:txBody>
          <a:bodyPr>
            <a:normAutofit fontScale="62500" lnSpcReduction="20000"/>
          </a:bodyPr>
          <a:lstStyle/>
          <a:p>
            <a:pPr marL="0" indent="0">
              <a:buNone/>
            </a:pPr>
            <a:r>
              <a:rPr lang="en-US" altLang="zh-CN" dirty="0" smtClean="0">
                <a:cs typeface="Times New Roman" pitchFamily="18" charset="0"/>
              </a:rPr>
              <a:t>1</a:t>
            </a:r>
            <a:r>
              <a:rPr lang="zh-CN" altLang="zh-CN" dirty="0" smtClean="0">
                <a:cs typeface="Times New Roman" pitchFamily="18" charset="0"/>
              </a:rPr>
              <a:t>谈判</a:t>
            </a:r>
            <a:r>
              <a:rPr lang="zh-CN" altLang="zh-CN" dirty="0">
                <a:cs typeface="Times New Roman" pitchFamily="18" charset="0"/>
              </a:rPr>
              <a:t>主题</a:t>
            </a:r>
          </a:p>
          <a:p>
            <a:pPr marL="0" indent="0">
              <a:buNone/>
            </a:pPr>
            <a:r>
              <a:rPr lang="en-US" altLang="zh-CN" dirty="0" smtClean="0">
                <a:cs typeface="Times New Roman" pitchFamily="18" charset="0"/>
              </a:rPr>
              <a:t>2</a:t>
            </a:r>
            <a:r>
              <a:rPr lang="zh-CN" altLang="zh-CN" dirty="0" smtClean="0">
                <a:cs typeface="Times New Roman" pitchFamily="18" charset="0"/>
              </a:rPr>
              <a:t>谈判</a:t>
            </a:r>
            <a:r>
              <a:rPr lang="zh-CN" altLang="zh-CN" dirty="0">
                <a:cs typeface="Times New Roman" pitchFamily="18" charset="0"/>
              </a:rPr>
              <a:t>双方背景资料</a:t>
            </a:r>
          </a:p>
          <a:p>
            <a:pPr marL="0" indent="0">
              <a:buNone/>
            </a:pPr>
            <a:r>
              <a:rPr lang="en-US" altLang="zh-CN" dirty="0" smtClean="0">
                <a:cs typeface="Times New Roman" pitchFamily="18" charset="0"/>
              </a:rPr>
              <a:t>3</a:t>
            </a:r>
            <a:r>
              <a:rPr lang="zh-CN" altLang="zh-CN" dirty="0" smtClean="0">
                <a:cs typeface="Times New Roman" pitchFamily="18" charset="0"/>
              </a:rPr>
              <a:t>谈判</a:t>
            </a:r>
            <a:r>
              <a:rPr lang="zh-CN" altLang="zh-CN" dirty="0">
                <a:cs typeface="Times New Roman" pitchFamily="18" charset="0"/>
              </a:rPr>
              <a:t>团队人员组成与分工</a:t>
            </a:r>
          </a:p>
          <a:p>
            <a:pPr marL="0" indent="0">
              <a:buNone/>
            </a:pPr>
            <a:r>
              <a:rPr lang="en-US" altLang="zh-CN" dirty="0" smtClean="0">
                <a:cs typeface="Times New Roman" pitchFamily="18" charset="0"/>
              </a:rPr>
              <a:t>4</a:t>
            </a:r>
            <a:r>
              <a:rPr lang="zh-CN" altLang="zh-CN" dirty="0" smtClean="0">
                <a:cs typeface="Times New Roman" pitchFamily="18" charset="0"/>
              </a:rPr>
              <a:t>基本</a:t>
            </a:r>
            <a:r>
              <a:rPr lang="zh-CN" altLang="zh-CN" dirty="0">
                <a:cs typeface="Times New Roman" pitchFamily="18" charset="0"/>
              </a:rPr>
              <a:t>情况分析</a:t>
            </a:r>
          </a:p>
          <a:p>
            <a:pPr marL="180000" lvl="1" indent="0">
              <a:buNone/>
            </a:pPr>
            <a:r>
              <a:rPr lang="en-US" altLang="zh-CN" dirty="0">
                <a:latin typeface="Times New Roman" pitchFamily="18" charset="0"/>
                <a:cs typeface="Times New Roman" pitchFamily="18" charset="0"/>
              </a:rPr>
              <a:t>4.1</a:t>
            </a:r>
            <a:r>
              <a:rPr lang="zh-CN" altLang="zh-CN" dirty="0">
                <a:latin typeface="Times New Roman" pitchFamily="18" charset="0"/>
                <a:cs typeface="Times New Roman" pitchFamily="18" charset="0"/>
              </a:rPr>
              <a:t>谈判环境及所在行业和市场分析</a:t>
            </a:r>
          </a:p>
          <a:p>
            <a:pPr marL="576000" lvl="2" indent="-274950">
              <a:buNone/>
            </a:pPr>
            <a:r>
              <a:rPr lang="en-US" altLang="zh-CN" dirty="0">
                <a:latin typeface="Times New Roman" pitchFamily="18" charset="0"/>
                <a:cs typeface="Times New Roman" pitchFamily="18" charset="0"/>
              </a:rPr>
              <a:t>4.1.1</a:t>
            </a:r>
            <a:r>
              <a:rPr lang="zh-CN" altLang="zh-CN" dirty="0">
                <a:latin typeface="Times New Roman" pitchFamily="18" charset="0"/>
                <a:cs typeface="Times New Roman" pitchFamily="18" charset="0"/>
              </a:rPr>
              <a:t>谈判环境（</a:t>
            </a:r>
            <a:r>
              <a:rPr lang="en-US" altLang="zh-CN" dirty="0">
                <a:latin typeface="Times New Roman" pitchFamily="18" charset="0"/>
                <a:cs typeface="Times New Roman" pitchFamily="18" charset="0"/>
              </a:rPr>
              <a:t>PEST</a:t>
            </a:r>
            <a:r>
              <a:rPr lang="zh-CN" altLang="zh-CN" dirty="0">
                <a:latin typeface="Times New Roman" pitchFamily="18" charset="0"/>
                <a:cs typeface="Times New Roman" pitchFamily="18" charset="0"/>
              </a:rPr>
              <a:t>分析）</a:t>
            </a:r>
          </a:p>
          <a:p>
            <a:pPr marL="576000" lvl="2" indent="-274950">
              <a:buNone/>
            </a:pPr>
            <a:r>
              <a:rPr lang="en-US" altLang="zh-CN" dirty="0">
                <a:latin typeface="Times New Roman" pitchFamily="18" charset="0"/>
                <a:cs typeface="Times New Roman" pitchFamily="18" charset="0"/>
              </a:rPr>
              <a:t>4.1.2</a:t>
            </a:r>
            <a:r>
              <a:rPr lang="zh-CN" altLang="zh-CN" dirty="0">
                <a:latin typeface="Times New Roman" pitchFamily="18" charset="0"/>
                <a:cs typeface="Times New Roman" pitchFamily="18" charset="0"/>
              </a:rPr>
              <a:t>所在行业概况</a:t>
            </a:r>
          </a:p>
          <a:p>
            <a:pPr marL="576000" lvl="2" indent="-274950">
              <a:buNone/>
            </a:pPr>
            <a:r>
              <a:rPr lang="en-US" altLang="zh-CN" dirty="0">
                <a:latin typeface="Times New Roman" pitchFamily="18" charset="0"/>
                <a:cs typeface="Times New Roman" pitchFamily="18" charset="0"/>
              </a:rPr>
              <a:t>4.1.3</a:t>
            </a:r>
            <a:r>
              <a:rPr lang="zh-CN" altLang="zh-CN" dirty="0">
                <a:latin typeface="Times New Roman" pitchFamily="18" charset="0"/>
                <a:cs typeface="Times New Roman" pitchFamily="18" charset="0"/>
              </a:rPr>
              <a:t>行业发展现状及趋势分析</a:t>
            </a:r>
          </a:p>
          <a:p>
            <a:pPr marL="576000" lvl="2" indent="-274950">
              <a:buNone/>
            </a:pPr>
            <a:r>
              <a:rPr lang="en-US" altLang="zh-CN" dirty="0">
                <a:latin typeface="Times New Roman" pitchFamily="18" charset="0"/>
                <a:cs typeface="Times New Roman" pitchFamily="18" charset="0"/>
              </a:rPr>
              <a:t>4.1.4</a:t>
            </a:r>
            <a:r>
              <a:rPr lang="zh-CN" altLang="zh-CN" dirty="0">
                <a:latin typeface="Times New Roman" pitchFamily="18" charset="0"/>
                <a:cs typeface="Times New Roman" pitchFamily="18" charset="0"/>
              </a:rPr>
              <a:t>行业竞争格局分析</a:t>
            </a:r>
          </a:p>
          <a:p>
            <a:pPr marL="576000" lvl="2" indent="-274950">
              <a:buNone/>
            </a:pPr>
            <a:r>
              <a:rPr lang="en-US" altLang="zh-CN" dirty="0">
                <a:latin typeface="Times New Roman" pitchFamily="18" charset="0"/>
                <a:cs typeface="Times New Roman" pitchFamily="18" charset="0"/>
              </a:rPr>
              <a:t>4.1.5</a:t>
            </a:r>
            <a:r>
              <a:rPr lang="zh-CN" altLang="zh-CN" dirty="0">
                <a:latin typeface="Times New Roman" pitchFamily="18" charset="0"/>
                <a:cs typeface="Times New Roman" pitchFamily="18" charset="0"/>
              </a:rPr>
              <a:t>市场供求关系分析</a:t>
            </a:r>
          </a:p>
          <a:p>
            <a:pPr marL="180000" indent="0">
              <a:buNone/>
            </a:pPr>
            <a:r>
              <a:rPr lang="en-US" altLang="zh-CN" dirty="0">
                <a:latin typeface="Times New Roman" pitchFamily="18" charset="0"/>
                <a:ea typeface="+mn-ea"/>
                <a:cs typeface="Times New Roman" pitchFamily="18" charset="0"/>
              </a:rPr>
              <a:t>4.2</a:t>
            </a:r>
            <a:r>
              <a:rPr lang="zh-CN" altLang="zh-CN" dirty="0">
                <a:latin typeface="Times New Roman" pitchFamily="18" charset="0"/>
                <a:ea typeface="+mn-ea"/>
                <a:cs typeface="Times New Roman" pitchFamily="18" charset="0"/>
              </a:rPr>
              <a:t>谈判双方地位及优劣势（</a:t>
            </a:r>
            <a:r>
              <a:rPr lang="en-US" altLang="zh-CN" dirty="0">
                <a:latin typeface="Times New Roman" pitchFamily="18" charset="0"/>
                <a:ea typeface="+mn-ea"/>
                <a:cs typeface="Times New Roman" pitchFamily="18" charset="0"/>
              </a:rPr>
              <a:t>SWOT</a:t>
            </a:r>
            <a:r>
              <a:rPr lang="zh-CN" altLang="zh-CN" dirty="0">
                <a:latin typeface="Times New Roman" pitchFamily="18" charset="0"/>
                <a:ea typeface="+mn-ea"/>
                <a:cs typeface="Times New Roman" pitchFamily="18" charset="0"/>
              </a:rPr>
              <a:t>分析）</a:t>
            </a:r>
          </a:p>
          <a:p>
            <a:pPr marL="576000" indent="-277200">
              <a:buNone/>
            </a:pPr>
            <a:r>
              <a:rPr lang="en-US" altLang="zh-CN" dirty="0">
                <a:latin typeface="Times New Roman" pitchFamily="18" charset="0"/>
                <a:ea typeface="+mn-ea"/>
                <a:cs typeface="Times New Roman" pitchFamily="18" charset="0"/>
              </a:rPr>
              <a:t>4.2.1</a:t>
            </a:r>
            <a:r>
              <a:rPr lang="zh-CN" altLang="zh-CN" dirty="0">
                <a:latin typeface="Times New Roman" pitchFamily="18" charset="0"/>
                <a:ea typeface="+mn-ea"/>
                <a:cs typeface="Times New Roman" pitchFamily="18" charset="0"/>
              </a:rPr>
              <a:t>谈判双方地位分析</a:t>
            </a:r>
          </a:p>
          <a:p>
            <a:pPr marL="576000" indent="-277200">
              <a:buNone/>
            </a:pPr>
            <a:r>
              <a:rPr lang="en-US" altLang="zh-CN" dirty="0">
                <a:latin typeface="Times New Roman" pitchFamily="18" charset="0"/>
                <a:ea typeface="+mn-ea"/>
                <a:cs typeface="Times New Roman" pitchFamily="18" charset="0"/>
              </a:rPr>
              <a:t>4.2.2</a:t>
            </a:r>
            <a:r>
              <a:rPr lang="zh-CN" altLang="zh-CN" dirty="0">
                <a:latin typeface="Times New Roman" pitchFamily="18" charset="0"/>
                <a:ea typeface="+mn-ea"/>
                <a:cs typeface="Times New Roman" pitchFamily="18" charset="0"/>
              </a:rPr>
              <a:t>我方优劣势分析</a:t>
            </a:r>
          </a:p>
          <a:p>
            <a:pPr marL="576000" indent="-277200">
              <a:buNone/>
            </a:pPr>
            <a:r>
              <a:rPr lang="en-US" altLang="zh-CN" dirty="0">
                <a:latin typeface="Times New Roman" pitchFamily="18" charset="0"/>
                <a:ea typeface="+mn-ea"/>
                <a:cs typeface="Times New Roman" pitchFamily="18" charset="0"/>
              </a:rPr>
              <a:t>4.2.3</a:t>
            </a:r>
            <a:r>
              <a:rPr lang="zh-CN" altLang="zh-CN" dirty="0">
                <a:latin typeface="Times New Roman" pitchFamily="18" charset="0"/>
                <a:ea typeface="+mn-ea"/>
                <a:cs typeface="Times New Roman" pitchFamily="18" charset="0"/>
              </a:rPr>
              <a:t>我方人员分析</a:t>
            </a:r>
          </a:p>
          <a:p>
            <a:pPr marL="576000" indent="-277200">
              <a:buNone/>
            </a:pPr>
            <a:r>
              <a:rPr lang="en-US" altLang="zh-CN" dirty="0">
                <a:latin typeface="Times New Roman" pitchFamily="18" charset="0"/>
                <a:ea typeface="+mn-ea"/>
                <a:cs typeface="Times New Roman" pitchFamily="18" charset="0"/>
              </a:rPr>
              <a:t>4.2.4</a:t>
            </a:r>
            <a:r>
              <a:rPr lang="zh-CN" altLang="zh-CN" dirty="0">
                <a:latin typeface="Times New Roman" pitchFamily="18" charset="0"/>
                <a:ea typeface="+mn-ea"/>
                <a:cs typeface="Times New Roman" pitchFamily="18" charset="0"/>
              </a:rPr>
              <a:t>对方优劣势分析</a:t>
            </a:r>
          </a:p>
          <a:p>
            <a:pPr marL="576000" indent="-277200">
              <a:buNone/>
            </a:pPr>
            <a:r>
              <a:rPr lang="en-US" altLang="zh-CN" dirty="0">
                <a:latin typeface="Times New Roman" pitchFamily="18" charset="0"/>
                <a:ea typeface="+mn-ea"/>
                <a:cs typeface="Times New Roman" pitchFamily="18" charset="0"/>
              </a:rPr>
              <a:t>4.2.5</a:t>
            </a:r>
            <a:r>
              <a:rPr lang="zh-CN" altLang="zh-CN" dirty="0">
                <a:latin typeface="Times New Roman" pitchFamily="18" charset="0"/>
                <a:ea typeface="+mn-ea"/>
                <a:cs typeface="Times New Roman" pitchFamily="18" charset="0"/>
              </a:rPr>
              <a:t>对方人员分析</a:t>
            </a:r>
          </a:p>
          <a:p>
            <a:pPr marL="180000" indent="0">
              <a:buNone/>
            </a:pPr>
            <a:r>
              <a:rPr lang="en-US" altLang="zh-CN" dirty="0">
                <a:latin typeface="Times New Roman" pitchFamily="18" charset="0"/>
                <a:ea typeface="+mn-ea"/>
                <a:cs typeface="Times New Roman" pitchFamily="18" charset="0"/>
              </a:rPr>
              <a:t>4.3 </a:t>
            </a:r>
            <a:r>
              <a:rPr lang="zh-CN" altLang="zh-CN" dirty="0">
                <a:latin typeface="Times New Roman" pitchFamily="18" charset="0"/>
                <a:ea typeface="+mn-ea"/>
                <a:cs typeface="Times New Roman" pitchFamily="18" charset="0"/>
              </a:rPr>
              <a:t>谈判项目（议题）</a:t>
            </a:r>
          </a:p>
          <a:p>
            <a:pPr marL="490950" lvl="1" indent="-252000">
              <a:buNone/>
            </a:pPr>
            <a:r>
              <a:rPr lang="zh-CN" altLang="zh-CN" dirty="0">
                <a:latin typeface="Times New Roman" pitchFamily="18" charset="0"/>
                <a:cs typeface="Times New Roman" pitchFamily="18" charset="0"/>
              </a:rPr>
              <a:t>根据主题和目的对谈判进行内容细分，形成多个项目</a:t>
            </a:r>
          </a:p>
          <a:p>
            <a:pPr marL="0" indent="0">
              <a:buNone/>
            </a:pPr>
            <a:r>
              <a:rPr lang="en-US" altLang="zh-CN" dirty="0">
                <a:cs typeface="Times New Roman" pitchFamily="18" charset="0"/>
              </a:rPr>
              <a:t>5 </a:t>
            </a:r>
            <a:r>
              <a:rPr lang="zh-CN" altLang="zh-CN" dirty="0">
                <a:cs typeface="Times New Roman" pitchFamily="18" charset="0"/>
              </a:rPr>
              <a:t>谈判目标</a:t>
            </a:r>
          </a:p>
          <a:p>
            <a:pPr marL="180000" indent="0">
              <a:buNone/>
            </a:pPr>
            <a:r>
              <a:rPr lang="en-US" altLang="zh-CN" dirty="0">
                <a:latin typeface="Times New Roman" pitchFamily="18" charset="0"/>
                <a:ea typeface="+mn-ea"/>
                <a:cs typeface="Times New Roman" pitchFamily="18" charset="0"/>
              </a:rPr>
              <a:t>5.1</a:t>
            </a:r>
            <a:r>
              <a:rPr lang="zh-CN" altLang="zh-CN" dirty="0">
                <a:latin typeface="Times New Roman" pitchFamily="18" charset="0"/>
                <a:ea typeface="+mn-ea"/>
                <a:cs typeface="Times New Roman" pitchFamily="18" charset="0"/>
              </a:rPr>
              <a:t>最优期望目标</a:t>
            </a:r>
          </a:p>
          <a:p>
            <a:pPr marL="180000" indent="0">
              <a:buNone/>
            </a:pPr>
            <a:r>
              <a:rPr lang="en-US" altLang="zh-CN" dirty="0">
                <a:latin typeface="Times New Roman" pitchFamily="18" charset="0"/>
                <a:ea typeface="+mn-ea"/>
                <a:cs typeface="Times New Roman" pitchFamily="18" charset="0"/>
              </a:rPr>
              <a:t>5.2</a:t>
            </a:r>
            <a:r>
              <a:rPr lang="zh-CN" altLang="zh-CN" dirty="0">
                <a:latin typeface="Times New Roman" pitchFamily="18" charset="0"/>
                <a:ea typeface="+mn-ea"/>
                <a:cs typeface="Times New Roman" pitchFamily="18" charset="0"/>
              </a:rPr>
              <a:t>可接受目标。</a:t>
            </a:r>
          </a:p>
          <a:p>
            <a:pPr marL="180000" indent="0">
              <a:buNone/>
            </a:pPr>
            <a:r>
              <a:rPr lang="en-US" altLang="zh-CN" dirty="0">
                <a:latin typeface="Times New Roman" pitchFamily="18" charset="0"/>
                <a:ea typeface="+mn-ea"/>
                <a:cs typeface="Times New Roman" pitchFamily="18" charset="0"/>
              </a:rPr>
              <a:t>5.3</a:t>
            </a:r>
            <a:r>
              <a:rPr lang="zh-CN" altLang="zh-CN" dirty="0">
                <a:latin typeface="Times New Roman" pitchFamily="18" charset="0"/>
                <a:ea typeface="+mn-ea"/>
                <a:cs typeface="Times New Roman" pitchFamily="18" charset="0"/>
              </a:rPr>
              <a:t>最低限度</a:t>
            </a:r>
            <a:r>
              <a:rPr lang="zh-CN" altLang="zh-CN" dirty="0" smtClean="0">
                <a:latin typeface="Times New Roman" pitchFamily="18" charset="0"/>
                <a:ea typeface="+mn-ea"/>
                <a:cs typeface="Times New Roman" pitchFamily="18" charset="0"/>
              </a:rPr>
              <a:t>目标</a:t>
            </a:r>
            <a:endParaRPr lang="zh-CN" altLang="zh-CN" dirty="0">
              <a:latin typeface="Times New Roman" pitchFamily="18" charset="0"/>
              <a:ea typeface="+mn-ea"/>
              <a:cs typeface="Times New Roman" pitchFamily="18" charset="0"/>
            </a:endParaRPr>
          </a:p>
        </p:txBody>
      </p:sp>
      <p:sp>
        <p:nvSpPr>
          <p:cNvPr id="4" name="TextBox 3"/>
          <p:cNvSpPr txBox="1"/>
          <p:nvPr/>
        </p:nvSpPr>
        <p:spPr>
          <a:xfrm>
            <a:off x="4953000" y="990600"/>
            <a:ext cx="3657600" cy="5424562"/>
          </a:xfrm>
          <a:prstGeom prst="rect">
            <a:avLst/>
          </a:prstGeom>
          <a:noFill/>
        </p:spPr>
        <p:txBody>
          <a:bodyPr wrap="square" rtlCol="0">
            <a:spAutoFit/>
          </a:bodyPr>
          <a:lstStyle/>
          <a:p>
            <a:pPr>
              <a:spcBef>
                <a:spcPts val="300"/>
              </a:spcBef>
            </a:pPr>
            <a:r>
              <a:rPr lang="en-US" altLang="zh-CN" sz="1600" dirty="0">
                <a:latin typeface="Times New Roman" pitchFamily="18" charset="0"/>
                <a:ea typeface="微软雅黑" pitchFamily="34" charset="-122"/>
                <a:cs typeface="Times New Roman" pitchFamily="18" charset="0"/>
              </a:rPr>
              <a:t>6 </a:t>
            </a:r>
            <a:r>
              <a:rPr lang="zh-CN" altLang="zh-CN" sz="1600" dirty="0">
                <a:latin typeface="Times New Roman" pitchFamily="18" charset="0"/>
                <a:ea typeface="微软雅黑" pitchFamily="34" charset="-122"/>
                <a:cs typeface="Times New Roman" pitchFamily="18" charset="0"/>
              </a:rPr>
              <a:t>双方需求异同分析及分歧点解决方案</a:t>
            </a:r>
          </a:p>
          <a:p>
            <a:pPr marL="216000" lvl="1">
              <a:spcBef>
                <a:spcPts val="300"/>
              </a:spcBef>
            </a:pPr>
            <a:r>
              <a:rPr lang="en-US" altLang="zh-CN" sz="1600" dirty="0">
                <a:latin typeface="Times New Roman" pitchFamily="18" charset="0"/>
                <a:ea typeface="+mn-ea"/>
                <a:cs typeface="Times New Roman" pitchFamily="18" charset="0"/>
              </a:rPr>
              <a:t>6.1</a:t>
            </a:r>
            <a:r>
              <a:rPr lang="zh-CN" altLang="zh-CN" sz="1600" dirty="0">
                <a:latin typeface="Times New Roman" pitchFamily="18" charset="0"/>
                <a:ea typeface="+mn-ea"/>
                <a:cs typeface="Times New Roman" pitchFamily="18" charset="0"/>
              </a:rPr>
              <a:t>双方利益需求共同点</a:t>
            </a:r>
          </a:p>
          <a:p>
            <a:pPr marL="216000" lvl="1">
              <a:spcBef>
                <a:spcPts val="300"/>
              </a:spcBef>
            </a:pPr>
            <a:r>
              <a:rPr lang="en-US" altLang="zh-CN" sz="1600" dirty="0">
                <a:latin typeface="Times New Roman" pitchFamily="18" charset="0"/>
                <a:ea typeface="+mn-ea"/>
                <a:cs typeface="Times New Roman" pitchFamily="18" charset="0"/>
              </a:rPr>
              <a:t>6.2</a:t>
            </a:r>
            <a:r>
              <a:rPr lang="zh-CN" altLang="zh-CN" sz="1600" dirty="0">
                <a:latin typeface="Times New Roman" pitchFamily="18" charset="0"/>
                <a:ea typeface="+mn-ea"/>
                <a:cs typeface="Times New Roman" pitchFamily="18" charset="0"/>
              </a:rPr>
              <a:t>双方利益需求差异点</a:t>
            </a:r>
          </a:p>
          <a:p>
            <a:pPr marL="216000" lvl="1">
              <a:spcBef>
                <a:spcPts val="300"/>
              </a:spcBef>
            </a:pPr>
            <a:r>
              <a:rPr lang="en-US" altLang="zh-CN" sz="1600" dirty="0">
                <a:latin typeface="Times New Roman" pitchFamily="18" charset="0"/>
                <a:ea typeface="+mn-ea"/>
                <a:cs typeface="Times New Roman" pitchFamily="18" charset="0"/>
              </a:rPr>
              <a:t>6.3</a:t>
            </a:r>
            <a:r>
              <a:rPr lang="zh-CN" altLang="zh-CN" sz="1600" dirty="0">
                <a:latin typeface="Times New Roman" pitchFamily="18" charset="0"/>
                <a:ea typeface="+mn-ea"/>
                <a:cs typeface="Times New Roman" pitchFamily="18" charset="0"/>
              </a:rPr>
              <a:t>解决分歧的方案</a:t>
            </a:r>
          </a:p>
          <a:p>
            <a:pPr>
              <a:spcBef>
                <a:spcPts val="300"/>
              </a:spcBef>
            </a:pPr>
            <a:r>
              <a:rPr lang="en-US" altLang="zh-CN" sz="1600" dirty="0">
                <a:latin typeface="Times New Roman" pitchFamily="18" charset="0"/>
                <a:ea typeface="微软雅黑" pitchFamily="34" charset="-122"/>
                <a:cs typeface="Times New Roman" pitchFamily="18" charset="0"/>
              </a:rPr>
              <a:t>7 </a:t>
            </a:r>
            <a:r>
              <a:rPr lang="zh-CN" altLang="zh-CN" sz="1600" dirty="0">
                <a:latin typeface="Times New Roman" pitchFamily="18" charset="0"/>
                <a:ea typeface="微软雅黑" pitchFamily="34" charset="-122"/>
                <a:cs typeface="Times New Roman" pitchFamily="18" charset="0"/>
              </a:rPr>
              <a:t>谈判议程和进度</a:t>
            </a:r>
          </a:p>
          <a:p>
            <a:pPr marL="216000" lvl="1">
              <a:spcBef>
                <a:spcPts val="300"/>
              </a:spcBef>
            </a:pPr>
            <a:r>
              <a:rPr lang="en-US" altLang="zh-CN" sz="1600" dirty="0">
                <a:latin typeface="Times New Roman" pitchFamily="18" charset="0"/>
                <a:ea typeface="+mn-ea"/>
                <a:cs typeface="Times New Roman" pitchFamily="18" charset="0"/>
              </a:rPr>
              <a:t>7.1</a:t>
            </a:r>
            <a:r>
              <a:rPr lang="zh-CN" altLang="zh-CN" sz="1600" dirty="0">
                <a:latin typeface="Times New Roman" pitchFamily="18" charset="0"/>
                <a:ea typeface="+mn-ea"/>
                <a:cs typeface="Times New Roman" pitchFamily="18" charset="0"/>
              </a:rPr>
              <a:t>谈判的时间安排</a:t>
            </a:r>
          </a:p>
          <a:p>
            <a:pPr marL="216000" lvl="1">
              <a:spcBef>
                <a:spcPts val="300"/>
              </a:spcBef>
            </a:pPr>
            <a:r>
              <a:rPr lang="en-US" altLang="zh-CN" sz="1600" dirty="0">
                <a:latin typeface="Times New Roman" pitchFamily="18" charset="0"/>
                <a:ea typeface="+mn-ea"/>
                <a:cs typeface="Times New Roman" pitchFamily="18" charset="0"/>
              </a:rPr>
              <a:t>7.2</a:t>
            </a:r>
            <a:r>
              <a:rPr lang="zh-CN" altLang="zh-CN" sz="1600" dirty="0">
                <a:latin typeface="Times New Roman" pitchFamily="18" charset="0"/>
                <a:ea typeface="+mn-ea"/>
                <a:cs typeface="Times New Roman" pitchFamily="18" charset="0"/>
              </a:rPr>
              <a:t>谈判地点</a:t>
            </a:r>
          </a:p>
          <a:p>
            <a:pPr>
              <a:spcBef>
                <a:spcPts val="300"/>
              </a:spcBef>
            </a:pPr>
            <a:r>
              <a:rPr lang="en-US" altLang="zh-CN" sz="1600" dirty="0">
                <a:latin typeface="Times New Roman" pitchFamily="18" charset="0"/>
                <a:ea typeface="微软雅黑" pitchFamily="34" charset="-122"/>
                <a:cs typeface="Times New Roman" pitchFamily="18" charset="0"/>
              </a:rPr>
              <a:t>8 </a:t>
            </a:r>
            <a:r>
              <a:rPr lang="zh-CN" altLang="zh-CN" sz="1600" dirty="0">
                <a:latin typeface="Times New Roman" pitchFamily="18" charset="0"/>
                <a:ea typeface="微软雅黑" pitchFamily="34" charset="-122"/>
                <a:cs typeface="Times New Roman" pitchFamily="18" charset="0"/>
              </a:rPr>
              <a:t>谈判策略安排</a:t>
            </a:r>
          </a:p>
          <a:p>
            <a:pPr marL="216000" lvl="1">
              <a:spcBef>
                <a:spcPts val="300"/>
              </a:spcBef>
            </a:pPr>
            <a:r>
              <a:rPr lang="en-US" altLang="zh-CN" sz="1600" dirty="0">
                <a:latin typeface="Times New Roman" pitchFamily="18" charset="0"/>
                <a:ea typeface="+mn-ea"/>
                <a:cs typeface="Times New Roman" pitchFamily="18" charset="0"/>
              </a:rPr>
              <a:t>8.1</a:t>
            </a:r>
            <a:r>
              <a:rPr lang="zh-CN" altLang="zh-CN" sz="1600" dirty="0">
                <a:latin typeface="Times New Roman" pitchFamily="18" charset="0"/>
                <a:ea typeface="+mn-ea"/>
                <a:cs typeface="Times New Roman" pitchFamily="18" charset="0"/>
              </a:rPr>
              <a:t>准备阶段的策略</a:t>
            </a:r>
          </a:p>
          <a:p>
            <a:pPr marL="216000" lvl="1">
              <a:spcBef>
                <a:spcPts val="300"/>
              </a:spcBef>
            </a:pPr>
            <a:r>
              <a:rPr lang="en-US" altLang="zh-CN" sz="1600" dirty="0">
                <a:latin typeface="Times New Roman" pitchFamily="18" charset="0"/>
                <a:ea typeface="+mn-ea"/>
                <a:cs typeface="Times New Roman" pitchFamily="18" charset="0"/>
              </a:rPr>
              <a:t>8.2</a:t>
            </a:r>
            <a:r>
              <a:rPr lang="zh-CN" altLang="zh-CN" sz="1600" dirty="0">
                <a:latin typeface="Times New Roman" pitchFamily="18" charset="0"/>
                <a:ea typeface="+mn-ea"/>
                <a:cs typeface="Times New Roman" pitchFamily="18" charset="0"/>
              </a:rPr>
              <a:t>开局阶段的策略</a:t>
            </a:r>
          </a:p>
          <a:p>
            <a:pPr marL="216000" lvl="1">
              <a:spcBef>
                <a:spcPts val="300"/>
              </a:spcBef>
            </a:pPr>
            <a:r>
              <a:rPr lang="en-US" altLang="zh-CN" sz="1600" dirty="0">
                <a:latin typeface="Times New Roman" pitchFamily="18" charset="0"/>
                <a:ea typeface="+mn-ea"/>
                <a:cs typeface="Times New Roman" pitchFamily="18" charset="0"/>
              </a:rPr>
              <a:t>8.3</a:t>
            </a:r>
            <a:r>
              <a:rPr lang="zh-CN" altLang="zh-CN" sz="1600" dirty="0">
                <a:latin typeface="Times New Roman" pitchFamily="18" charset="0"/>
                <a:ea typeface="+mn-ea"/>
                <a:cs typeface="Times New Roman" pitchFamily="18" charset="0"/>
              </a:rPr>
              <a:t>报价阶段的策略</a:t>
            </a:r>
          </a:p>
          <a:p>
            <a:pPr marL="216000" lvl="1">
              <a:spcBef>
                <a:spcPts val="300"/>
              </a:spcBef>
            </a:pPr>
            <a:r>
              <a:rPr lang="en-US" altLang="zh-CN" sz="1600" dirty="0">
                <a:latin typeface="Times New Roman" pitchFamily="18" charset="0"/>
                <a:ea typeface="+mn-ea"/>
                <a:cs typeface="Times New Roman" pitchFamily="18" charset="0"/>
              </a:rPr>
              <a:t>8.4</a:t>
            </a:r>
            <a:r>
              <a:rPr lang="zh-CN" altLang="zh-CN" sz="1600" dirty="0">
                <a:latin typeface="Times New Roman" pitchFamily="18" charset="0"/>
                <a:ea typeface="+mn-ea"/>
                <a:cs typeface="Times New Roman" pitchFamily="18" charset="0"/>
              </a:rPr>
              <a:t>磋商阶段的策略</a:t>
            </a:r>
          </a:p>
          <a:p>
            <a:pPr marL="216000" lvl="1">
              <a:spcBef>
                <a:spcPts val="300"/>
              </a:spcBef>
            </a:pPr>
            <a:r>
              <a:rPr lang="en-US" altLang="zh-CN" sz="1600" dirty="0">
                <a:latin typeface="Times New Roman" pitchFamily="18" charset="0"/>
                <a:ea typeface="+mn-ea"/>
                <a:cs typeface="Times New Roman" pitchFamily="18" charset="0"/>
              </a:rPr>
              <a:t>8.5</a:t>
            </a:r>
            <a:r>
              <a:rPr lang="zh-CN" altLang="zh-CN" sz="1600" dirty="0">
                <a:latin typeface="Times New Roman" pitchFamily="18" charset="0"/>
                <a:ea typeface="+mn-ea"/>
                <a:cs typeface="Times New Roman" pitchFamily="18" charset="0"/>
              </a:rPr>
              <a:t>成交阶段的策略</a:t>
            </a:r>
          </a:p>
          <a:p>
            <a:pPr>
              <a:spcBef>
                <a:spcPts val="300"/>
              </a:spcBef>
            </a:pPr>
            <a:r>
              <a:rPr lang="en-US" altLang="zh-CN" sz="1600" dirty="0">
                <a:latin typeface="Times New Roman" pitchFamily="18" charset="0"/>
                <a:ea typeface="微软雅黑" pitchFamily="34" charset="-122"/>
                <a:cs typeface="Times New Roman" pitchFamily="18" charset="0"/>
              </a:rPr>
              <a:t>9 </a:t>
            </a:r>
            <a:r>
              <a:rPr lang="zh-CN" altLang="zh-CN" sz="1600" dirty="0">
                <a:latin typeface="Times New Roman" pitchFamily="18" charset="0"/>
                <a:ea typeface="微软雅黑" pitchFamily="34" charset="-122"/>
                <a:cs typeface="Times New Roman" pitchFamily="18" charset="0"/>
              </a:rPr>
              <a:t>应急预案（备选方案）</a:t>
            </a:r>
          </a:p>
          <a:p>
            <a:pPr marL="216000" lvl="1">
              <a:spcBef>
                <a:spcPts val="300"/>
              </a:spcBef>
            </a:pPr>
            <a:r>
              <a:rPr lang="en-US" altLang="zh-CN" sz="1600" dirty="0">
                <a:latin typeface="Times New Roman" pitchFamily="18" charset="0"/>
                <a:ea typeface="+mn-ea"/>
                <a:cs typeface="Times New Roman" pitchFamily="18" charset="0"/>
              </a:rPr>
              <a:t>9.1</a:t>
            </a:r>
            <a:r>
              <a:rPr lang="zh-CN" altLang="zh-CN" sz="1600" dirty="0">
                <a:latin typeface="Times New Roman" pitchFamily="18" charset="0"/>
                <a:ea typeface="+mn-ea"/>
                <a:cs typeface="Times New Roman" pitchFamily="18" charset="0"/>
              </a:rPr>
              <a:t>谈判风险预测</a:t>
            </a:r>
          </a:p>
          <a:p>
            <a:pPr marL="216000" lvl="1">
              <a:spcBef>
                <a:spcPts val="300"/>
              </a:spcBef>
            </a:pPr>
            <a:r>
              <a:rPr lang="en-US" altLang="zh-CN" sz="1600" dirty="0">
                <a:latin typeface="Times New Roman" pitchFamily="18" charset="0"/>
                <a:ea typeface="+mn-ea"/>
                <a:cs typeface="Times New Roman" pitchFamily="18" charset="0"/>
              </a:rPr>
              <a:t>9.2</a:t>
            </a:r>
            <a:r>
              <a:rPr lang="zh-CN" altLang="zh-CN" sz="1600" dirty="0">
                <a:latin typeface="Times New Roman" pitchFamily="18" charset="0"/>
                <a:ea typeface="+mn-ea"/>
                <a:cs typeface="Times New Roman" pitchFamily="18" charset="0"/>
              </a:rPr>
              <a:t>谈判僵局及谈判破裂的可能原因</a:t>
            </a:r>
          </a:p>
          <a:p>
            <a:pPr marL="216000" lvl="1">
              <a:spcBef>
                <a:spcPts val="300"/>
              </a:spcBef>
            </a:pPr>
            <a:r>
              <a:rPr lang="en-US" altLang="zh-CN" sz="1600" dirty="0">
                <a:latin typeface="Times New Roman" pitchFamily="18" charset="0"/>
                <a:ea typeface="+mn-ea"/>
                <a:cs typeface="Times New Roman" pitchFamily="18" charset="0"/>
              </a:rPr>
              <a:t>9.3</a:t>
            </a:r>
            <a:r>
              <a:rPr lang="zh-CN" altLang="zh-CN" sz="1600" dirty="0">
                <a:latin typeface="Times New Roman" pitchFamily="18" charset="0"/>
                <a:ea typeface="+mn-ea"/>
                <a:cs typeface="Times New Roman" pitchFamily="18" charset="0"/>
              </a:rPr>
              <a:t>遇到谈判僵局及谈判破裂的处理策略</a:t>
            </a:r>
          </a:p>
          <a:p>
            <a:pPr>
              <a:spcBef>
                <a:spcPts val="300"/>
              </a:spcBef>
            </a:pPr>
            <a:r>
              <a:rPr lang="en-US" altLang="zh-CN" sz="1600" dirty="0">
                <a:latin typeface="Times New Roman" pitchFamily="18" charset="0"/>
                <a:ea typeface="微软雅黑" pitchFamily="34" charset="-122"/>
                <a:cs typeface="Times New Roman" pitchFamily="18" charset="0"/>
              </a:rPr>
              <a:t>10 </a:t>
            </a:r>
            <a:r>
              <a:rPr lang="zh-CN" altLang="zh-CN" sz="1600" dirty="0">
                <a:latin typeface="Times New Roman" pitchFamily="18" charset="0"/>
                <a:ea typeface="微软雅黑" pitchFamily="34" charset="-122"/>
                <a:cs typeface="Times New Roman" pitchFamily="18" charset="0"/>
              </a:rPr>
              <a:t>附录</a:t>
            </a:r>
            <a:r>
              <a:rPr lang="zh-CN" altLang="zh-CN" sz="1600" dirty="0" smtClean="0">
                <a:latin typeface="Times New Roman" pitchFamily="18" charset="0"/>
                <a:ea typeface="微软雅黑" pitchFamily="34" charset="-122"/>
                <a:cs typeface="Times New Roman" pitchFamily="18" charset="0"/>
              </a:rPr>
              <a:t>资料</a:t>
            </a:r>
            <a:endParaRPr lang="zh-CN" altLang="zh-CN" sz="1600" dirty="0">
              <a:latin typeface="Times New Roman" pitchFamily="18" charset="0"/>
              <a:ea typeface="微软雅黑" pitchFamily="34" charset="-122"/>
              <a:cs typeface="Times New Roman" pitchFamily="18" charset="0"/>
            </a:endParaRPr>
          </a:p>
        </p:txBody>
      </p:sp>
    </p:spTree>
    <p:extLst>
      <p:ext uri="{BB962C8B-B14F-4D97-AF65-F5344CB8AC3E}">
        <p14:creationId xmlns:p14="http://schemas.microsoft.com/office/powerpoint/2010/main" val="299591477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solidFill>
            <a:schemeClr val="accent3">
              <a:lumMod val="20000"/>
              <a:lumOff val="80000"/>
            </a:schemeClr>
          </a:solidFill>
        </p:spPr>
        <p:txBody>
          <a:bodyPr>
            <a:normAutofit/>
          </a:bodyPr>
          <a:lstStyle/>
          <a:p>
            <a:r>
              <a:rPr lang="en-US" altLang="zh-CN" dirty="0" smtClean="0"/>
              <a:t>2.5  </a:t>
            </a:r>
            <a:r>
              <a:rPr lang="zh-CN" altLang="zh-CN" dirty="0" smtClean="0"/>
              <a:t>模拟谈判</a:t>
            </a:r>
            <a:endParaRPr lang="zh-CN" altLang="en-US" dirty="0"/>
          </a:p>
        </p:txBody>
      </p:sp>
      <p:sp>
        <p:nvSpPr>
          <p:cNvPr id="3" name="内容占位符 2"/>
          <p:cNvSpPr>
            <a:spLocks noGrp="1"/>
          </p:cNvSpPr>
          <p:nvPr>
            <p:ph idx="1"/>
          </p:nvPr>
        </p:nvSpPr>
        <p:spPr/>
        <p:txBody>
          <a:bodyPr/>
          <a:lstStyle/>
          <a:p>
            <a:pPr marL="0" indent="0">
              <a:buNone/>
            </a:pPr>
            <a:r>
              <a:rPr lang="en-US" altLang="zh-CN" sz="2800" b="1" dirty="0" smtClean="0">
                <a:solidFill>
                  <a:srgbClr val="660033"/>
                </a:solidFill>
                <a:latin typeface="楷体_GB2312" pitchFamily="49" charset="-122"/>
                <a:ea typeface="楷体_GB2312" pitchFamily="49" charset="-122"/>
              </a:rPr>
              <a:t>2.5.1  </a:t>
            </a:r>
            <a:r>
              <a:rPr lang="zh-CN" altLang="zh-CN" sz="2800" b="1" dirty="0">
                <a:solidFill>
                  <a:srgbClr val="660033"/>
                </a:solidFill>
                <a:latin typeface="楷体_GB2312" pitchFamily="49" charset="-122"/>
                <a:ea typeface="楷体_GB2312" pitchFamily="49" charset="-122"/>
              </a:rPr>
              <a:t>模拟谈判的作用</a:t>
            </a:r>
          </a:p>
          <a:p>
            <a:pPr lvl="0"/>
            <a:r>
              <a:rPr lang="zh-CN" altLang="zh-CN" dirty="0"/>
              <a:t>检验谈判方案是否周密可行 </a:t>
            </a:r>
          </a:p>
          <a:p>
            <a:pPr lvl="1"/>
            <a:r>
              <a:rPr lang="zh-CN" altLang="zh-CN" dirty="0">
                <a:latin typeface="微软雅黑" panose="020B0503020204020204" pitchFamily="34" charset="-122"/>
                <a:ea typeface="微软雅黑" panose="020B0503020204020204" pitchFamily="34" charset="-122"/>
              </a:rPr>
              <a:t>模拟谈判是对实际正式谈判的模拟，与正式谈判比较接近</a:t>
            </a:r>
            <a:r>
              <a:rPr lang="zh-CN" altLang="zh-CN" dirty="0" smtClean="0">
                <a:latin typeface="微软雅黑" panose="020B0503020204020204" pitchFamily="34" charset="-122"/>
                <a:ea typeface="微软雅黑" panose="020B0503020204020204" pitchFamily="34" charset="-122"/>
              </a:rPr>
              <a:t>。</a:t>
            </a:r>
            <a:endParaRPr lang="en-US" altLang="zh-CN" dirty="0" smtClean="0">
              <a:latin typeface="微软雅黑" panose="020B0503020204020204" pitchFamily="34" charset="-122"/>
              <a:ea typeface="微软雅黑" panose="020B0503020204020204" pitchFamily="34" charset="-122"/>
            </a:endParaRPr>
          </a:p>
          <a:p>
            <a:pPr lvl="1"/>
            <a:r>
              <a:rPr lang="zh-CN" altLang="zh-CN" dirty="0" smtClean="0">
                <a:latin typeface="微软雅黑" panose="020B0503020204020204" pitchFamily="34" charset="-122"/>
                <a:ea typeface="微软雅黑" panose="020B0503020204020204" pitchFamily="34" charset="-122"/>
              </a:rPr>
              <a:t>能够</a:t>
            </a:r>
            <a:r>
              <a:rPr lang="zh-CN" altLang="zh-CN" dirty="0">
                <a:latin typeface="微软雅黑" panose="020B0503020204020204" pitchFamily="34" charset="-122"/>
                <a:ea typeface="微软雅黑" panose="020B0503020204020204" pitchFamily="34" charset="-122"/>
              </a:rPr>
              <a:t>较为全面严格地检验谈判方案是否切实可行，检查谈判方案存在的问题和不足，及时修正和调整谈判方案。 </a:t>
            </a:r>
          </a:p>
          <a:p>
            <a:pPr lvl="0"/>
            <a:r>
              <a:rPr lang="zh-CN" altLang="zh-CN" dirty="0"/>
              <a:t>训练和提高谈判能力 </a:t>
            </a:r>
          </a:p>
          <a:p>
            <a:pPr lvl="1"/>
            <a:r>
              <a:rPr lang="zh-CN" altLang="zh-CN" dirty="0">
                <a:latin typeface="微软雅黑" panose="020B0503020204020204" pitchFamily="34" charset="-122"/>
                <a:ea typeface="微软雅黑" panose="020B0503020204020204" pitchFamily="34" charset="-122"/>
              </a:rPr>
              <a:t>模拟谈判不但能使谈判人员了解对方，也能使谈判人员了解自己，通过站在对方角度进行思考，可以使谈判人员在谈判策略设计方面显得更加机智而有针对性，从而提高谈判队伍自身的谈判能力。</a:t>
            </a:r>
          </a:p>
          <a:p>
            <a:endParaRPr lang="zh-CN" altLang="en-US" dirty="0"/>
          </a:p>
        </p:txBody>
      </p:sp>
    </p:spTree>
    <p:extLst>
      <p:ext uri="{BB962C8B-B14F-4D97-AF65-F5344CB8AC3E}">
        <p14:creationId xmlns:p14="http://schemas.microsoft.com/office/powerpoint/2010/main" val="112246305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en-US" altLang="zh-CN" sz="3200" dirty="0">
                <a:latin typeface="楷体_GB2312" pitchFamily="49" charset="-122"/>
                <a:ea typeface="楷体_GB2312" pitchFamily="49" charset="-122"/>
              </a:rPr>
              <a:t>2.5.2 </a:t>
            </a:r>
            <a:r>
              <a:rPr lang="zh-CN" altLang="zh-CN" sz="3200" dirty="0">
                <a:latin typeface="楷体_GB2312" pitchFamily="49" charset="-122"/>
                <a:ea typeface="楷体_GB2312" pitchFamily="49" charset="-122"/>
              </a:rPr>
              <a:t>模拟谈判的</a:t>
            </a:r>
            <a:r>
              <a:rPr lang="zh-CN" altLang="zh-CN" sz="3200" dirty="0" smtClean="0">
                <a:latin typeface="楷体_GB2312" pitchFamily="49" charset="-122"/>
                <a:ea typeface="楷体_GB2312" pitchFamily="49" charset="-122"/>
              </a:rPr>
              <a:t>方法</a:t>
            </a:r>
            <a:endParaRPr lang="zh-CN" altLang="en-US" sz="3200" dirty="0">
              <a:latin typeface="楷体_GB2312" pitchFamily="49" charset="-122"/>
              <a:ea typeface="楷体_GB2312" pitchFamily="49" charset="-122"/>
            </a:endParaRPr>
          </a:p>
        </p:txBody>
      </p:sp>
      <p:sp>
        <p:nvSpPr>
          <p:cNvPr id="3" name="内容占位符 2"/>
          <p:cNvSpPr>
            <a:spLocks noGrp="1"/>
          </p:cNvSpPr>
          <p:nvPr>
            <p:ph idx="1"/>
          </p:nvPr>
        </p:nvSpPr>
        <p:spPr>
          <a:xfrm>
            <a:off x="381000" y="1066800"/>
            <a:ext cx="8382000" cy="5638800"/>
          </a:xfrm>
        </p:spPr>
        <p:txBody>
          <a:bodyPr>
            <a:noAutofit/>
          </a:bodyPr>
          <a:lstStyle/>
          <a:p>
            <a:pPr lvl="0">
              <a:spcBef>
                <a:spcPts val="0"/>
              </a:spcBef>
            </a:pPr>
            <a:r>
              <a:rPr lang="zh-CN" altLang="zh-CN" sz="1800" b="1" dirty="0" smtClean="0"/>
              <a:t>全景</a:t>
            </a:r>
            <a:r>
              <a:rPr lang="zh-CN" altLang="zh-CN" sz="1800" b="1" dirty="0"/>
              <a:t>模拟法</a:t>
            </a:r>
          </a:p>
          <a:p>
            <a:pPr lvl="1">
              <a:spcBef>
                <a:spcPts val="0"/>
              </a:spcBef>
            </a:pPr>
            <a:r>
              <a:rPr lang="zh-CN" altLang="zh-CN" sz="1600" dirty="0"/>
              <a:t>全景模拟法指在想象谈判全过程的前提下，企业有关人员扮成不同的角色所进行的实战性排练。这是最复杂、耗资最大，但也往往是最有效的模拟谈判方法。这种方法一般使用于大型的、复杂的、关系到企业重大利益的谈判</a:t>
            </a:r>
            <a:r>
              <a:rPr lang="zh-CN" altLang="zh-CN" sz="1600" dirty="0" smtClean="0"/>
              <a:t>。</a:t>
            </a:r>
            <a:endParaRPr lang="en-US" altLang="zh-CN" sz="1600" dirty="0" smtClean="0"/>
          </a:p>
          <a:p>
            <a:pPr lvl="1">
              <a:spcBef>
                <a:spcPts val="0"/>
              </a:spcBef>
            </a:pPr>
            <a:r>
              <a:rPr lang="zh-CN" altLang="zh-CN" sz="1600" dirty="0" smtClean="0"/>
              <a:t>在</a:t>
            </a:r>
            <a:r>
              <a:rPr lang="zh-CN" altLang="zh-CN" sz="1600" dirty="0"/>
              <a:t>采用全景模拟法时，应注意以下两点。</a:t>
            </a:r>
          </a:p>
          <a:p>
            <a:pPr marL="914400" lvl="2" indent="0">
              <a:spcBef>
                <a:spcPts val="0"/>
              </a:spcBef>
              <a:buNone/>
            </a:pPr>
            <a:r>
              <a:rPr lang="zh-CN" altLang="zh-CN" sz="1600" dirty="0"/>
              <a:t>（</a:t>
            </a:r>
            <a:r>
              <a:rPr lang="en-US" altLang="zh-CN" sz="1600" dirty="0"/>
              <a:t>1</a:t>
            </a:r>
            <a:r>
              <a:rPr lang="zh-CN" altLang="zh-CN" sz="1600" dirty="0"/>
              <a:t>）合理地想象谈判全过程</a:t>
            </a:r>
          </a:p>
          <a:p>
            <a:pPr marL="914400" lvl="2" indent="0">
              <a:spcBef>
                <a:spcPts val="0"/>
              </a:spcBef>
              <a:buNone/>
            </a:pPr>
            <a:r>
              <a:rPr lang="zh-CN" altLang="zh-CN" sz="1600" dirty="0"/>
              <a:t>（</a:t>
            </a:r>
            <a:r>
              <a:rPr lang="en-US" altLang="zh-CN" sz="1600" dirty="0"/>
              <a:t>2</a:t>
            </a:r>
            <a:r>
              <a:rPr lang="zh-CN" altLang="zh-CN" sz="1600" dirty="0"/>
              <a:t>）尽可能地扮演谈判中所有会出现的人物</a:t>
            </a:r>
          </a:p>
          <a:p>
            <a:pPr lvl="0">
              <a:spcBef>
                <a:spcPts val="0"/>
              </a:spcBef>
            </a:pPr>
            <a:r>
              <a:rPr lang="zh-CN" altLang="zh-CN" sz="1800" b="1" dirty="0"/>
              <a:t>讨论会模拟法</a:t>
            </a:r>
          </a:p>
          <a:p>
            <a:pPr lvl="1">
              <a:spcBef>
                <a:spcPts val="0"/>
              </a:spcBef>
            </a:pPr>
            <a:r>
              <a:rPr lang="zh-CN" altLang="zh-CN" sz="1600" dirty="0"/>
              <a:t>讨论会模拟法类似于</a:t>
            </a:r>
            <a:r>
              <a:rPr lang="en-US" altLang="zh-CN" sz="1600" dirty="0"/>
              <a:t>“</a:t>
            </a:r>
            <a:r>
              <a:rPr lang="zh-CN" altLang="zh-CN" sz="1600" dirty="0"/>
              <a:t>头脑风暴法</a:t>
            </a:r>
            <a:r>
              <a:rPr lang="en-US" altLang="zh-CN" sz="1600" dirty="0"/>
              <a:t>”</a:t>
            </a:r>
            <a:r>
              <a:rPr lang="zh-CN" altLang="zh-CN" sz="1600" dirty="0"/>
              <a:t>。它分为两步</a:t>
            </a:r>
            <a:r>
              <a:rPr lang="zh-CN" altLang="zh-CN" sz="1600" dirty="0" smtClean="0"/>
              <a:t>：</a:t>
            </a:r>
            <a:endParaRPr lang="en-US" altLang="zh-CN" sz="1600" dirty="0" smtClean="0"/>
          </a:p>
          <a:p>
            <a:pPr lvl="2">
              <a:spcBef>
                <a:spcPts val="0"/>
              </a:spcBef>
            </a:pPr>
            <a:r>
              <a:rPr lang="zh-CN" altLang="zh-CN" sz="1600" dirty="0" smtClean="0"/>
              <a:t>第一</a:t>
            </a:r>
            <a:r>
              <a:rPr lang="zh-CN" altLang="zh-CN" sz="1600" dirty="0"/>
              <a:t>步，企业组织参加谈判人员和一些其他相关人员召开讨论会，请他们根据自己的经验，对企业在本次谈判中谋求的利益、对方的基本目标、对方可能采取的策略、己方的对策等问题畅所欲言。不管这些观点、见解如何标新立异，都不会有人指责，有关人员只是忠实地记录，再把会议情况上报领导，作为决策参考</a:t>
            </a:r>
            <a:r>
              <a:rPr lang="zh-CN" altLang="zh-CN" sz="1600" dirty="0" smtClean="0"/>
              <a:t>；</a:t>
            </a:r>
            <a:endParaRPr lang="en-US" altLang="zh-CN" sz="1600" dirty="0" smtClean="0"/>
          </a:p>
          <a:p>
            <a:pPr lvl="2">
              <a:spcBef>
                <a:spcPts val="0"/>
              </a:spcBef>
            </a:pPr>
            <a:r>
              <a:rPr lang="zh-CN" altLang="zh-CN" sz="1600" dirty="0" smtClean="0"/>
              <a:t>第二</a:t>
            </a:r>
            <a:r>
              <a:rPr lang="zh-CN" altLang="zh-CN" sz="1600" dirty="0"/>
              <a:t>步，请人针对谈判中种种可能发生的情况，以及对方可能提出问题等提出疑问，由谈判组成员一一加以解答。</a:t>
            </a:r>
          </a:p>
          <a:p>
            <a:pPr>
              <a:spcBef>
                <a:spcPts val="0"/>
              </a:spcBef>
            </a:pPr>
            <a:r>
              <a:rPr lang="zh-CN" altLang="zh-CN" sz="1600" b="1" dirty="0" smtClean="0"/>
              <a:t>列表</a:t>
            </a:r>
            <a:r>
              <a:rPr lang="zh-CN" altLang="zh-CN" sz="1600" b="1" dirty="0"/>
              <a:t>模拟法</a:t>
            </a:r>
          </a:p>
          <a:p>
            <a:pPr lvl="1">
              <a:spcBef>
                <a:spcPts val="0"/>
              </a:spcBef>
            </a:pPr>
            <a:r>
              <a:rPr lang="zh-CN" altLang="zh-CN" sz="1600" dirty="0"/>
              <a:t>一般使用于小型、常规性的谈判</a:t>
            </a:r>
            <a:r>
              <a:rPr lang="zh-CN" altLang="zh-CN" sz="1600" dirty="0" smtClean="0"/>
              <a:t>。</a:t>
            </a:r>
            <a:endParaRPr lang="en-US" altLang="zh-CN" sz="1600" dirty="0" smtClean="0"/>
          </a:p>
          <a:p>
            <a:pPr lvl="1">
              <a:spcBef>
                <a:spcPts val="0"/>
              </a:spcBef>
            </a:pPr>
            <a:r>
              <a:rPr lang="zh-CN" altLang="zh-CN" sz="1600" dirty="0" smtClean="0"/>
              <a:t>通过</a:t>
            </a:r>
            <a:r>
              <a:rPr lang="zh-CN" altLang="zh-CN" sz="1600" dirty="0"/>
              <a:t>对应表格的形式，在表格的一方列出己方经济、科技、人员、策略等方面的优缺点和对方的目标及策略；另一方则相应的罗列出己方针对这些问题在谈判中所应采取的措施</a:t>
            </a:r>
            <a:r>
              <a:rPr lang="zh-CN" altLang="zh-CN" sz="1600" dirty="0" smtClean="0"/>
              <a:t>。</a:t>
            </a:r>
            <a:endParaRPr lang="zh-CN" altLang="zh-CN" sz="1600" dirty="0"/>
          </a:p>
        </p:txBody>
      </p:sp>
    </p:spTree>
    <p:extLst>
      <p:ext uri="{BB962C8B-B14F-4D97-AF65-F5344CB8AC3E}">
        <p14:creationId xmlns:p14="http://schemas.microsoft.com/office/powerpoint/2010/main" val="219491834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5800" y="274637"/>
            <a:ext cx="8001000" cy="868363"/>
          </a:xfrm>
        </p:spPr>
        <p:txBody>
          <a:bodyPr>
            <a:normAutofit/>
          </a:bodyPr>
          <a:lstStyle/>
          <a:p>
            <a:pPr algn="l"/>
            <a:r>
              <a:rPr lang="en-US" altLang="zh-CN" sz="2800" dirty="0" smtClean="0">
                <a:latin typeface="楷体_GB2312" panose="02010609030101010101" pitchFamily="49" charset="-122"/>
                <a:ea typeface="楷体_GB2312" panose="02010609030101010101" pitchFamily="49" charset="-122"/>
              </a:rPr>
              <a:t>2.5.3</a:t>
            </a:r>
            <a:r>
              <a:rPr lang="zh-CN" altLang="en-US" sz="2800" dirty="0">
                <a:latin typeface="楷体_GB2312" panose="02010609030101010101" pitchFamily="49" charset="-122"/>
                <a:ea typeface="楷体_GB2312" panose="02010609030101010101" pitchFamily="49" charset="-122"/>
              </a:rPr>
              <a:t>　模拟谈判的</a:t>
            </a:r>
            <a:r>
              <a:rPr lang="zh-CN" altLang="en-US" sz="2800" dirty="0" smtClean="0">
                <a:latin typeface="楷体_GB2312" panose="02010609030101010101" pitchFamily="49" charset="-122"/>
                <a:ea typeface="楷体_GB2312" panose="02010609030101010101" pitchFamily="49" charset="-122"/>
              </a:rPr>
              <a:t>总结</a:t>
            </a:r>
            <a:endParaRPr lang="zh-CN" altLang="en-US" sz="2800" dirty="0">
              <a:latin typeface="楷体_GB2312" panose="02010609030101010101" pitchFamily="49" charset="-122"/>
              <a:ea typeface="楷体_GB2312" panose="02010609030101010101" pitchFamily="49" charset="-122"/>
            </a:endParaRPr>
          </a:p>
        </p:txBody>
      </p:sp>
      <p:sp>
        <p:nvSpPr>
          <p:cNvPr id="3" name="内容占位符 2"/>
          <p:cNvSpPr>
            <a:spLocks noGrp="1"/>
          </p:cNvSpPr>
          <p:nvPr>
            <p:ph idx="1"/>
          </p:nvPr>
        </p:nvSpPr>
        <p:spPr>
          <a:xfrm>
            <a:off x="762000" y="1371600"/>
            <a:ext cx="7620000" cy="4876800"/>
          </a:xfrm>
        </p:spPr>
        <p:txBody>
          <a:bodyPr>
            <a:normAutofit/>
          </a:bodyPr>
          <a:lstStyle/>
          <a:p>
            <a:r>
              <a:rPr lang="zh-CN" altLang="en-US" sz="2000" dirty="0" smtClean="0"/>
              <a:t>模拟</a:t>
            </a:r>
            <a:r>
              <a:rPr lang="zh-CN" altLang="en-US" sz="2000" dirty="0"/>
              <a:t>谈判的总结环节是必不可少的，因为模拟谈判的目的就在于总结经验，发现问题，提出对策，完善谈判方案。这是一种预测性总结，其应包括以下主要内容。</a:t>
            </a:r>
          </a:p>
          <a:p>
            <a:pPr marL="360000" lvl="1" indent="0">
              <a:buNone/>
            </a:pPr>
            <a:r>
              <a:rPr lang="zh-CN" altLang="en-US" sz="2000" dirty="0">
                <a:latin typeface="楷体_GB2312" pitchFamily="49" charset="-122"/>
                <a:ea typeface="楷体_GB2312" pitchFamily="49" charset="-122"/>
              </a:rPr>
              <a:t>① 对方的立场、观点、目标、风格等；</a:t>
            </a:r>
          </a:p>
          <a:p>
            <a:pPr marL="360000" lvl="1" indent="0">
              <a:buNone/>
            </a:pPr>
            <a:r>
              <a:rPr lang="zh-CN" altLang="en-US" sz="2000" dirty="0">
                <a:latin typeface="楷体_GB2312" pitchFamily="49" charset="-122"/>
                <a:ea typeface="楷体_GB2312" pitchFamily="49" charset="-122"/>
              </a:rPr>
              <a:t>② 对方的反对意见及解决办法，有关妥协的可能性及其条件；</a:t>
            </a:r>
          </a:p>
          <a:p>
            <a:pPr marL="360000" lvl="1" indent="0">
              <a:buNone/>
            </a:pPr>
            <a:r>
              <a:rPr lang="zh-CN" altLang="en-US" sz="2000" dirty="0">
                <a:latin typeface="楷体_GB2312" pitchFamily="49" charset="-122"/>
                <a:ea typeface="楷体_GB2312" pitchFamily="49" charset="-122"/>
              </a:rPr>
              <a:t>③ 己方的有利条件及运用状况；</a:t>
            </a:r>
          </a:p>
          <a:p>
            <a:pPr marL="360000" lvl="1" indent="0">
              <a:buNone/>
            </a:pPr>
            <a:r>
              <a:rPr lang="zh-CN" altLang="en-US" sz="2000" dirty="0">
                <a:latin typeface="楷体_GB2312" pitchFamily="49" charset="-122"/>
                <a:ea typeface="楷体_GB2312" pitchFamily="49" charset="-122"/>
              </a:rPr>
              <a:t>④ 己方的弱点及改进措施；</a:t>
            </a:r>
          </a:p>
          <a:p>
            <a:pPr marL="360000" lvl="1" indent="0">
              <a:buNone/>
            </a:pPr>
            <a:r>
              <a:rPr lang="zh-CN" altLang="en-US" sz="2000" dirty="0">
                <a:latin typeface="楷体_GB2312" pitchFamily="49" charset="-122"/>
                <a:ea typeface="楷体_GB2312" pitchFamily="49" charset="-122"/>
              </a:rPr>
              <a:t>⑤ 谈判所需的信息资料是否充足完善；</a:t>
            </a:r>
          </a:p>
          <a:p>
            <a:pPr marL="360000" lvl="1" indent="0">
              <a:buNone/>
            </a:pPr>
            <a:r>
              <a:rPr lang="zh-CN" altLang="en-US" sz="2000" dirty="0">
                <a:latin typeface="楷体_GB2312" pitchFamily="49" charset="-122"/>
                <a:ea typeface="楷体_GB2312" pitchFamily="49" charset="-122"/>
              </a:rPr>
              <a:t>⑥ 双方各自的妥协条件及可共同接受的条件；</a:t>
            </a:r>
          </a:p>
          <a:p>
            <a:pPr marL="360000" lvl="1" indent="0">
              <a:buNone/>
            </a:pPr>
            <a:r>
              <a:rPr lang="zh-CN" altLang="en-US" sz="2000" dirty="0">
                <a:latin typeface="楷体_GB2312" pitchFamily="49" charset="-122"/>
                <a:ea typeface="楷体_GB2312" pitchFamily="49" charset="-122"/>
              </a:rPr>
              <a:t>⑦ 对方谈判的底线及谈判破裂的界限。</a:t>
            </a:r>
          </a:p>
          <a:p>
            <a:pPr marL="0" indent="0">
              <a:buNone/>
            </a:pPr>
            <a:endParaRPr lang="zh-CN" altLang="en-US" sz="2000" dirty="0"/>
          </a:p>
        </p:txBody>
      </p:sp>
    </p:spTree>
    <p:extLst>
      <p:ext uri="{BB962C8B-B14F-4D97-AF65-F5344CB8AC3E}">
        <p14:creationId xmlns:p14="http://schemas.microsoft.com/office/powerpoint/2010/main" val="4240797839"/>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3400" y="274637"/>
            <a:ext cx="8153400" cy="868363"/>
          </a:xfrm>
        </p:spPr>
        <p:txBody>
          <a:bodyPr>
            <a:normAutofit/>
          </a:bodyPr>
          <a:lstStyle/>
          <a:p>
            <a:pPr algn="l"/>
            <a:r>
              <a:rPr lang="en-US" altLang="zh-CN" sz="2800" dirty="0" smtClean="0">
                <a:latin typeface="楷体_GB2312" panose="02010609030101010101" pitchFamily="49" charset="-122"/>
                <a:ea typeface="楷体_GB2312" panose="02010609030101010101" pitchFamily="49" charset="-122"/>
              </a:rPr>
              <a:t>2.5.4  </a:t>
            </a:r>
            <a:r>
              <a:rPr lang="zh-CN" altLang="zh-CN" sz="2800" dirty="0" smtClean="0">
                <a:latin typeface="楷体_GB2312" panose="02010609030101010101" pitchFamily="49" charset="-122"/>
                <a:ea typeface="楷体_GB2312" panose="02010609030101010101" pitchFamily="49" charset="-122"/>
              </a:rPr>
              <a:t>线</a:t>
            </a:r>
            <a:r>
              <a:rPr lang="zh-CN" altLang="zh-CN" sz="2800" dirty="0">
                <a:latin typeface="楷体_GB2312" panose="02010609030101010101" pitchFamily="49" charset="-122"/>
                <a:ea typeface="楷体_GB2312" panose="02010609030101010101" pitchFamily="49" charset="-122"/>
              </a:rPr>
              <a:t>上谈判</a:t>
            </a:r>
            <a:r>
              <a:rPr lang="zh-CN" altLang="zh-CN" sz="2800" dirty="0" smtClean="0">
                <a:latin typeface="楷体_GB2312" panose="02010609030101010101" pitchFamily="49" charset="-122"/>
                <a:ea typeface="楷体_GB2312" panose="02010609030101010101" pitchFamily="49" charset="-122"/>
              </a:rPr>
              <a:t>模拟训练</a:t>
            </a:r>
            <a:endParaRPr lang="zh-CN" altLang="en-US" sz="2800" dirty="0">
              <a:latin typeface="楷体_GB2312" panose="02010609030101010101" pitchFamily="49" charset="-122"/>
              <a:ea typeface="楷体_GB2312" panose="02010609030101010101" pitchFamily="49" charset="-122"/>
            </a:endParaRPr>
          </a:p>
        </p:txBody>
      </p:sp>
      <p:sp>
        <p:nvSpPr>
          <p:cNvPr id="3" name="内容占位符 2"/>
          <p:cNvSpPr>
            <a:spLocks noGrp="1"/>
          </p:cNvSpPr>
          <p:nvPr>
            <p:ph idx="1"/>
          </p:nvPr>
        </p:nvSpPr>
        <p:spPr>
          <a:xfrm>
            <a:off x="457200" y="1193800"/>
            <a:ext cx="8305800" cy="4876800"/>
          </a:xfrm>
        </p:spPr>
        <p:txBody>
          <a:bodyPr>
            <a:noAutofit/>
          </a:bodyPr>
          <a:lstStyle/>
          <a:p>
            <a:pPr>
              <a:spcBef>
                <a:spcPts val="600"/>
              </a:spcBef>
            </a:pPr>
            <a:r>
              <a:rPr lang="zh-CN" altLang="zh-CN" sz="1800" dirty="0" smtClean="0"/>
              <a:t>线</a:t>
            </a:r>
            <a:r>
              <a:rPr lang="zh-CN" altLang="zh-CN" sz="1800" dirty="0"/>
              <a:t>上谈判模拟训练是一种通过虚拟环境和案例分析帮助参与者提升谈判技巧和策略的有效方式。随着人工智能、大数据分析等先进技术的应用</a:t>
            </a:r>
            <a:r>
              <a:rPr lang="zh-CN" altLang="zh-CN" sz="1800" dirty="0" smtClean="0"/>
              <a:t>，线</a:t>
            </a:r>
            <a:r>
              <a:rPr lang="zh-CN" altLang="zh-CN" sz="1800" dirty="0"/>
              <a:t>上谈判模拟训练的工具和平台不断涌现，如商务谈判模拟教学软件、哈佛谈判项目商战模拟、思沃国际商务谈判实训系统、</a:t>
            </a:r>
            <a:r>
              <a:rPr lang="en-US" altLang="zh-CN" sz="1800" dirty="0"/>
              <a:t>Double4 </a:t>
            </a:r>
            <a:r>
              <a:rPr lang="en-US" altLang="zh-CN" sz="1800" dirty="0" err="1"/>
              <a:t>vr</a:t>
            </a:r>
            <a:r>
              <a:rPr lang="zh-CN" altLang="zh-CN" sz="1800" dirty="0"/>
              <a:t>虚拟现实智能互动教学系统、</a:t>
            </a:r>
            <a:r>
              <a:rPr lang="en-US" altLang="zh-CN" sz="1800" dirty="0"/>
              <a:t>3D</a:t>
            </a:r>
            <a:r>
              <a:rPr lang="zh-CN" altLang="zh-CN" sz="1800" dirty="0"/>
              <a:t>虚拟仿真国际商务谈判实训系统、</a:t>
            </a:r>
            <a:r>
              <a:rPr lang="en-US" altLang="zh-CN" sz="1800" dirty="0"/>
              <a:t>The Negotiator</a:t>
            </a:r>
            <a:r>
              <a:rPr lang="zh-CN" altLang="zh-CN" sz="1800" dirty="0"/>
              <a:t>等。</a:t>
            </a:r>
          </a:p>
          <a:p>
            <a:pPr>
              <a:spcBef>
                <a:spcPts val="600"/>
              </a:spcBef>
            </a:pPr>
            <a:r>
              <a:rPr lang="zh-CN" altLang="zh-CN" sz="1800" dirty="0"/>
              <a:t>这些工具和平台的功能也在不断完善中，目前常见的功能可能包括：利用</a:t>
            </a:r>
            <a:r>
              <a:rPr lang="en-US" altLang="zh-CN" sz="1800" dirty="0"/>
              <a:t>AI</a:t>
            </a:r>
            <a:r>
              <a:rPr lang="zh-CN" altLang="zh-CN" sz="1800" dirty="0"/>
              <a:t>技术提供个性化学习计划、经典谈判案例剖析、谈判者角色扮演、谈判流程模拟练习（如开局、报价、讨价还价、僵局处理等）、教师在线指导和视频回放、进度追踪与分析等。</a:t>
            </a:r>
          </a:p>
          <a:p>
            <a:pPr>
              <a:spcBef>
                <a:spcPts val="600"/>
              </a:spcBef>
            </a:pPr>
            <a:r>
              <a:rPr lang="zh-CN" altLang="zh-CN" sz="1800" dirty="0"/>
              <a:t>线上谈判模拟训练适用场景广泛，既可用于企业谈判前的模拟演练和培训，又可用于高校教学，帮助学生掌握谈判技巧和实际操作能力，也适合对商务谈判感兴趣的个人，通过在线模块进行自学。</a:t>
            </a:r>
          </a:p>
          <a:p>
            <a:pPr>
              <a:spcBef>
                <a:spcPts val="600"/>
              </a:spcBef>
            </a:pPr>
            <a:endParaRPr lang="zh-CN" altLang="en-US" sz="1800" dirty="0"/>
          </a:p>
        </p:txBody>
      </p:sp>
    </p:spTree>
    <p:extLst>
      <p:ext uri="{BB962C8B-B14F-4D97-AF65-F5344CB8AC3E}">
        <p14:creationId xmlns:p14="http://schemas.microsoft.com/office/powerpoint/2010/main" val="2643272015"/>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3400" y="274637"/>
            <a:ext cx="7772400" cy="868363"/>
          </a:xfrm>
          <a:solidFill>
            <a:schemeClr val="bg2">
              <a:lumMod val="90000"/>
            </a:schemeClr>
          </a:solidFill>
        </p:spPr>
        <p:txBody>
          <a:bodyPr>
            <a:normAutofit/>
          </a:bodyPr>
          <a:lstStyle/>
          <a:p>
            <a:r>
              <a:rPr lang="en-US" altLang="zh-CN" sz="3200" dirty="0" smtClean="0"/>
              <a:t>2.6  </a:t>
            </a:r>
            <a:r>
              <a:rPr lang="zh-CN" altLang="zh-CN" sz="3200" dirty="0"/>
              <a:t>模拟谈判</a:t>
            </a:r>
            <a:r>
              <a:rPr lang="zh-CN" altLang="zh-CN" sz="3200" dirty="0" smtClean="0"/>
              <a:t>比赛</a:t>
            </a:r>
            <a:endParaRPr lang="zh-CN" altLang="en-US" sz="3200" dirty="0"/>
          </a:p>
        </p:txBody>
      </p:sp>
      <p:sp>
        <p:nvSpPr>
          <p:cNvPr id="3" name="内容占位符 2"/>
          <p:cNvSpPr>
            <a:spLocks noGrp="1"/>
          </p:cNvSpPr>
          <p:nvPr>
            <p:ph idx="1"/>
          </p:nvPr>
        </p:nvSpPr>
        <p:spPr>
          <a:xfrm>
            <a:off x="457200" y="1295400"/>
            <a:ext cx="8305800" cy="4953000"/>
          </a:xfrm>
        </p:spPr>
        <p:txBody>
          <a:bodyPr>
            <a:normAutofit/>
          </a:bodyPr>
          <a:lstStyle/>
          <a:p>
            <a:pPr marL="0" indent="0">
              <a:spcAft>
                <a:spcPts val="1200"/>
              </a:spcAft>
              <a:buNone/>
            </a:pPr>
            <a:r>
              <a:rPr lang="en-US" altLang="zh-CN" sz="2800" b="1" dirty="0" smtClean="0">
                <a:solidFill>
                  <a:srgbClr val="660033"/>
                </a:solidFill>
                <a:latin typeface="楷体_GB2312" panose="02010609030101010101" pitchFamily="49" charset="-122"/>
                <a:ea typeface="楷体_GB2312" panose="02010609030101010101" pitchFamily="49" charset="-122"/>
              </a:rPr>
              <a:t>2.6.1 </a:t>
            </a:r>
            <a:r>
              <a:rPr lang="zh-CN" altLang="zh-CN" sz="2800" b="1" dirty="0" smtClean="0">
                <a:solidFill>
                  <a:srgbClr val="660033"/>
                </a:solidFill>
                <a:latin typeface="楷体_GB2312" panose="02010609030101010101" pitchFamily="49" charset="-122"/>
                <a:ea typeface="楷体_GB2312" panose="02010609030101010101" pitchFamily="49" charset="-122"/>
              </a:rPr>
              <a:t>模拟</a:t>
            </a:r>
            <a:r>
              <a:rPr lang="zh-CN" altLang="zh-CN" sz="2800" b="1" dirty="0">
                <a:solidFill>
                  <a:srgbClr val="660033"/>
                </a:solidFill>
                <a:latin typeface="楷体_GB2312" panose="02010609030101010101" pitchFamily="49" charset="-122"/>
                <a:ea typeface="楷体_GB2312" panose="02010609030101010101" pitchFamily="49" charset="-122"/>
              </a:rPr>
              <a:t>谈判比赛的功能</a:t>
            </a:r>
            <a:endParaRPr lang="zh-CN" altLang="zh-CN" sz="2800" dirty="0">
              <a:solidFill>
                <a:srgbClr val="660033"/>
              </a:solidFill>
              <a:latin typeface="楷体_GB2312" panose="02010609030101010101" pitchFamily="49" charset="-122"/>
              <a:ea typeface="楷体_GB2312" panose="02010609030101010101" pitchFamily="49" charset="-122"/>
            </a:endParaRPr>
          </a:p>
          <a:p>
            <a:pPr>
              <a:spcBef>
                <a:spcPts val="600"/>
              </a:spcBef>
              <a:spcAft>
                <a:spcPts val="600"/>
              </a:spcAft>
            </a:pPr>
            <a:r>
              <a:rPr lang="zh-CN" altLang="zh-CN" sz="2000" dirty="0"/>
              <a:t>模拟谈判比赛是一种将谈判场景进行模拟重现，供参赛者进行实践和竞技的活动形式，它通常是在学校、企业培训或专业赛事等场景中开展，以特定的谈判案例或商业情境为基础，参赛团队或个人分别扮演谈判中的不同角色，按照一定的规则和流程，模拟真实的谈判过程，通过沟通、协商、妥协等手段，争取达成双方都能接受的谈判结果，以锻炼和展示参赛者的谈判技巧、沟通能力、应变能力、团队协作能力等综合素质。</a:t>
            </a:r>
          </a:p>
          <a:p>
            <a:pPr>
              <a:spcBef>
                <a:spcPts val="600"/>
              </a:spcBef>
              <a:spcAft>
                <a:spcPts val="600"/>
              </a:spcAft>
            </a:pPr>
            <a:r>
              <a:rPr lang="zh-CN" altLang="zh-CN" sz="2000" dirty="0"/>
              <a:t>其功能主要体现在以下几个方面。</a:t>
            </a:r>
          </a:p>
          <a:p>
            <a:pPr lvl="1">
              <a:spcBef>
                <a:spcPts val="600"/>
              </a:spcBef>
              <a:spcAft>
                <a:spcPts val="600"/>
              </a:spcAft>
            </a:pPr>
            <a:r>
              <a:rPr lang="zh-CN" altLang="zh-CN" sz="2000" dirty="0" smtClean="0">
                <a:latin typeface="微软雅黑" panose="020B0503020204020204" pitchFamily="34" charset="-122"/>
                <a:ea typeface="微软雅黑" panose="020B0503020204020204" pitchFamily="34" charset="-122"/>
              </a:rPr>
              <a:t>教学</a:t>
            </a:r>
            <a:r>
              <a:rPr lang="zh-CN" altLang="zh-CN" sz="2000" dirty="0">
                <a:latin typeface="微软雅黑" panose="020B0503020204020204" pitchFamily="34" charset="-122"/>
                <a:ea typeface="微软雅黑" panose="020B0503020204020204" pitchFamily="34" charset="-122"/>
              </a:rPr>
              <a:t>与培训</a:t>
            </a:r>
          </a:p>
          <a:p>
            <a:pPr lvl="1">
              <a:spcBef>
                <a:spcPts val="600"/>
              </a:spcBef>
              <a:spcAft>
                <a:spcPts val="600"/>
              </a:spcAft>
            </a:pPr>
            <a:r>
              <a:rPr lang="zh-CN" altLang="zh-CN" sz="2000" dirty="0" smtClean="0">
                <a:latin typeface="微软雅黑" panose="020B0503020204020204" pitchFamily="34" charset="-122"/>
                <a:ea typeface="微软雅黑" panose="020B0503020204020204" pitchFamily="34" charset="-122"/>
              </a:rPr>
              <a:t>选拔</a:t>
            </a:r>
            <a:r>
              <a:rPr lang="zh-CN" altLang="zh-CN" sz="2000" dirty="0">
                <a:latin typeface="微软雅黑" panose="020B0503020204020204" pitchFamily="34" charset="-122"/>
                <a:ea typeface="微软雅黑" panose="020B0503020204020204" pitchFamily="34" charset="-122"/>
              </a:rPr>
              <a:t>与评估</a:t>
            </a:r>
          </a:p>
          <a:p>
            <a:pPr lvl="1">
              <a:spcBef>
                <a:spcPts val="600"/>
              </a:spcBef>
              <a:spcAft>
                <a:spcPts val="600"/>
              </a:spcAft>
            </a:pPr>
            <a:r>
              <a:rPr lang="zh-CN" altLang="zh-CN" sz="2000" dirty="0" smtClean="0">
                <a:latin typeface="微软雅黑" panose="020B0503020204020204" pitchFamily="34" charset="-122"/>
                <a:ea typeface="微软雅黑" panose="020B0503020204020204" pitchFamily="34" charset="-122"/>
              </a:rPr>
              <a:t>竞技</a:t>
            </a:r>
            <a:r>
              <a:rPr lang="zh-CN" altLang="zh-CN" sz="2000" dirty="0">
                <a:latin typeface="微软雅黑" panose="020B0503020204020204" pitchFamily="34" charset="-122"/>
                <a:ea typeface="微软雅黑" panose="020B0503020204020204" pitchFamily="34" charset="-122"/>
              </a:rPr>
              <a:t>与交流</a:t>
            </a:r>
          </a:p>
          <a:p>
            <a:endParaRPr lang="zh-CN" altLang="en-US" dirty="0"/>
          </a:p>
        </p:txBody>
      </p:sp>
    </p:spTree>
    <p:extLst>
      <p:ext uri="{BB962C8B-B14F-4D97-AF65-F5344CB8AC3E}">
        <p14:creationId xmlns:p14="http://schemas.microsoft.com/office/powerpoint/2010/main" val="2652634486"/>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7"/>
            <a:ext cx="8229600" cy="715963"/>
          </a:xfrm>
        </p:spPr>
        <p:txBody>
          <a:bodyPr>
            <a:normAutofit/>
          </a:bodyPr>
          <a:lstStyle/>
          <a:p>
            <a:pPr algn="l"/>
            <a:r>
              <a:rPr lang="en-US" altLang="zh-CN" sz="2800" dirty="0" smtClean="0">
                <a:latin typeface="楷体_GB2312" panose="02010609030101010101" pitchFamily="49" charset="-122"/>
                <a:ea typeface="楷体_GB2312" panose="02010609030101010101" pitchFamily="49" charset="-122"/>
              </a:rPr>
              <a:t>2.6.2 </a:t>
            </a:r>
            <a:r>
              <a:rPr lang="zh-CN" altLang="zh-CN" sz="2800" dirty="0" smtClean="0">
                <a:latin typeface="楷体_GB2312" panose="02010609030101010101" pitchFamily="49" charset="-122"/>
                <a:ea typeface="楷体_GB2312" panose="02010609030101010101" pitchFamily="49" charset="-122"/>
              </a:rPr>
              <a:t>模拟</a:t>
            </a:r>
            <a:r>
              <a:rPr lang="zh-CN" altLang="zh-CN" sz="2800" dirty="0">
                <a:latin typeface="楷体_GB2312" panose="02010609030101010101" pitchFamily="49" charset="-122"/>
                <a:ea typeface="楷体_GB2312" panose="02010609030101010101" pitchFamily="49" charset="-122"/>
              </a:rPr>
              <a:t>谈判比赛的</a:t>
            </a:r>
            <a:r>
              <a:rPr lang="zh-CN" altLang="zh-CN" sz="2800" dirty="0" smtClean="0">
                <a:latin typeface="楷体_GB2312" panose="02010609030101010101" pitchFamily="49" charset="-122"/>
                <a:ea typeface="楷体_GB2312" panose="02010609030101010101" pitchFamily="49" charset="-122"/>
              </a:rPr>
              <a:t>流程</a:t>
            </a:r>
            <a:endParaRPr lang="zh-CN" altLang="en-US" sz="2800" dirty="0">
              <a:latin typeface="楷体_GB2312" panose="02010609030101010101" pitchFamily="49" charset="-122"/>
              <a:ea typeface="楷体_GB2312" panose="02010609030101010101" pitchFamily="49" charset="-122"/>
            </a:endParaRPr>
          </a:p>
        </p:txBody>
      </p:sp>
      <p:sp>
        <p:nvSpPr>
          <p:cNvPr id="3" name="内容占位符 2"/>
          <p:cNvSpPr>
            <a:spLocks noGrp="1"/>
          </p:cNvSpPr>
          <p:nvPr>
            <p:ph idx="1"/>
          </p:nvPr>
        </p:nvSpPr>
        <p:spPr>
          <a:xfrm>
            <a:off x="374904" y="1397000"/>
            <a:ext cx="2977896" cy="4876800"/>
          </a:xfrm>
        </p:spPr>
        <p:txBody>
          <a:bodyPr>
            <a:normAutofit/>
          </a:bodyPr>
          <a:lstStyle/>
          <a:p>
            <a:pPr>
              <a:lnSpc>
                <a:spcPct val="150000"/>
              </a:lnSpc>
            </a:pPr>
            <a:r>
              <a:rPr lang="zh-CN" altLang="zh-CN" sz="1600" dirty="0" smtClean="0"/>
              <a:t>模拟</a:t>
            </a:r>
            <a:r>
              <a:rPr lang="zh-CN" altLang="zh-CN" sz="1600" dirty="0"/>
              <a:t>谈判比赛的流程通常包括赛前准备、正式比赛、结果呈现、评委点评总结、结束比赛、赛后复盘等几个主要阶段，每个阶段都有其特定的任务和目标要求</a:t>
            </a:r>
            <a:r>
              <a:rPr lang="zh-CN" altLang="zh-CN" sz="1600" dirty="0" smtClean="0"/>
              <a:t>。</a:t>
            </a:r>
            <a:endParaRPr lang="en-US" altLang="zh-CN" sz="1600" dirty="0" smtClean="0"/>
          </a:p>
          <a:p>
            <a:pPr>
              <a:lnSpc>
                <a:spcPct val="150000"/>
              </a:lnSpc>
            </a:pPr>
            <a:r>
              <a:rPr lang="zh-CN" altLang="zh-CN" sz="1600" dirty="0" smtClean="0"/>
              <a:t>表</a:t>
            </a:r>
            <a:r>
              <a:rPr lang="en-US" altLang="zh-CN" sz="1600" dirty="0"/>
              <a:t>3-1</a:t>
            </a:r>
            <a:r>
              <a:rPr lang="zh-CN" altLang="zh-CN" sz="1600" dirty="0"/>
              <a:t>是常见的流程安排。</a:t>
            </a:r>
          </a:p>
          <a:p>
            <a:pPr>
              <a:lnSpc>
                <a:spcPct val="150000"/>
              </a:lnSpc>
            </a:pPr>
            <a:endParaRPr lang="zh-CN" altLang="en-US" sz="1600" dirty="0"/>
          </a:p>
        </p:txBody>
      </p:sp>
      <p:pic>
        <p:nvPicPr>
          <p:cNvPr id="2775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52800" y="995362"/>
            <a:ext cx="5537138" cy="53292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75416810"/>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zh-CN" altLang="zh-CN" sz="2800" dirty="0">
                <a:latin typeface="楷体_GB2312" panose="02010609030101010101" pitchFamily="49" charset="-122"/>
                <a:ea typeface="楷体_GB2312" panose="02010609030101010101" pitchFamily="49" charset="-122"/>
              </a:rPr>
              <a:t>模拟谈判比赛的</a:t>
            </a:r>
            <a:r>
              <a:rPr lang="zh-CN" altLang="zh-CN" sz="2800" dirty="0" smtClean="0">
                <a:latin typeface="楷体_GB2312" panose="02010609030101010101" pitchFamily="49" charset="-122"/>
                <a:ea typeface="楷体_GB2312" panose="02010609030101010101" pitchFamily="49" charset="-122"/>
              </a:rPr>
              <a:t>流程</a:t>
            </a:r>
            <a:r>
              <a:rPr lang="zh-CN" altLang="en-US" sz="2000" dirty="0" smtClean="0">
                <a:latin typeface="楷体_GB2312" panose="02010609030101010101" pitchFamily="49" charset="-122"/>
                <a:ea typeface="楷体_GB2312" panose="02010609030101010101" pitchFamily="49" charset="-122"/>
              </a:rPr>
              <a:t>（续）</a:t>
            </a:r>
            <a:endParaRPr lang="zh-CN" altLang="en-US" sz="2000" dirty="0">
              <a:latin typeface="楷体_GB2312" panose="02010609030101010101" pitchFamily="49" charset="-122"/>
              <a:ea typeface="楷体_GB2312" panose="02010609030101010101" pitchFamily="49" charset="-122"/>
            </a:endParaRPr>
          </a:p>
        </p:txBody>
      </p:sp>
      <p:sp>
        <p:nvSpPr>
          <p:cNvPr id="3" name="内容占位符 2"/>
          <p:cNvSpPr>
            <a:spLocks noGrp="1"/>
          </p:cNvSpPr>
          <p:nvPr>
            <p:ph idx="1"/>
          </p:nvPr>
        </p:nvSpPr>
        <p:spPr/>
        <p:txBody>
          <a:bodyPr/>
          <a:lstStyle/>
          <a:p>
            <a:endParaRPr lang="zh-CN" altLang="en-US"/>
          </a:p>
        </p:txBody>
      </p:sp>
      <p:pic>
        <p:nvPicPr>
          <p:cNvPr id="2785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8800" y="1447801"/>
            <a:ext cx="4991100" cy="4467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3997208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ChangeArrowheads="1"/>
          </p:cNvSpPr>
          <p:nvPr>
            <p:ph type="title" idx="4294967295"/>
          </p:nvPr>
        </p:nvSpPr>
        <p:spPr>
          <a:xfrm>
            <a:off x="323850" y="836613"/>
            <a:ext cx="8237538" cy="889000"/>
          </a:xfrm>
        </p:spPr>
        <p:txBody>
          <a:bodyPr lIns="0" tIns="0" rIns="0" bIns="0" anchor="t"/>
          <a:lstStyle/>
          <a:p>
            <a:pPr eaLnBrk="1" hangingPunct="1"/>
            <a:r>
              <a:rPr lang="zh-CN" altLang="en-US" sz="4400" b="0" smtClean="0">
                <a:ea typeface="楷体_GB2312" pitchFamily="49" charset="-122"/>
              </a:rPr>
              <a:t>思 考</a:t>
            </a:r>
          </a:p>
        </p:txBody>
      </p:sp>
      <p:sp>
        <p:nvSpPr>
          <p:cNvPr id="1028" name="Rectangle 3"/>
          <p:cNvSpPr>
            <a:spLocks noGrp="1" noChangeArrowheads="1"/>
          </p:cNvSpPr>
          <p:nvPr>
            <p:ph type="body" sz="half" idx="4294967295"/>
          </p:nvPr>
        </p:nvSpPr>
        <p:spPr>
          <a:xfrm>
            <a:off x="539750" y="2133600"/>
            <a:ext cx="6337300" cy="4041775"/>
          </a:xfrm>
        </p:spPr>
        <p:txBody>
          <a:bodyPr lIns="0" tIns="0" rIns="0" bIns="0"/>
          <a:lstStyle/>
          <a:p>
            <a:pPr eaLnBrk="1" hangingPunct="1">
              <a:lnSpc>
                <a:spcPct val="220000"/>
              </a:lnSpc>
              <a:buFont typeface="Wingdings" pitchFamily="2" charset="2"/>
              <a:buNone/>
            </a:pPr>
            <a:r>
              <a:rPr lang="zh-CN" altLang="en-US" sz="2800" i="1" smtClean="0">
                <a:latin typeface="楷体_GB2312" pitchFamily="49" charset="-122"/>
                <a:ea typeface="楷体_GB2312" pitchFamily="49" charset="-122"/>
              </a:rPr>
              <a:t>你在日常工作和生活中经常会遇到</a:t>
            </a:r>
          </a:p>
          <a:p>
            <a:pPr eaLnBrk="1" hangingPunct="1">
              <a:lnSpc>
                <a:spcPct val="220000"/>
              </a:lnSpc>
              <a:buFont typeface="Wingdings" pitchFamily="2" charset="2"/>
              <a:buNone/>
            </a:pPr>
            <a:r>
              <a:rPr lang="zh-CN" altLang="en-US" sz="2800" i="1" smtClean="0">
                <a:latin typeface="楷体_GB2312" pitchFamily="49" charset="-122"/>
                <a:ea typeface="楷体_GB2312" pitchFamily="49" charset="-122"/>
              </a:rPr>
              <a:t>哪些事情是需要通过谈判解决的？ </a:t>
            </a:r>
          </a:p>
        </p:txBody>
      </p:sp>
      <p:graphicFrame>
        <p:nvGraphicFramePr>
          <p:cNvPr id="1026" name="Object 4"/>
          <p:cNvGraphicFramePr>
            <a:graphicFrameLocks noGrp="1"/>
          </p:cNvGraphicFramePr>
          <p:nvPr>
            <p:ph sz="half" idx="4294967295"/>
          </p:nvPr>
        </p:nvGraphicFramePr>
        <p:xfrm>
          <a:off x="7019925" y="1916113"/>
          <a:ext cx="1479550" cy="3540125"/>
        </p:xfrm>
        <a:graphic>
          <a:graphicData uri="http://schemas.openxmlformats.org/presentationml/2006/ole">
            <mc:AlternateContent xmlns:mc="http://schemas.openxmlformats.org/markup-compatibility/2006">
              <mc:Choice xmlns:v="urn:schemas-microsoft-com:vml" Requires="v">
                <p:oleObj spid="_x0000_s271378" r:id="rId4" imgW="1857375" imgH="3995738" progId="">
                  <p:embed/>
                </p:oleObj>
              </mc:Choice>
              <mc:Fallback>
                <p:oleObj r:id="rId4" imgW="1857375" imgH="3995738" progId="">
                  <p:embed/>
                  <p:pic>
                    <p:nvPicPr>
                      <p:cNvPr id="0" name=""/>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19925" y="1916113"/>
                        <a:ext cx="1479550" cy="354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604053087"/>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457200"/>
            <a:ext cx="8229600" cy="868363"/>
          </a:xfrm>
        </p:spPr>
        <p:txBody>
          <a:bodyPr>
            <a:normAutofit/>
          </a:bodyPr>
          <a:lstStyle/>
          <a:p>
            <a:pPr algn="l"/>
            <a:r>
              <a:rPr lang="en-US" altLang="zh-CN" sz="2800" dirty="0">
                <a:latin typeface="楷体_GB2312" panose="02010609030101010101" pitchFamily="49" charset="-122"/>
                <a:ea typeface="楷体_GB2312" panose="02010609030101010101" pitchFamily="49" charset="-122"/>
              </a:rPr>
              <a:t> </a:t>
            </a:r>
            <a:r>
              <a:rPr lang="en-US" altLang="zh-CN" sz="2800" dirty="0" smtClean="0">
                <a:latin typeface="楷体_GB2312" panose="02010609030101010101" pitchFamily="49" charset="-122"/>
                <a:ea typeface="楷体_GB2312" panose="02010609030101010101" pitchFamily="49" charset="-122"/>
              </a:rPr>
              <a:t>2.6.3  </a:t>
            </a:r>
            <a:r>
              <a:rPr lang="zh-CN" altLang="zh-CN" sz="2800" dirty="0" smtClean="0">
                <a:latin typeface="楷体_GB2312" panose="02010609030101010101" pitchFamily="49" charset="-122"/>
                <a:ea typeface="楷体_GB2312" panose="02010609030101010101" pitchFamily="49" charset="-122"/>
              </a:rPr>
              <a:t>模拟</a:t>
            </a:r>
            <a:r>
              <a:rPr lang="zh-CN" altLang="zh-CN" sz="2800" dirty="0">
                <a:latin typeface="楷体_GB2312" panose="02010609030101010101" pitchFamily="49" charset="-122"/>
                <a:ea typeface="楷体_GB2312" panose="02010609030101010101" pitchFamily="49" charset="-122"/>
              </a:rPr>
              <a:t>谈判比赛的评价</a:t>
            </a:r>
            <a:r>
              <a:rPr lang="zh-CN" altLang="zh-CN" sz="2800" dirty="0" smtClean="0">
                <a:latin typeface="楷体_GB2312" panose="02010609030101010101" pitchFamily="49" charset="-122"/>
                <a:ea typeface="楷体_GB2312" panose="02010609030101010101" pitchFamily="49" charset="-122"/>
              </a:rPr>
              <a:t>标准</a:t>
            </a:r>
            <a:endParaRPr lang="zh-CN" altLang="en-US" sz="2800" dirty="0">
              <a:latin typeface="楷体_GB2312" panose="02010609030101010101" pitchFamily="49" charset="-122"/>
              <a:ea typeface="楷体_GB2312" panose="02010609030101010101" pitchFamily="49" charset="-122"/>
            </a:endParaRPr>
          </a:p>
        </p:txBody>
      </p:sp>
      <p:sp>
        <p:nvSpPr>
          <p:cNvPr id="3" name="内容占位符 2"/>
          <p:cNvSpPr>
            <a:spLocks noGrp="1"/>
          </p:cNvSpPr>
          <p:nvPr>
            <p:ph idx="1"/>
          </p:nvPr>
        </p:nvSpPr>
        <p:spPr>
          <a:xfrm>
            <a:off x="838200" y="1371600"/>
            <a:ext cx="7315200" cy="4876800"/>
          </a:xfrm>
        </p:spPr>
        <p:txBody>
          <a:bodyPr>
            <a:normAutofit/>
          </a:bodyPr>
          <a:lstStyle/>
          <a:p>
            <a:r>
              <a:rPr lang="zh-CN" altLang="zh-CN" sz="2000" dirty="0" smtClean="0"/>
              <a:t>模拟</a:t>
            </a:r>
            <a:r>
              <a:rPr lang="zh-CN" altLang="zh-CN" sz="2000" dirty="0"/>
              <a:t>谈判比赛的评价标准通常涵盖多个方面，以下是一些常见的评价标准。</a:t>
            </a:r>
          </a:p>
          <a:p>
            <a:pPr marL="490855" lvl="1" indent="0">
              <a:lnSpc>
                <a:spcPct val="120000"/>
              </a:lnSpc>
              <a:buNone/>
            </a:pPr>
            <a:r>
              <a:rPr lang="en-US" altLang="zh-CN" sz="2000" dirty="0">
                <a:latin typeface="微软雅黑" panose="020B0503020204020204" pitchFamily="34" charset="-122"/>
                <a:ea typeface="微软雅黑" panose="020B0503020204020204" pitchFamily="34" charset="-122"/>
              </a:rPr>
              <a:t>1. </a:t>
            </a:r>
            <a:r>
              <a:rPr lang="zh-CN" altLang="zh-CN" sz="2000" dirty="0">
                <a:latin typeface="微软雅黑" panose="020B0503020204020204" pitchFamily="34" charset="-122"/>
                <a:ea typeface="微软雅黑" panose="020B0503020204020204" pitchFamily="34" charset="-122"/>
              </a:rPr>
              <a:t>谈判策略与准备</a:t>
            </a:r>
          </a:p>
          <a:p>
            <a:pPr marL="490855" lvl="1" indent="0">
              <a:lnSpc>
                <a:spcPct val="120000"/>
              </a:lnSpc>
              <a:buNone/>
            </a:pPr>
            <a:r>
              <a:rPr lang="en-US" altLang="zh-CN" sz="2000" dirty="0">
                <a:latin typeface="微软雅黑" panose="020B0503020204020204" pitchFamily="34" charset="-122"/>
                <a:ea typeface="微软雅黑" panose="020B0503020204020204" pitchFamily="34" charset="-122"/>
              </a:rPr>
              <a:t>2. </a:t>
            </a:r>
            <a:r>
              <a:rPr lang="zh-CN" altLang="zh-CN" sz="2000" dirty="0">
                <a:latin typeface="微软雅黑" panose="020B0503020204020204" pitchFamily="34" charset="-122"/>
                <a:ea typeface="微软雅黑" panose="020B0503020204020204" pitchFamily="34" charset="-122"/>
              </a:rPr>
              <a:t>谈判过程表现</a:t>
            </a:r>
          </a:p>
          <a:p>
            <a:pPr marL="490855" lvl="1" indent="0">
              <a:lnSpc>
                <a:spcPct val="120000"/>
              </a:lnSpc>
              <a:buNone/>
            </a:pPr>
            <a:r>
              <a:rPr lang="en-US" altLang="zh-CN" sz="2000" dirty="0">
                <a:latin typeface="微软雅黑" panose="020B0503020204020204" pitchFamily="34" charset="-122"/>
                <a:ea typeface="微软雅黑" panose="020B0503020204020204" pitchFamily="34" charset="-122"/>
              </a:rPr>
              <a:t>3. </a:t>
            </a:r>
            <a:r>
              <a:rPr lang="zh-CN" altLang="zh-CN" sz="2000" dirty="0">
                <a:latin typeface="微软雅黑" panose="020B0503020204020204" pitchFamily="34" charset="-122"/>
                <a:ea typeface="微软雅黑" panose="020B0503020204020204" pitchFamily="34" charset="-122"/>
              </a:rPr>
              <a:t>沟通与表达能力</a:t>
            </a:r>
          </a:p>
          <a:p>
            <a:pPr marL="490855" lvl="1" indent="0">
              <a:lnSpc>
                <a:spcPct val="120000"/>
              </a:lnSpc>
              <a:buNone/>
            </a:pPr>
            <a:r>
              <a:rPr lang="en-US" altLang="zh-CN" sz="2000" dirty="0">
                <a:latin typeface="微软雅黑" panose="020B0503020204020204" pitchFamily="34" charset="-122"/>
                <a:ea typeface="微软雅黑" panose="020B0503020204020204" pitchFamily="34" charset="-122"/>
              </a:rPr>
              <a:t>4. </a:t>
            </a:r>
            <a:r>
              <a:rPr lang="zh-CN" altLang="zh-CN" sz="2000" dirty="0">
                <a:latin typeface="微软雅黑" panose="020B0503020204020204" pitchFamily="34" charset="-122"/>
                <a:ea typeface="微软雅黑" panose="020B0503020204020204" pitchFamily="34" charset="-122"/>
              </a:rPr>
              <a:t>团队协作</a:t>
            </a:r>
          </a:p>
          <a:p>
            <a:pPr marL="490855" lvl="1" indent="0">
              <a:lnSpc>
                <a:spcPct val="120000"/>
              </a:lnSpc>
              <a:buNone/>
            </a:pPr>
            <a:r>
              <a:rPr lang="en-US" altLang="zh-CN" sz="2000" dirty="0">
                <a:latin typeface="微软雅黑" panose="020B0503020204020204" pitchFamily="34" charset="-122"/>
                <a:ea typeface="微软雅黑" panose="020B0503020204020204" pitchFamily="34" charset="-122"/>
              </a:rPr>
              <a:t>5. </a:t>
            </a:r>
            <a:r>
              <a:rPr lang="zh-CN" altLang="zh-CN" sz="2000" dirty="0">
                <a:latin typeface="微软雅黑" panose="020B0503020204020204" pitchFamily="34" charset="-122"/>
                <a:ea typeface="微软雅黑" panose="020B0503020204020204" pitchFamily="34" charset="-122"/>
              </a:rPr>
              <a:t>谈判礼仪</a:t>
            </a:r>
          </a:p>
          <a:p>
            <a:pPr marL="490855" lvl="1" indent="0">
              <a:lnSpc>
                <a:spcPct val="120000"/>
              </a:lnSpc>
              <a:buNone/>
            </a:pPr>
            <a:r>
              <a:rPr lang="en-US" altLang="zh-CN" sz="2000" dirty="0">
                <a:latin typeface="微软雅黑" panose="020B0503020204020204" pitchFamily="34" charset="-122"/>
                <a:ea typeface="微软雅黑" panose="020B0503020204020204" pitchFamily="34" charset="-122"/>
              </a:rPr>
              <a:t>6. </a:t>
            </a:r>
            <a:r>
              <a:rPr lang="zh-CN" altLang="zh-CN" sz="2000" dirty="0">
                <a:latin typeface="微软雅黑" panose="020B0503020204020204" pitchFamily="34" charset="-122"/>
                <a:ea typeface="微软雅黑" panose="020B0503020204020204" pitchFamily="34" charset="-122"/>
              </a:rPr>
              <a:t>谈判</a:t>
            </a:r>
            <a:r>
              <a:rPr lang="zh-CN" altLang="zh-CN" sz="2000" dirty="0" smtClean="0">
                <a:latin typeface="微软雅黑" panose="020B0503020204020204" pitchFamily="34" charset="-122"/>
                <a:ea typeface="微软雅黑" panose="020B0503020204020204" pitchFamily="34" charset="-122"/>
              </a:rPr>
              <a:t>结果</a:t>
            </a:r>
            <a:endParaRPr lang="en-US" altLang="zh-CN" sz="2000" dirty="0" smtClean="0">
              <a:latin typeface="微软雅黑" panose="020B0503020204020204" pitchFamily="34" charset="-122"/>
              <a:ea typeface="微软雅黑" panose="020B0503020204020204" pitchFamily="34" charset="-122"/>
            </a:endParaRPr>
          </a:p>
          <a:p>
            <a:pPr marL="490855" lvl="1" indent="0">
              <a:lnSpc>
                <a:spcPct val="120000"/>
              </a:lnSpc>
              <a:buNone/>
            </a:pPr>
            <a:r>
              <a:rPr lang="en-US" altLang="zh-CN" sz="2000" dirty="0" smtClean="0">
                <a:latin typeface="微软雅黑" panose="020B0503020204020204" pitchFamily="34" charset="-122"/>
                <a:ea typeface="微软雅黑" panose="020B0503020204020204" pitchFamily="34" charset="-122"/>
              </a:rPr>
              <a:t>7. </a:t>
            </a:r>
            <a:r>
              <a:rPr lang="zh-CN" altLang="en-US" sz="2000" dirty="0" smtClean="0">
                <a:latin typeface="微软雅黑" panose="020B0503020204020204" pitchFamily="34" charset="-122"/>
                <a:ea typeface="微软雅黑" panose="020B0503020204020204" pitchFamily="34" charset="-122"/>
              </a:rPr>
              <a:t>时间管理</a:t>
            </a:r>
            <a:endParaRPr lang="zh-CN" altLang="zh-CN" sz="2000" dirty="0">
              <a:latin typeface="微软雅黑" panose="020B0503020204020204" pitchFamily="34" charset="-122"/>
              <a:ea typeface="微软雅黑" panose="020B0503020204020204" pitchFamily="34" charset="-122"/>
            </a:endParaRPr>
          </a:p>
          <a:p>
            <a:endParaRPr lang="zh-CN" altLang="en-US" sz="2000" dirty="0"/>
          </a:p>
        </p:txBody>
      </p:sp>
    </p:spTree>
    <p:extLst>
      <p:ext uri="{BB962C8B-B14F-4D97-AF65-F5344CB8AC3E}">
        <p14:creationId xmlns:p14="http://schemas.microsoft.com/office/powerpoint/2010/main" val="2684027169"/>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右箭头标注 5"/>
          <p:cNvSpPr/>
          <p:nvPr/>
        </p:nvSpPr>
        <p:spPr>
          <a:xfrm>
            <a:off x="467544" y="2781300"/>
            <a:ext cx="2736031" cy="1871663"/>
          </a:xfrm>
          <a:prstGeom prst="rightArrowCallout">
            <a:avLst>
              <a:gd name="adj1" fmla="val 25000"/>
              <a:gd name="adj2" fmla="val 25000"/>
              <a:gd name="adj3" fmla="val 18969"/>
              <a:gd name="adj4" fmla="val 76117"/>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36000">
              <a:lnSpc>
                <a:spcPct val="150000"/>
              </a:lnSpc>
              <a:buClr>
                <a:srgbClr val="660066"/>
              </a:buClr>
              <a:buSzPct val="76000"/>
              <a:defRPr/>
            </a:pPr>
            <a:r>
              <a:rPr lang="zh-CN" altLang="en-US" b="1" dirty="0" smtClean="0">
                <a:solidFill>
                  <a:schemeClr val="tx1"/>
                </a:solidFill>
                <a:latin typeface="黑体" panose="02010609060101010101" pitchFamily="49" charset="-122"/>
                <a:ea typeface="黑体" panose="02010609060101010101" pitchFamily="49" charset="-122"/>
              </a:rPr>
              <a:t>谈判信息准备：</a:t>
            </a:r>
            <a:endParaRPr lang="en-US" altLang="zh-CN" b="1" dirty="0" smtClean="0">
              <a:solidFill>
                <a:schemeClr val="tx1"/>
              </a:solidFill>
              <a:latin typeface="黑体" panose="02010609060101010101" pitchFamily="49" charset="-122"/>
              <a:ea typeface="黑体" panose="02010609060101010101" pitchFamily="49" charset="-122"/>
            </a:endParaRPr>
          </a:p>
          <a:p>
            <a:pPr marL="432000" lvl="1" indent="-216000">
              <a:lnSpc>
                <a:spcPct val="150000"/>
              </a:lnSpc>
              <a:buClr>
                <a:srgbClr val="660066"/>
              </a:buClr>
              <a:buSzPct val="66000"/>
              <a:buFont typeface="Wingdings" panose="05000000000000000000" pitchFamily="2" charset="2"/>
              <a:buChar char="l"/>
              <a:defRPr/>
            </a:pPr>
            <a:r>
              <a:rPr lang="zh-CN" altLang="en-US" b="1" dirty="0" smtClean="0">
                <a:solidFill>
                  <a:schemeClr val="tx1"/>
                </a:solidFill>
                <a:latin typeface="黑体" panose="02010609060101010101" pitchFamily="49" charset="-122"/>
                <a:ea typeface="黑体" panose="02010609060101010101" pitchFamily="49" charset="-122"/>
              </a:rPr>
              <a:t>本</a:t>
            </a:r>
            <a:r>
              <a:rPr lang="zh-CN" altLang="en-US" b="1" dirty="0">
                <a:solidFill>
                  <a:schemeClr val="tx1"/>
                </a:solidFill>
                <a:latin typeface="黑体" panose="02010609060101010101" pitchFamily="49" charset="-122"/>
                <a:ea typeface="黑体" panose="02010609060101010101" pitchFamily="49" charset="-122"/>
              </a:rPr>
              <a:t>方分析</a:t>
            </a:r>
            <a:endParaRPr lang="en-US" altLang="zh-CN" b="1" dirty="0">
              <a:solidFill>
                <a:schemeClr val="tx1"/>
              </a:solidFill>
              <a:latin typeface="黑体" panose="02010609060101010101" pitchFamily="49" charset="-122"/>
              <a:ea typeface="黑体" panose="02010609060101010101" pitchFamily="49" charset="-122"/>
            </a:endParaRPr>
          </a:p>
          <a:p>
            <a:pPr marL="432000" lvl="1" indent="-216000">
              <a:lnSpc>
                <a:spcPct val="150000"/>
              </a:lnSpc>
              <a:buClr>
                <a:srgbClr val="660066"/>
              </a:buClr>
              <a:buSzPct val="66000"/>
              <a:buFont typeface="Wingdings" panose="05000000000000000000" pitchFamily="2" charset="2"/>
              <a:buChar char="l"/>
              <a:defRPr/>
            </a:pPr>
            <a:r>
              <a:rPr lang="zh-CN" altLang="en-US" b="1" dirty="0">
                <a:solidFill>
                  <a:schemeClr val="tx1"/>
                </a:solidFill>
                <a:latin typeface="黑体" panose="02010609060101010101" pitchFamily="49" charset="-122"/>
                <a:ea typeface="黑体" panose="02010609060101010101" pitchFamily="49" charset="-122"/>
              </a:rPr>
              <a:t>对手分析</a:t>
            </a:r>
            <a:endParaRPr lang="en-US" altLang="zh-CN" b="1" dirty="0">
              <a:solidFill>
                <a:schemeClr val="tx1"/>
              </a:solidFill>
              <a:latin typeface="黑体" panose="02010609060101010101" pitchFamily="49" charset="-122"/>
              <a:ea typeface="黑体" panose="02010609060101010101" pitchFamily="49" charset="-122"/>
            </a:endParaRPr>
          </a:p>
          <a:p>
            <a:pPr marL="432000" lvl="1" indent="-216000">
              <a:buClr>
                <a:srgbClr val="660066"/>
              </a:buClr>
              <a:buSzPct val="66000"/>
              <a:buFont typeface="Wingdings" panose="05000000000000000000" pitchFamily="2" charset="2"/>
              <a:buChar char="l"/>
              <a:defRPr/>
            </a:pPr>
            <a:r>
              <a:rPr lang="zh-CN" altLang="en-US" b="1" dirty="0">
                <a:solidFill>
                  <a:schemeClr val="tx1"/>
                </a:solidFill>
                <a:latin typeface="黑体" panose="02010609060101010101" pitchFamily="49" charset="-122"/>
                <a:ea typeface="黑体" panose="02010609060101010101" pitchFamily="49" charset="-122"/>
              </a:rPr>
              <a:t>环境与市场信息分析</a:t>
            </a:r>
          </a:p>
        </p:txBody>
      </p:sp>
      <p:sp>
        <p:nvSpPr>
          <p:cNvPr id="7" name="五边形 6"/>
          <p:cNvSpPr/>
          <p:nvPr/>
        </p:nvSpPr>
        <p:spPr>
          <a:xfrm>
            <a:off x="3276600" y="3284538"/>
            <a:ext cx="1655763" cy="936625"/>
          </a:xfrm>
          <a:prstGeom prst="homePlate">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b="1" dirty="0">
                <a:solidFill>
                  <a:schemeClr val="tx1"/>
                </a:solidFill>
                <a:latin typeface="黑体" panose="02010609060101010101" pitchFamily="49" charset="-122"/>
                <a:ea typeface="黑体" panose="02010609060101010101" pitchFamily="49" charset="-122"/>
              </a:rPr>
              <a:t>SWOT</a:t>
            </a:r>
          </a:p>
          <a:p>
            <a:pPr algn="ctr">
              <a:defRPr/>
            </a:pPr>
            <a:r>
              <a:rPr lang="zh-CN" altLang="en-US" b="1" dirty="0">
                <a:solidFill>
                  <a:schemeClr val="tx1"/>
                </a:solidFill>
                <a:latin typeface="黑体" panose="02010609060101010101" pitchFamily="49" charset="-122"/>
                <a:ea typeface="黑体" panose="02010609060101010101" pitchFamily="49" charset="-122"/>
              </a:rPr>
              <a:t>综合分析</a:t>
            </a:r>
          </a:p>
        </p:txBody>
      </p:sp>
      <p:sp>
        <p:nvSpPr>
          <p:cNvPr id="8" name="五边形 7"/>
          <p:cNvSpPr/>
          <p:nvPr/>
        </p:nvSpPr>
        <p:spPr>
          <a:xfrm>
            <a:off x="5076825" y="3284538"/>
            <a:ext cx="1582738" cy="936625"/>
          </a:xfrm>
          <a:prstGeom prst="homePlate">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b="1" dirty="0">
                <a:solidFill>
                  <a:schemeClr val="tx1"/>
                </a:solidFill>
                <a:latin typeface="黑体" panose="02010609060101010101" pitchFamily="49" charset="-122"/>
                <a:ea typeface="黑体" panose="02010609060101010101" pitchFamily="49" charset="-122"/>
              </a:rPr>
              <a:t>谈判方案</a:t>
            </a:r>
            <a:endParaRPr lang="en-US" altLang="zh-CN" b="1" dirty="0">
              <a:solidFill>
                <a:schemeClr val="tx1"/>
              </a:solidFill>
              <a:latin typeface="黑体" panose="02010609060101010101" pitchFamily="49" charset="-122"/>
              <a:ea typeface="黑体" panose="02010609060101010101" pitchFamily="49" charset="-122"/>
            </a:endParaRPr>
          </a:p>
          <a:p>
            <a:pPr algn="ctr">
              <a:defRPr/>
            </a:pPr>
            <a:r>
              <a:rPr lang="zh-CN" altLang="en-US" b="1" dirty="0">
                <a:solidFill>
                  <a:schemeClr val="tx1"/>
                </a:solidFill>
                <a:latin typeface="黑体" panose="02010609060101010101" pitchFamily="49" charset="-122"/>
                <a:ea typeface="黑体" panose="02010609060101010101" pitchFamily="49" charset="-122"/>
              </a:rPr>
              <a:t>设计</a:t>
            </a:r>
          </a:p>
        </p:txBody>
      </p:sp>
      <p:sp>
        <p:nvSpPr>
          <p:cNvPr id="9" name="五边形 8"/>
          <p:cNvSpPr/>
          <p:nvPr/>
        </p:nvSpPr>
        <p:spPr>
          <a:xfrm>
            <a:off x="6948488" y="3357563"/>
            <a:ext cx="1584325" cy="935037"/>
          </a:xfrm>
          <a:prstGeom prst="homePlate">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b="1" dirty="0">
                <a:solidFill>
                  <a:schemeClr val="tx1"/>
                </a:solidFill>
                <a:latin typeface="黑体" panose="02010609060101010101" pitchFamily="49" charset="-122"/>
                <a:ea typeface="黑体" panose="02010609060101010101" pitchFamily="49" charset="-122"/>
              </a:rPr>
              <a:t>模拟谈判</a:t>
            </a:r>
          </a:p>
        </p:txBody>
      </p:sp>
      <p:sp>
        <p:nvSpPr>
          <p:cNvPr id="10" name="Rectangle 2"/>
          <p:cNvSpPr txBox="1">
            <a:spLocks noChangeArrowheads="1"/>
          </p:cNvSpPr>
          <p:nvPr/>
        </p:nvSpPr>
        <p:spPr bwMode="auto">
          <a:xfrm>
            <a:off x="844840" y="5029200"/>
            <a:ext cx="7142782" cy="672976"/>
          </a:xfrm>
          <a:prstGeom prst="rect">
            <a:avLst/>
          </a:prstGeom>
          <a:noFill/>
          <a:ln w="9525">
            <a:noFill/>
            <a:miter lim="800000"/>
            <a:headEnd/>
            <a:tailEnd/>
          </a:ln>
        </p:spPr>
        <p:txBody>
          <a:bodyPr lIns="0" tIns="0" rIns="0" bIns="0" anchor="ctr" anchorCtr="0"/>
          <a:lstStyle/>
          <a:p>
            <a:pPr algn="ctr">
              <a:buFontTx/>
              <a:buNone/>
              <a:defRPr/>
            </a:pPr>
            <a:r>
              <a:rPr lang="zh-CN" altLang="en-US" sz="2400" b="1" kern="0" dirty="0">
                <a:latin typeface="微软雅黑" panose="020B0503020204020204" pitchFamily="34" charset="-122"/>
                <a:ea typeface="微软雅黑" panose="020B0503020204020204" pitchFamily="34" charset="-122"/>
                <a:cs typeface="+mj-cs"/>
              </a:rPr>
              <a:t>谈判准备工作的流程</a:t>
            </a:r>
          </a:p>
        </p:txBody>
      </p:sp>
      <p:sp>
        <p:nvSpPr>
          <p:cNvPr id="11" name="Rectangle 2"/>
          <p:cNvSpPr txBox="1">
            <a:spLocks noChangeArrowheads="1"/>
          </p:cNvSpPr>
          <p:nvPr/>
        </p:nvSpPr>
        <p:spPr>
          <a:xfrm>
            <a:off x="990600" y="611909"/>
            <a:ext cx="7200900" cy="762000"/>
          </a:xfrm>
          <a:prstGeom prst="rect">
            <a:avLst/>
          </a:prstGeom>
          <a:solidFill>
            <a:schemeClr val="bg1"/>
          </a:solidFill>
        </p:spPr>
        <p:txBody>
          <a:bodyPr tIns="0" bIns="0" anchor="ctr" anchorCtr="0"/>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eaLnBrk="1" hangingPunct="1">
              <a:spcBef>
                <a:spcPts val="600"/>
              </a:spcBef>
              <a:buFontTx/>
              <a:defRPr/>
            </a:pPr>
            <a:r>
              <a:rPr lang="zh-CN" altLang="en-US" sz="3200" b="1" kern="0" dirty="0" smtClean="0">
                <a:solidFill>
                  <a:srgbClr val="800000"/>
                </a:solidFill>
                <a:latin typeface="微软雅黑" pitchFamily="34" charset="-122"/>
                <a:ea typeface="微软雅黑" pitchFamily="34" charset="-122"/>
              </a:rPr>
              <a:t>小结：谈判准备工作</a:t>
            </a:r>
          </a:p>
        </p:txBody>
      </p:sp>
    </p:spTree>
    <p:extLst>
      <p:ext uri="{BB962C8B-B14F-4D97-AF65-F5344CB8AC3E}">
        <p14:creationId xmlns:p14="http://schemas.microsoft.com/office/powerpoint/2010/main" val="3267189377"/>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2"/>
          <p:cNvSpPr>
            <a:spLocks noGrp="1" noChangeArrowheads="1"/>
          </p:cNvSpPr>
          <p:nvPr>
            <p:ph type="title"/>
          </p:nvPr>
        </p:nvSpPr>
        <p:spPr>
          <a:solidFill>
            <a:schemeClr val="accent1">
              <a:lumMod val="20000"/>
              <a:lumOff val="80000"/>
            </a:schemeClr>
          </a:solidFill>
        </p:spPr>
        <p:txBody>
          <a:bodyPr/>
          <a:lstStyle/>
          <a:p>
            <a:r>
              <a:rPr lang="zh-CN" altLang="en-US" sz="3600" b="1" dirty="0"/>
              <a:t>第</a:t>
            </a:r>
            <a:r>
              <a:rPr lang="en-US" altLang="zh-CN" sz="3600" b="1" dirty="0"/>
              <a:t>3</a:t>
            </a:r>
            <a:r>
              <a:rPr lang="zh-CN" altLang="en-US" sz="3600" b="1" dirty="0"/>
              <a:t>章 商务谈判策略</a:t>
            </a:r>
          </a:p>
        </p:txBody>
      </p:sp>
      <p:sp>
        <p:nvSpPr>
          <p:cNvPr id="196611" name="Rectangle 3"/>
          <p:cNvSpPr>
            <a:spLocks noGrp="1" noChangeArrowheads="1"/>
          </p:cNvSpPr>
          <p:nvPr>
            <p:ph idx="1"/>
          </p:nvPr>
        </p:nvSpPr>
        <p:spPr/>
        <p:txBody>
          <a:bodyPr/>
          <a:lstStyle/>
          <a:p>
            <a:pPr>
              <a:lnSpc>
                <a:spcPct val="125000"/>
              </a:lnSpc>
              <a:buFontTx/>
              <a:buNone/>
            </a:pPr>
            <a:r>
              <a:rPr lang="en-US" altLang="zh-CN" sz="2800" dirty="0" smtClean="0"/>
              <a:t>◇</a:t>
            </a:r>
            <a:r>
              <a:rPr lang="zh-CN" altLang="en-US" sz="2800" b="1" dirty="0" smtClean="0">
                <a:latin typeface="楷体_GB2312" pitchFamily="49" charset="-122"/>
                <a:ea typeface="楷体_GB2312" pitchFamily="49" charset="-122"/>
              </a:rPr>
              <a:t>本章纲要</a:t>
            </a:r>
            <a:endParaRPr lang="zh-CN" altLang="en-US" sz="2800" b="1" dirty="0">
              <a:latin typeface="楷体_GB2312" pitchFamily="49" charset="-122"/>
              <a:ea typeface="楷体_GB2312" pitchFamily="49" charset="-122"/>
            </a:endParaRPr>
          </a:p>
          <a:p>
            <a:pPr>
              <a:lnSpc>
                <a:spcPct val="125000"/>
              </a:lnSpc>
              <a:buFontTx/>
              <a:buNone/>
            </a:pPr>
            <a:r>
              <a:rPr lang="zh-CN" altLang="en-US" sz="2400" dirty="0">
                <a:latin typeface="楷体_GB2312" pitchFamily="49" charset="-122"/>
                <a:ea typeface="楷体_GB2312" pitchFamily="49" charset="-122"/>
              </a:rPr>
              <a:t>◎开局阶段的谈判策略</a:t>
            </a:r>
          </a:p>
          <a:p>
            <a:pPr>
              <a:lnSpc>
                <a:spcPct val="125000"/>
              </a:lnSpc>
              <a:buFontTx/>
              <a:buNone/>
            </a:pPr>
            <a:r>
              <a:rPr lang="zh-CN" altLang="en-US" sz="2400" dirty="0">
                <a:latin typeface="楷体_GB2312" pitchFamily="49" charset="-122"/>
                <a:ea typeface="楷体_GB2312" pitchFamily="49" charset="-122"/>
              </a:rPr>
              <a:t>◎报价阶段的谈判策略</a:t>
            </a:r>
          </a:p>
          <a:p>
            <a:pPr>
              <a:lnSpc>
                <a:spcPct val="125000"/>
              </a:lnSpc>
              <a:buFontTx/>
              <a:buNone/>
            </a:pPr>
            <a:r>
              <a:rPr lang="zh-CN" altLang="en-US" sz="2400" dirty="0">
                <a:latin typeface="楷体_GB2312" pitchFamily="49" charset="-122"/>
                <a:ea typeface="楷体_GB2312" pitchFamily="49" charset="-122"/>
              </a:rPr>
              <a:t>◎磋商阶段的谈判策略</a:t>
            </a:r>
          </a:p>
          <a:p>
            <a:pPr>
              <a:lnSpc>
                <a:spcPct val="125000"/>
              </a:lnSpc>
              <a:buFontTx/>
              <a:buNone/>
            </a:pPr>
            <a:r>
              <a:rPr lang="zh-CN" altLang="en-US" sz="2400" dirty="0">
                <a:latin typeface="楷体_GB2312" pitchFamily="49" charset="-122"/>
                <a:ea typeface="楷体_GB2312" pitchFamily="49" charset="-122"/>
              </a:rPr>
              <a:t>◎谈判僵局的处理策略</a:t>
            </a:r>
          </a:p>
          <a:p>
            <a:pPr>
              <a:lnSpc>
                <a:spcPct val="125000"/>
              </a:lnSpc>
              <a:buFontTx/>
              <a:buNone/>
            </a:pPr>
            <a:r>
              <a:rPr lang="zh-CN" altLang="en-US" sz="2400" dirty="0">
                <a:latin typeface="楷体_GB2312" pitchFamily="49" charset="-122"/>
                <a:ea typeface="楷体_GB2312" pitchFamily="49" charset="-122"/>
              </a:rPr>
              <a:t>◎结束阶段的谈判策略</a:t>
            </a:r>
            <a:endParaRPr lang="zh-CN" altLang="en-US" sz="2400" b="1" dirty="0">
              <a:latin typeface="楷体_GB2312" pitchFamily="49" charset="-122"/>
              <a:ea typeface="楷体_GB2312" pitchFamily="49" charset="-122"/>
            </a:endParaRPr>
          </a:p>
          <a:p>
            <a:pPr>
              <a:lnSpc>
                <a:spcPct val="90000"/>
              </a:lnSpc>
            </a:pPr>
            <a:endParaRPr lang="zh-CN" altLang="en-US" dirty="0"/>
          </a:p>
          <a:p>
            <a:pPr>
              <a:lnSpc>
                <a:spcPct val="90000"/>
              </a:lnSpc>
            </a:pPr>
            <a:endParaRPr lang="en-US" altLang="zh-CN" sz="2400" dirty="0"/>
          </a:p>
        </p:txBody>
      </p:sp>
      <p:pic>
        <p:nvPicPr>
          <p:cNvPr id="196612" name="Picture 4" descr="BD04924_"/>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72200" y="3581400"/>
            <a:ext cx="1622425" cy="21875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Rectangle 2"/>
          <p:cNvSpPr>
            <a:spLocks noGrp="1" noChangeArrowheads="1"/>
          </p:cNvSpPr>
          <p:nvPr>
            <p:ph type="title"/>
          </p:nvPr>
        </p:nvSpPr>
        <p:spPr>
          <a:solidFill>
            <a:schemeClr val="accent3">
              <a:lumMod val="20000"/>
              <a:lumOff val="80000"/>
            </a:schemeClr>
          </a:solidFill>
        </p:spPr>
        <p:txBody>
          <a:bodyPr/>
          <a:lstStyle/>
          <a:p>
            <a:r>
              <a:rPr lang="en-US" altLang="zh-CN" sz="3200" b="1" dirty="0" smtClean="0"/>
              <a:t>3.1</a:t>
            </a:r>
            <a:r>
              <a:rPr lang="zh-CN" altLang="en-US" sz="3200" b="1" dirty="0" smtClean="0"/>
              <a:t>　开局</a:t>
            </a:r>
            <a:r>
              <a:rPr lang="zh-CN" altLang="en-US" sz="3200" b="1" dirty="0"/>
              <a:t>阶段的谈判策略</a:t>
            </a:r>
          </a:p>
        </p:txBody>
      </p:sp>
      <p:sp>
        <p:nvSpPr>
          <p:cNvPr id="197635" name="Rectangle 3"/>
          <p:cNvSpPr>
            <a:spLocks noGrp="1" noChangeArrowheads="1"/>
          </p:cNvSpPr>
          <p:nvPr>
            <p:ph idx="1"/>
          </p:nvPr>
        </p:nvSpPr>
        <p:spPr>
          <a:xfrm>
            <a:off x="457200" y="1371600"/>
            <a:ext cx="8305800" cy="3581400"/>
          </a:xfrm>
        </p:spPr>
        <p:txBody>
          <a:bodyPr/>
          <a:lstStyle/>
          <a:p>
            <a:pPr>
              <a:lnSpc>
                <a:spcPct val="130000"/>
              </a:lnSpc>
              <a:buFontTx/>
              <a:buNone/>
            </a:pPr>
            <a:r>
              <a:rPr lang="en-US" altLang="zh-CN" sz="3200" b="1" dirty="0" smtClean="0">
                <a:solidFill>
                  <a:srgbClr val="660033"/>
                </a:solidFill>
                <a:latin typeface="楷体_GB2312" pitchFamily="49" charset="-122"/>
                <a:ea typeface="楷体_GB2312" pitchFamily="49" charset="-122"/>
              </a:rPr>
              <a:t>3.1.1</a:t>
            </a:r>
            <a:r>
              <a:rPr lang="zh-CN" altLang="en-US" sz="3200" b="1" dirty="0" smtClean="0">
                <a:solidFill>
                  <a:srgbClr val="660033"/>
                </a:solidFill>
                <a:latin typeface="楷体_GB2312" pitchFamily="49" charset="-122"/>
                <a:ea typeface="楷体_GB2312" pitchFamily="49" charset="-122"/>
              </a:rPr>
              <a:t>　谈判</a:t>
            </a:r>
            <a:r>
              <a:rPr lang="zh-CN" altLang="en-US" sz="3200" b="1" dirty="0">
                <a:solidFill>
                  <a:srgbClr val="660033"/>
                </a:solidFill>
                <a:latin typeface="楷体_GB2312" pitchFamily="49" charset="-122"/>
                <a:ea typeface="楷体_GB2312" pitchFamily="49" charset="-122"/>
              </a:rPr>
              <a:t>气氛的建立</a:t>
            </a:r>
            <a:endParaRPr lang="zh-CN" altLang="en-US" sz="2800" b="1" dirty="0">
              <a:solidFill>
                <a:srgbClr val="660033"/>
              </a:solidFill>
              <a:latin typeface="楷体_GB2312" pitchFamily="49" charset="-122"/>
              <a:ea typeface="楷体_GB2312" pitchFamily="49" charset="-122"/>
            </a:endParaRPr>
          </a:p>
          <a:p>
            <a:pPr>
              <a:lnSpc>
                <a:spcPct val="130000"/>
              </a:lnSpc>
              <a:buFontTx/>
              <a:buNone/>
            </a:pPr>
            <a:r>
              <a:rPr lang="zh-CN" altLang="en-US" sz="2400" dirty="0"/>
              <a:t>●把握气氛形成的关键时机</a:t>
            </a:r>
          </a:p>
          <a:p>
            <a:pPr>
              <a:lnSpc>
                <a:spcPct val="130000"/>
              </a:lnSpc>
              <a:buFontTx/>
              <a:buNone/>
            </a:pPr>
            <a:r>
              <a:rPr lang="zh-CN" altLang="en-US" sz="2400" dirty="0"/>
              <a:t>●运用中性话题，加强沟通</a:t>
            </a:r>
          </a:p>
          <a:p>
            <a:pPr>
              <a:lnSpc>
                <a:spcPct val="130000"/>
              </a:lnSpc>
              <a:buFontTx/>
              <a:buNone/>
            </a:pPr>
            <a:r>
              <a:rPr lang="zh-CN" altLang="en-US" sz="2400" dirty="0"/>
              <a:t>●树立诚信、可信、富有合作精神的谈判者形象</a:t>
            </a:r>
          </a:p>
          <a:p>
            <a:pPr>
              <a:lnSpc>
                <a:spcPct val="130000"/>
              </a:lnSpc>
              <a:buFontTx/>
              <a:buNone/>
            </a:pPr>
            <a:r>
              <a:rPr lang="zh-CN" altLang="en-US" sz="2400" dirty="0"/>
              <a:t>●注意利用正式谈判前的场外非正式</a:t>
            </a:r>
            <a:r>
              <a:rPr lang="zh-CN" altLang="en-US" sz="2400" dirty="0" smtClean="0"/>
              <a:t>接触</a:t>
            </a:r>
            <a:endParaRPr lang="zh-CN" altLang="en-US" sz="2400" dirty="0"/>
          </a:p>
        </p:txBody>
      </p:sp>
      <p:pic>
        <p:nvPicPr>
          <p:cNvPr id="27443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18088" y="4648199"/>
            <a:ext cx="3598203" cy="21751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nvSpPr>
        <p:spPr>
          <a:xfrm>
            <a:off x="228600" y="5181600"/>
            <a:ext cx="4953000" cy="1323439"/>
          </a:xfrm>
          <a:prstGeom prst="rect">
            <a:avLst/>
          </a:prstGeom>
          <a:solidFill>
            <a:schemeClr val="accent5">
              <a:lumMod val="40000"/>
              <a:lumOff val="60000"/>
            </a:schemeClr>
          </a:solidFill>
        </p:spPr>
        <p:txBody>
          <a:bodyPr wrap="square">
            <a:spAutoFit/>
          </a:bodyPr>
          <a:lstStyle/>
          <a:p>
            <a:r>
              <a:rPr lang="zh-CN" altLang="zh-CN" sz="2000" b="1" dirty="0">
                <a:solidFill>
                  <a:srgbClr val="660033"/>
                </a:solidFill>
                <a:latin typeface="微软雅黑" panose="020B0503020204020204" pitchFamily="34" charset="-122"/>
                <a:ea typeface="微软雅黑" panose="020B0503020204020204" pitchFamily="34" charset="-122"/>
              </a:rPr>
              <a:t>【课堂互动】</a:t>
            </a:r>
          </a:p>
          <a:p>
            <a:pPr marL="285750" indent="-285750">
              <a:buFont typeface="Arial" panose="020B0604020202020204" pitchFamily="34" charset="0"/>
              <a:buChar char="•"/>
            </a:pPr>
            <a:r>
              <a:rPr lang="zh-CN" altLang="zh-CN" sz="2000" dirty="0">
                <a:latin typeface="楷体" panose="02010609060101010101" pitchFamily="49" charset="-122"/>
                <a:ea typeface="楷体" panose="02010609060101010101" pitchFamily="49" charset="-122"/>
              </a:rPr>
              <a:t>一些商务人员在谈谈判经验时，常常提及一句话“先交朋友、再谈生意”，你如何理解这句话？</a:t>
            </a:r>
            <a:endParaRPr lang="zh-CN" altLang="en-US" sz="2000"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9" name="Rectangle 3"/>
          <p:cNvSpPr>
            <a:spLocks noGrp="1" noChangeArrowheads="1"/>
          </p:cNvSpPr>
          <p:nvPr>
            <p:ph idx="1"/>
          </p:nvPr>
        </p:nvSpPr>
        <p:spPr>
          <a:xfrm>
            <a:off x="304800" y="1115933"/>
            <a:ext cx="4267200" cy="5410200"/>
          </a:xfrm>
        </p:spPr>
        <p:txBody>
          <a:bodyPr>
            <a:normAutofit/>
          </a:bodyPr>
          <a:lstStyle/>
          <a:p>
            <a:pPr marL="0" indent="0">
              <a:buNone/>
            </a:pPr>
            <a:r>
              <a:rPr lang="en-US" altLang="zh-CN" b="1" dirty="0" smtClean="0">
                <a:solidFill>
                  <a:srgbClr val="660033"/>
                </a:solidFill>
                <a:latin typeface="楷体_GB2312" panose="02010609030101010101" pitchFamily="49" charset="-122"/>
                <a:ea typeface="楷体_GB2312" panose="02010609030101010101" pitchFamily="49" charset="-122"/>
              </a:rPr>
              <a:t>3.1.2 </a:t>
            </a:r>
            <a:r>
              <a:rPr lang="zh-CN" altLang="zh-CN" b="1" dirty="0">
                <a:solidFill>
                  <a:srgbClr val="660033"/>
                </a:solidFill>
                <a:latin typeface="楷体_GB2312" panose="02010609030101010101" pitchFamily="49" charset="-122"/>
                <a:ea typeface="楷体_GB2312" panose="02010609030101010101" pitchFamily="49" charset="-122"/>
              </a:rPr>
              <a:t>协商谈判通则</a:t>
            </a:r>
            <a:endParaRPr lang="zh-CN" altLang="zh-CN" dirty="0">
              <a:solidFill>
                <a:srgbClr val="660033"/>
              </a:solidFill>
              <a:latin typeface="楷体_GB2312" panose="02010609030101010101" pitchFamily="49" charset="-122"/>
              <a:ea typeface="楷体_GB2312" panose="02010609030101010101" pitchFamily="49" charset="-122"/>
            </a:endParaRPr>
          </a:p>
          <a:p>
            <a:r>
              <a:rPr lang="zh-CN" altLang="zh-CN" sz="1600" dirty="0"/>
              <a:t>协商谈判通则是指参与谈判各方共同确定都必须遵守的规章或法则，即双方就谈判目标、计划、 进度和人员等内容进行洽商</a:t>
            </a:r>
            <a:r>
              <a:rPr lang="zh-CN" altLang="zh-CN" sz="1600" dirty="0" smtClean="0"/>
              <a:t>。</a:t>
            </a:r>
            <a:endParaRPr lang="en-US" altLang="zh-CN" sz="1600" dirty="0" smtClean="0"/>
          </a:p>
          <a:p>
            <a:r>
              <a:rPr lang="zh-CN" altLang="zh-CN" sz="1600" dirty="0" smtClean="0"/>
              <a:t>按照</a:t>
            </a:r>
            <a:r>
              <a:rPr lang="zh-CN" altLang="zh-CN" sz="1600" dirty="0"/>
              <a:t>惯例，双方在准备阶段应已对上述问题进行过沟通，并取得了一定的共识。即便如此，在开局阶段，还是有必要对这些具体问题再次进行确认。</a:t>
            </a:r>
          </a:p>
          <a:p>
            <a:r>
              <a:rPr lang="zh-CN" altLang="zh-CN" sz="1600" dirty="0"/>
              <a:t>特别是谈判双方初次见面，互相介绍参加谈判的人员，包括姓名、职衔以及在谈判中的角色等；然后双方进一步明确谈判要达到的目标， 即双方共同追求的合作目标</a:t>
            </a:r>
            <a:r>
              <a:rPr lang="zh-CN" altLang="zh-CN" sz="1600" dirty="0" smtClean="0"/>
              <a:t>；</a:t>
            </a:r>
            <a:endParaRPr lang="en-US" altLang="zh-CN" sz="1600" dirty="0" smtClean="0"/>
          </a:p>
          <a:p>
            <a:r>
              <a:rPr lang="zh-CN" altLang="zh-CN" sz="1600" dirty="0" smtClean="0"/>
              <a:t>同时</a:t>
            </a:r>
            <a:r>
              <a:rPr lang="zh-CN" altLang="zh-CN" sz="1600" dirty="0"/>
              <a:t>双方还要磋商确定谈判的大体议程和进度，以及需要共同遵守的纪律，从而为后续的磋商确定规则，有利于谈判效率的提高</a:t>
            </a:r>
            <a:r>
              <a:rPr lang="zh-CN" altLang="zh-CN" sz="1600" dirty="0" smtClean="0"/>
              <a:t>。</a:t>
            </a:r>
            <a:endParaRPr lang="zh-CN" altLang="zh-CN" sz="1600" dirty="0"/>
          </a:p>
        </p:txBody>
      </p:sp>
      <p:sp>
        <p:nvSpPr>
          <p:cNvPr id="2" name="矩形 1"/>
          <p:cNvSpPr/>
          <p:nvPr/>
        </p:nvSpPr>
        <p:spPr>
          <a:xfrm>
            <a:off x="4800600" y="1115933"/>
            <a:ext cx="4191000" cy="4795159"/>
          </a:xfrm>
          <a:prstGeom prst="rect">
            <a:avLst/>
          </a:prstGeom>
        </p:spPr>
        <p:txBody>
          <a:bodyPr wrap="square">
            <a:spAutoFit/>
          </a:bodyPr>
          <a:lstStyle/>
          <a:p>
            <a:pPr lvl="0" fontAlgn="auto">
              <a:spcBef>
                <a:spcPct val="20000"/>
              </a:spcBef>
              <a:spcAft>
                <a:spcPts val="0"/>
              </a:spcAft>
              <a:buClr>
                <a:srgbClr val="660033"/>
              </a:buClr>
              <a:buSzPct val="113000"/>
            </a:pPr>
            <a:r>
              <a:rPr lang="en-US" altLang="zh-CN" sz="2400" b="1" dirty="0" smtClean="0">
                <a:solidFill>
                  <a:srgbClr val="660033"/>
                </a:solidFill>
                <a:latin typeface="楷体_GB2312" panose="02010609030101010101" pitchFamily="49" charset="-122"/>
                <a:ea typeface="楷体_GB2312" panose="02010609030101010101" pitchFamily="49" charset="-122"/>
              </a:rPr>
              <a:t>3.1.3 </a:t>
            </a:r>
            <a:r>
              <a:rPr lang="zh-CN" altLang="zh-CN" sz="2400" b="1" dirty="0" smtClean="0">
                <a:solidFill>
                  <a:srgbClr val="660033"/>
                </a:solidFill>
                <a:latin typeface="楷体_GB2312" panose="02010609030101010101" pitchFamily="49" charset="-122"/>
                <a:ea typeface="楷体_GB2312" panose="02010609030101010101" pitchFamily="49" charset="-122"/>
              </a:rPr>
              <a:t>进行</a:t>
            </a:r>
            <a:r>
              <a:rPr lang="zh-CN" altLang="zh-CN" sz="2400" b="1" dirty="0">
                <a:solidFill>
                  <a:srgbClr val="660033"/>
                </a:solidFill>
                <a:latin typeface="楷体_GB2312" panose="02010609030101010101" pitchFamily="49" charset="-122"/>
                <a:ea typeface="楷体_GB2312" panose="02010609030101010101" pitchFamily="49" charset="-122"/>
              </a:rPr>
              <a:t>开场陈述</a:t>
            </a:r>
            <a:endParaRPr lang="zh-CN" altLang="zh-CN" sz="2400" dirty="0">
              <a:solidFill>
                <a:srgbClr val="660033"/>
              </a:solidFill>
              <a:latin typeface="楷体_GB2312" panose="02010609030101010101" pitchFamily="49" charset="-122"/>
              <a:ea typeface="楷体_GB2312" panose="02010609030101010101" pitchFamily="49" charset="-122"/>
            </a:endParaRPr>
          </a:p>
          <a:p>
            <a:pPr marL="252095" lvl="0" indent="-252095" fontAlgn="auto">
              <a:spcBef>
                <a:spcPct val="20000"/>
              </a:spcBef>
              <a:spcAft>
                <a:spcPts val="0"/>
              </a:spcAft>
              <a:buClr>
                <a:srgbClr val="660033"/>
              </a:buClr>
              <a:buSzPct val="113000"/>
              <a:buFont typeface="Arial" panose="020B0604020202020204" pitchFamily="34" charset="0"/>
              <a:buChar char="•"/>
            </a:pPr>
            <a:r>
              <a:rPr lang="zh-CN" altLang="en-US" sz="1600" dirty="0">
                <a:solidFill>
                  <a:prstClr val="black"/>
                </a:solidFill>
                <a:latin typeface="微软雅黑" panose="020B0503020204020204" pitchFamily="34" charset="-122"/>
                <a:ea typeface="微软雅黑" panose="020B0503020204020204" pitchFamily="34" charset="-122"/>
              </a:rPr>
              <a:t>所谓开场</a:t>
            </a:r>
            <a:r>
              <a:rPr lang="zh-CN" altLang="en-US" sz="1600" dirty="0" smtClean="0">
                <a:solidFill>
                  <a:prstClr val="black"/>
                </a:solidFill>
                <a:latin typeface="微软雅黑" panose="020B0503020204020204" pitchFamily="34" charset="-122"/>
                <a:ea typeface="微软雅黑" panose="020B0503020204020204" pitchFamily="34" charset="-122"/>
              </a:rPr>
              <a:t>陈述，是</a:t>
            </a:r>
            <a:r>
              <a:rPr lang="zh-CN" altLang="en-US" sz="1600" dirty="0">
                <a:solidFill>
                  <a:prstClr val="black"/>
                </a:solidFill>
                <a:latin typeface="微软雅黑" panose="020B0503020204020204" pitchFamily="34" charset="-122"/>
                <a:ea typeface="微软雅黑" panose="020B0503020204020204" pitchFamily="34" charset="-122"/>
              </a:rPr>
              <a:t>指在开始阶段双方就当次谈判的</a:t>
            </a:r>
            <a:r>
              <a:rPr lang="zh-CN" altLang="en-US" sz="1600" dirty="0" smtClean="0">
                <a:solidFill>
                  <a:prstClr val="black"/>
                </a:solidFill>
                <a:latin typeface="微软雅黑" panose="020B0503020204020204" pitchFamily="34" charset="-122"/>
                <a:ea typeface="微软雅黑" panose="020B0503020204020204" pitchFamily="34" charset="-122"/>
              </a:rPr>
              <a:t>内容，陈述</a:t>
            </a:r>
            <a:r>
              <a:rPr lang="zh-CN" altLang="en-US" sz="1600" dirty="0">
                <a:solidFill>
                  <a:prstClr val="black"/>
                </a:solidFill>
                <a:latin typeface="微软雅黑" panose="020B0503020204020204" pitchFamily="34" charset="-122"/>
                <a:ea typeface="微软雅黑" panose="020B0503020204020204" pitchFamily="34" charset="-122"/>
              </a:rPr>
              <a:t>各自的观点、 立场及其</a:t>
            </a:r>
            <a:r>
              <a:rPr lang="zh-CN" altLang="en-US" sz="1600" dirty="0" smtClean="0">
                <a:solidFill>
                  <a:prstClr val="black"/>
                </a:solidFill>
                <a:latin typeface="微软雅黑" panose="020B0503020204020204" pitchFamily="34" charset="-122"/>
                <a:ea typeface="微软雅黑" panose="020B0503020204020204" pitchFamily="34" charset="-122"/>
              </a:rPr>
              <a:t>建议</a:t>
            </a:r>
            <a:endParaRPr lang="en-US" altLang="zh-CN" sz="1600" dirty="0" smtClean="0">
              <a:solidFill>
                <a:prstClr val="black"/>
              </a:solidFill>
              <a:latin typeface="微软雅黑" panose="020B0503020204020204" pitchFamily="34" charset="-122"/>
              <a:ea typeface="微软雅黑" panose="020B0503020204020204" pitchFamily="34" charset="-122"/>
            </a:endParaRPr>
          </a:p>
          <a:p>
            <a:pPr marL="252095" lvl="0" indent="-252095" fontAlgn="auto">
              <a:spcBef>
                <a:spcPct val="20000"/>
              </a:spcBef>
              <a:spcAft>
                <a:spcPts val="0"/>
              </a:spcAft>
              <a:buClr>
                <a:srgbClr val="660033"/>
              </a:buClr>
              <a:buSzPct val="113000"/>
              <a:buFont typeface="Arial" panose="020B0604020202020204" pitchFamily="34" charset="0"/>
              <a:buChar char="•"/>
            </a:pPr>
            <a:r>
              <a:rPr lang="zh-CN" altLang="en-US" sz="1600" dirty="0" smtClean="0">
                <a:solidFill>
                  <a:prstClr val="black"/>
                </a:solidFill>
                <a:latin typeface="微软雅黑" panose="020B0503020204020204" pitchFamily="34" charset="-122"/>
                <a:ea typeface="微软雅黑" panose="020B0503020204020204" pitchFamily="34" charset="-122"/>
              </a:rPr>
              <a:t>开场</a:t>
            </a:r>
            <a:r>
              <a:rPr lang="zh-CN" altLang="en-US" sz="1600" dirty="0">
                <a:solidFill>
                  <a:prstClr val="black"/>
                </a:solidFill>
                <a:latin typeface="微软雅黑" panose="020B0503020204020204" pitchFamily="34" charset="-122"/>
                <a:ea typeface="微软雅黑" panose="020B0503020204020204" pitchFamily="34" charset="-122"/>
              </a:rPr>
              <a:t>陈述没有固定的</a:t>
            </a:r>
            <a:r>
              <a:rPr lang="zh-CN" altLang="en-US" sz="1600" dirty="0" smtClean="0">
                <a:solidFill>
                  <a:prstClr val="black"/>
                </a:solidFill>
                <a:latin typeface="微软雅黑" panose="020B0503020204020204" pitchFamily="34" charset="-122"/>
                <a:ea typeface="微软雅黑" panose="020B0503020204020204" pitchFamily="34" charset="-122"/>
              </a:rPr>
              <a:t>内容，但</a:t>
            </a:r>
            <a:r>
              <a:rPr lang="zh-CN" altLang="en-US" sz="1600" dirty="0">
                <a:solidFill>
                  <a:prstClr val="black"/>
                </a:solidFill>
                <a:latin typeface="微软雅黑" panose="020B0503020204020204" pitchFamily="34" charset="-122"/>
                <a:ea typeface="微软雅黑" panose="020B0503020204020204" pitchFamily="34" charset="-122"/>
              </a:rPr>
              <a:t>一般包括以下几点</a:t>
            </a:r>
            <a:r>
              <a:rPr lang="en-US" altLang="zh-CN" sz="1600" dirty="0">
                <a:solidFill>
                  <a:prstClr val="black"/>
                </a:solidFill>
                <a:latin typeface="微软雅黑" panose="020B0503020204020204" pitchFamily="34" charset="-122"/>
                <a:ea typeface="微软雅黑" panose="020B0503020204020204" pitchFamily="34" charset="-122"/>
              </a:rPr>
              <a:t>: ① </a:t>
            </a:r>
            <a:r>
              <a:rPr lang="zh-CN" altLang="en-US" sz="1600" dirty="0">
                <a:solidFill>
                  <a:prstClr val="black"/>
                </a:solidFill>
                <a:latin typeface="微软雅黑" panose="020B0503020204020204" pitchFamily="34" charset="-122"/>
                <a:ea typeface="微软雅黑" panose="020B0503020204020204" pitchFamily="34" charset="-122"/>
              </a:rPr>
              <a:t>己方对问题的</a:t>
            </a:r>
            <a:r>
              <a:rPr lang="zh-CN" altLang="en-US" sz="1600" dirty="0" smtClean="0">
                <a:solidFill>
                  <a:prstClr val="black"/>
                </a:solidFill>
                <a:latin typeface="微软雅黑" panose="020B0503020204020204" pitchFamily="34" charset="-122"/>
                <a:ea typeface="微软雅黑" panose="020B0503020204020204" pitchFamily="34" charset="-122"/>
              </a:rPr>
              <a:t>理解；② </a:t>
            </a:r>
            <a:r>
              <a:rPr lang="zh-CN" altLang="en-US" sz="1600" dirty="0">
                <a:solidFill>
                  <a:prstClr val="black"/>
                </a:solidFill>
                <a:latin typeface="微软雅黑" panose="020B0503020204020204" pitchFamily="34" charset="-122"/>
                <a:ea typeface="微软雅黑" panose="020B0503020204020204" pitchFamily="34" charset="-122"/>
              </a:rPr>
              <a:t>己方的</a:t>
            </a:r>
            <a:r>
              <a:rPr lang="zh-CN" altLang="en-US" sz="1600" dirty="0" smtClean="0">
                <a:solidFill>
                  <a:prstClr val="black"/>
                </a:solidFill>
                <a:latin typeface="微软雅黑" panose="020B0503020204020204" pitchFamily="34" charset="-122"/>
                <a:ea typeface="微软雅黑" panose="020B0503020204020204" pitchFamily="34" charset="-122"/>
              </a:rPr>
              <a:t>利益，即</a:t>
            </a:r>
            <a:r>
              <a:rPr lang="zh-CN" altLang="en-US" sz="1600" dirty="0">
                <a:solidFill>
                  <a:prstClr val="black"/>
                </a:solidFill>
                <a:latin typeface="微软雅黑" panose="020B0503020204020204" pitchFamily="34" charset="-122"/>
                <a:ea typeface="微软雅黑" panose="020B0503020204020204" pitchFamily="34" charset="-122"/>
              </a:rPr>
              <a:t>己方希望通过这次谈判取得的</a:t>
            </a:r>
            <a:r>
              <a:rPr lang="zh-CN" altLang="en-US" sz="1600" dirty="0" smtClean="0">
                <a:solidFill>
                  <a:prstClr val="black"/>
                </a:solidFill>
                <a:latin typeface="微软雅黑" panose="020B0503020204020204" pitchFamily="34" charset="-122"/>
                <a:ea typeface="微软雅黑" panose="020B0503020204020204" pitchFamily="34" charset="-122"/>
              </a:rPr>
              <a:t>利益，哪些</a:t>
            </a:r>
            <a:r>
              <a:rPr lang="zh-CN" altLang="en-US" sz="1600" dirty="0">
                <a:solidFill>
                  <a:prstClr val="black"/>
                </a:solidFill>
                <a:latin typeface="微软雅黑" panose="020B0503020204020204" pitchFamily="34" charset="-122"/>
                <a:ea typeface="微软雅黑" panose="020B0503020204020204" pitchFamily="34" charset="-122"/>
              </a:rPr>
              <a:t>对己方来讲是至关重要的</a:t>
            </a:r>
            <a:r>
              <a:rPr lang="zh-CN" altLang="en-US" sz="1600" dirty="0" smtClean="0">
                <a:solidFill>
                  <a:prstClr val="black"/>
                </a:solidFill>
                <a:latin typeface="微软雅黑" panose="020B0503020204020204" pitchFamily="34" charset="-122"/>
                <a:ea typeface="微软雅黑" panose="020B0503020204020204" pitchFamily="34" charset="-122"/>
              </a:rPr>
              <a:t>利益；③ </a:t>
            </a:r>
            <a:r>
              <a:rPr lang="zh-CN" altLang="en-US" sz="1600" dirty="0">
                <a:solidFill>
                  <a:prstClr val="black"/>
                </a:solidFill>
                <a:latin typeface="微软雅黑" panose="020B0503020204020204" pitchFamily="34" charset="-122"/>
                <a:ea typeface="微软雅黑" panose="020B0503020204020204" pitchFamily="34" charset="-122"/>
              </a:rPr>
              <a:t>己方</a:t>
            </a:r>
            <a:r>
              <a:rPr lang="zh-CN" altLang="en-US" sz="1600" dirty="0" smtClean="0">
                <a:solidFill>
                  <a:prstClr val="black"/>
                </a:solidFill>
                <a:latin typeface="微软雅黑" panose="020B0503020204020204" pitchFamily="34" charset="-122"/>
                <a:ea typeface="微软雅黑" panose="020B0503020204020204" pitchFamily="34" charset="-122"/>
              </a:rPr>
              <a:t>的立场，包括</a:t>
            </a:r>
            <a:r>
              <a:rPr lang="zh-CN" altLang="en-US" sz="1600" dirty="0">
                <a:solidFill>
                  <a:prstClr val="black"/>
                </a:solidFill>
                <a:latin typeface="微软雅黑" panose="020B0503020204020204" pitchFamily="34" charset="-122"/>
                <a:ea typeface="微软雅黑" panose="020B0503020204020204" pitchFamily="34" charset="-122"/>
              </a:rPr>
              <a:t>双方以前合作的成果</a:t>
            </a:r>
            <a:r>
              <a:rPr lang="zh-CN" altLang="en-US" sz="1600" dirty="0" smtClean="0">
                <a:solidFill>
                  <a:prstClr val="black"/>
                </a:solidFill>
                <a:latin typeface="微软雅黑" panose="020B0503020204020204" pitchFamily="34" charset="-122"/>
                <a:ea typeface="微软雅黑" panose="020B0503020204020204" pitchFamily="34" charset="-122"/>
              </a:rPr>
              <a:t>、对方</a:t>
            </a:r>
            <a:r>
              <a:rPr lang="zh-CN" altLang="en-US" sz="1600" dirty="0">
                <a:solidFill>
                  <a:prstClr val="black"/>
                </a:solidFill>
                <a:latin typeface="微软雅黑" panose="020B0503020204020204" pitchFamily="34" charset="-122"/>
                <a:ea typeface="微软雅黑" panose="020B0503020204020204" pitchFamily="34" charset="-122"/>
              </a:rPr>
              <a:t>在己方心目中享有的信誉</a:t>
            </a:r>
            <a:r>
              <a:rPr lang="zh-CN" altLang="en-US" sz="1600" dirty="0" smtClean="0">
                <a:solidFill>
                  <a:prstClr val="black"/>
                </a:solidFill>
                <a:latin typeface="微软雅黑" panose="020B0503020204020204" pitchFamily="34" charset="-122"/>
                <a:ea typeface="微软雅黑" panose="020B0503020204020204" pitchFamily="34" charset="-122"/>
              </a:rPr>
              <a:t>、今后</a:t>
            </a:r>
            <a:r>
              <a:rPr lang="zh-CN" altLang="en-US" sz="1600" dirty="0">
                <a:solidFill>
                  <a:prstClr val="black"/>
                </a:solidFill>
                <a:latin typeface="微软雅黑" panose="020B0503020204020204" pitchFamily="34" charset="-122"/>
                <a:ea typeface="微软雅黑" panose="020B0503020204020204" pitchFamily="34" charset="-122"/>
              </a:rPr>
              <a:t>双方合作中可能</a:t>
            </a:r>
            <a:r>
              <a:rPr lang="zh-CN" altLang="en-US" sz="1600" dirty="0" smtClean="0">
                <a:solidFill>
                  <a:prstClr val="black"/>
                </a:solidFill>
                <a:latin typeface="微软雅黑" panose="020B0503020204020204" pitchFamily="34" charset="-122"/>
                <a:ea typeface="微软雅黑" panose="020B0503020204020204" pitchFamily="34" charset="-122"/>
              </a:rPr>
              <a:t>出现的</a:t>
            </a:r>
            <a:r>
              <a:rPr lang="zh-CN" altLang="en-US" sz="1600" dirty="0">
                <a:solidFill>
                  <a:prstClr val="black"/>
                </a:solidFill>
                <a:latin typeface="微软雅黑" panose="020B0503020204020204" pitchFamily="34" charset="-122"/>
                <a:ea typeface="微软雅黑" panose="020B0503020204020204" pitchFamily="34" charset="-122"/>
              </a:rPr>
              <a:t>机会或</a:t>
            </a:r>
            <a:r>
              <a:rPr lang="zh-CN" altLang="en-US" sz="1600" dirty="0" smtClean="0">
                <a:solidFill>
                  <a:prstClr val="black"/>
                </a:solidFill>
                <a:latin typeface="微软雅黑" panose="020B0503020204020204" pitchFamily="34" charset="-122"/>
                <a:ea typeface="微软雅黑" panose="020B0503020204020204" pitchFamily="34" charset="-122"/>
              </a:rPr>
              <a:t>障碍。</a:t>
            </a:r>
            <a:endParaRPr lang="zh-CN" altLang="en-US" sz="1600" dirty="0">
              <a:solidFill>
                <a:prstClr val="black"/>
              </a:solidFill>
              <a:latin typeface="微软雅黑" panose="020B0503020204020204" pitchFamily="34" charset="-122"/>
              <a:ea typeface="微软雅黑" panose="020B0503020204020204" pitchFamily="34" charset="-122"/>
            </a:endParaRPr>
          </a:p>
          <a:p>
            <a:pPr marL="252095" lvl="0" indent="-252095" fontAlgn="auto">
              <a:spcBef>
                <a:spcPct val="20000"/>
              </a:spcBef>
              <a:spcAft>
                <a:spcPts val="0"/>
              </a:spcAft>
              <a:buClr>
                <a:srgbClr val="660033"/>
              </a:buClr>
              <a:buSzPct val="113000"/>
              <a:buFont typeface="Arial" panose="020B0604020202020204" pitchFamily="34" charset="0"/>
              <a:buChar char="•"/>
            </a:pPr>
            <a:r>
              <a:rPr lang="zh-CN" altLang="en-US" sz="1600" dirty="0">
                <a:solidFill>
                  <a:prstClr val="black"/>
                </a:solidFill>
                <a:latin typeface="微软雅黑" panose="020B0503020204020204" pitchFamily="34" charset="-122"/>
                <a:ea typeface="微软雅黑" panose="020B0503020204020204" pitchFamily="34" charset="-122"/>
              </a:rPr>
              <a:t>开场陈述应注意</a:t>
            </a:r>
            <a:r>
              <a:rPr lang="en-US" altLang="zh-CN" sz="1600" dirty="0">
                <a:solidFill>
                  <a:prstClr val="black"/>
                </a:solidFill>
                <a:latin typeface="微软雅黑" panose="020B0503020204020204" pitchFamily="34" charset="-122"/>
                <a:ea typeface="微软雅黑" panose="020B0503020204020204" pitchFamily="34" charset="-122"/>
              </a:rPr>
              <a:t>: </a:t>
            </a:r>
            <a:r>
              <a:rPr lang="zh-CN" altLang="en-US" sz="1600" dirty="0">
                <a:solidFill>
                  <a:prstClr val="black"/>
                </a:solidFill>
                <a:latin typeface="微软雅黑" panose="020B0503020204020204" pitchFamily="34" charset="-122"/>
                <a:ea typeface="微软雅黑" panose="020B0503020204020204" pitchFamily="34" charset="-122"/>
              </a:rPr>
              <a:t>各方陈述时注意力应放在己方的利益或双方的共同利益</a:t>
            </a:r>
            <a:r>
              <a:rPr lang="zh-CN" altLang="en-US" sz="1600" dirty="0" smtClean="0">
                <a:solidFill>
                  <a:prstClr val="black"/>
                </a:solidFill>
                <a:latin typeface="微软雅黑" panose="020B0503020204020204" pitchFamily="34" charset="-122"/>
                <a:ea typeface="微软雅黑" panose="020B0503020204020204" pitchFamily="34" charset="-122"/>
              </a:rPr>
              <a:t>上， </a:t>
            </a:r>
            <a:r>
              <a:rPr lang="zh-CN" altLang="en-US" sz="1600" dirty="0">
                <a:solidFill>
                  <a:prstClr val="black"/>
                </a:solidFill>
                <a:latin typeface="微软雅黑" panose="020B0503020204020204" pitchFamily="34" charset="-122"/>
                <a:ea typeface="微软雅黑" panose="020B0503020204020204" pitchFamily="34" charset="-122"/>
              </a:rPr>
              <a:t>不要</a:t>
            </a:r>
            <a:r>
              <a:rPr lang="zh-CN" altLang="en-US" sz="1600" dirty="0" smtClean="0">
                <a:solidFill>
                  <a:prstClr val="black"/>
                </a:solidFill>
                <a:latin typeface="微软雅黑" panose="020B0503020204020204" pitchFamily="34" charset="-122"/>
                <a:ea typeface="微软雅黑" panose="020B0503020204020204" pitchFamily="34" charset="-122"/>
              </a:rPr>
              <a:t>试图猜测</a:t>
            </a:r>
            <a:r>
              <a:rPr lang="zh-CN" altLang="en-US" sz="1600" dirty="0">
                <a:solidFill>
                  <a:prstClr val="black"/>
                </a:solidFill>
                <a:latin typeface="微软雅黑" panose="020B0503020204020204" pitchFamily="34" charset="-122"/>
                <a:ea typeface="微软雅黑" panose="020B0503020204020204" pitchFamily="34" charset="-122"/>
              </a:rPr>
              <a:t>对方的</a:t>
            </a:r>
            <a:r>
              <a:rPr lang="zh-CN" altLang="en-US" sz="1600" dirty="0" smtClean="0">
                <a:solidFill>
                  <a:prstClr val="black"/>
                </a:solidFill>
                <a:latin typeface="微软雅黑" panose="020B0503020204020204" pitchFamily="34" charset="-122"/>
                <a:ea typeface="微软雅黑" panose="020B0503020204020204" pitchFamily="34" charset="-122"/>
              </a:rPr>
              <a:t>立场；开场</a:t>
            </a:r>
            <a:r>
              <a:rPr lang="zh-CN" altLang="en-US" sz="1600" dirty="0">
                <a:solidFill>
                  <a:prstClr val="black"/>
                </a:solidFill>
                <a:latin typeface="微软雅黑" panose="020B0503020204020204" pitchFamily="34" charset="-122"/>
                <a:ea typeface="微软雅黑" panose="020B0503020204020204" pitchFamily="34" charset="-122"/>
              </a:rPr>
              <a:t>陈述应是原则性的</a:t>
            </a:r>
            <a:r>
              <a:rPr lang="zh-CN" altLang="en-US" sz="1600" dirty="0" smtClean="0">
                <a:solidFill>
                  <a:prstClr val="black"/>
                </a:solidFill>
                <a:latin typeface="微软雅黑" panose="020B0503020204020204" pitchFamily="34" charset="-122"/>
                <a:ea typeface="微软雅黑" panose="020B0503020204020204" pitchFamily="34" charset="-122"/>
              </a:rPr>
              <a:t>介绍，采用 “横向铺开” </a:t>
            </a:r>
            <a:r>
              <a:rPr lang="zh-CN" altLang="en-US" sz="1600" dirty="0">
                <a:solidFill>
                  <a:prstClr val="black"/>
                </a:solidFill>
                <a:latin typeface="微软雅黑" panose="020B0503020204020204" pitchFamily="34" charset="-122"/>
                <a:ea typeface="微软雅黑" panose="020B0503020204020204" pitchFamily="34" charset="-122"/>
              </a:rPr>
              <a:t>的方式ꎬ 而不是对</a:t>
            </a:r>
            <a:r>
              <a:rPr lang="zh-CN" altLang="en-US" sz="1600" dirty="0" smtClean="0">
                <a:solidFill>
                  <a:prstClr val="black"/>
                </a:solidFill>
                <a:latin typeface="微软雅黑" panose="020B0503020204020204" pitchFamily="34" charset="-122"/>
                <a:ea typeface="微软雅黑" panose="020B0503020204020204" pitchFamily="34" charset="-122"/>
              </a:rPr>
              <a:t>具体问题</a:t>
            </a:r>
            <a:r>
              <a:rPr lang="zh-CN" altLang="en-US" sz="1600" dirty="0">
                <a:solidFill>
                  <a:prstClr val="black"/>
                </a:solidFill>
                <a:latin typeface="微软雅黑" panose="020B0503020204020204" pitchFamily="34" charset="-122"/>
                <a:ea typeface="微软雅黑" panose="020B0503020204020204" pitchFamily="34" charset="-122"/>
              </a:rPr>
              <a:t>的</a:t>
            </a:r>
            <a:r>
              <a:rPr lang="zh-CN" altLang="en-US" sz="1600" dirty="0" smtClean="0">
                <a:solidFill>
                  <a:prstClr val="black"/>
                </a:solidFill>
                <a:latin typeface="微软雅黑" panose="020B0503020204020204" pitchFamily="34" charset="-122"/>
                <a:ea typeface="微软雅黑" panose="020B0503020204020204" pitchFamily="34" charset="-122"/>
              </a:rPr>
              <a:t>展开；开场</a:t>
            </a:r>
            <a:r>
              <a:rPr lang="zh-CN" altLang="en-US" sz="1600" dirty="0">
                <a:solidFill>
                  <a:prstClr val="black"/>
                </a:solidFill>
                <a:latin typeface="微软雅黑" panose="020B0503020204020204" pitchFamily="34" charset="-122"/>
                <a:ea typeface="微软雅黑" panose="020B0503020204020204" pitchFamily="34" charset="-122"/>
              </a:rPr>
              <a:t>陈述应</a:t>
            </a:r>
            <a:r>
              <a:rPr lang="zh-CN" altLang="en-US" sz="1600" dirty="0" smtClean="0">
                <a:solidFill>
                  <a:prstClr val="black"/>
                </a:solidFill>
                <a:latin typeface="微软雅黑" panose="020B0503020204020204" pitchFamily="34" charset="-122"/>
                <a:ea typeface="微软雅黑" panose="020B0503020204020204" pitchFamily="34" charset="-122"/>
              </a:rPr>
              <a:t>简明扼要，措辞诚恳，表达</a:t>
            </a:r>
            <a:r>
              <a:rPr lang="zh-CN" altLang="en-US" sz="1600" dirty="0">
                <a:solidFill>
                  <a:prstClr val="black"/>
                </a:solidFill>
                <a:latin typeface="微软雅黑" panose="020B0503020204020204" pitchFamily="34" charset="-122"/>
                <a:ea typeface="微软雅黑" panose="020B0503020204020204" pitchFamily="34" charset="-122"/>
              </a:rPr>
              <a:t>对对方的理解和</a:t>
            </a:r>
            <a:r>
              <a:rPr lang="zh-CN" altLang="en-US" sz="1600" dirty="0" smtClean="0">
                <a:solidFill>
                  <a:prstClr val="black"/>
                </a:solidFill>
                <a:latin typeface="微软雅黑" panose="020B0503020204020204" pitchFamily="34" charset="-122"/>
                <a:ea typeface="微软雅黑" panose="020B0503020204020204" pitchFamily="34" charset="-122"/>
              </a:rPr>
              <a:t>尊重。</a:t>
            </a:r>
            <a:endParaRPr lang="zh-CN" altLang="en-US" sz="1600" dirty="0">
              <a:solidFill>
                <a:prstClr val="black"/>
              </a:solidFill>
              <a:latin typeface="微软雅黑" panose="020B0503020204020204" pitchFamily="34" charset="-122"/>
              <a:ea typeface="微软雅黑" panose="020B0503020204020204" pitchFamily="34" charset="-122"/>
            </a:endParaRPr>
          </a:p>
        </p:txBody>
      </p:sp>
      <p:sp>
        <p:nvSpPr>
          <p:cNvPr id="3" name="标题 2"/>
          <p:cNvSpPr>
            <a:spLocks noGrp="1"/>
          </p:cNvSpPr>
          <p:nvPr>
            <p:ph type="title"/>
          </p:nvPr>
        </p:nvSpPr>
        <p:spPr>
          <a:xfrm>
            <a:off x="457200" y="274637"/>
            <a:ext cx="8229600" cy="334963"/>
          </a:xfrm>
        </p:spPr>
        <p:txBody>
          <a:bodyPr>
            <a:noAutofit/>
          </a:bodyPr>
          <a:lstStyle/>
          <a:p>
            <a:r>
              <a:rPr lang="zh-CN" altLang="en-US" sz="2800" dirty="0"/>
              <a:t>开局阶段的谈判策略</a:t>
            </a:r>
          </a:p>
        </p:txBody>
      </p:sp>
    </p:spTree>
    <p:extLst>
      <p:ext uri="{BB962C8B-B14F-4D97-AF65-F5344CB8AC3E}">
        <p14:creationId xmlns:p14="http://schemas.microsoft.com/office/powerpoint/2010/main" val="4178404957"/>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2"/>
          <p:cNvSpPr>
            <a:spLocks noGrp="1" noChangeArrowheads="1"/>
          </p:cNvSpPr>
          <p:nvPr>
            <p:ph type="title"/>
          </p:nvPr>
        </p:nvSpPr>
        <p:spPr>
          <a:solidFill>
            <a:schemeClr val="accent3">
              <a:lumMod val="20000"/>
              <a:lumOff val="80000"/>
            </a:schemeClr>
          </a:solidFill>
        </p:spPr>
        <p:txBody>
          <a:bodyPr/>
          <a:lstStyle/>
          <a:p>
            <a:r>
              <a:rPr lang="en-US" altLang="zh-CN" sz="3200" b="1" dirty="0" smtClean="0"/>
              <a:t>3.2</a:t>
            </a:r>
            <a:r>
              <a:rPr lang="zh-CN" altLang="en-US" sz="3200" b="1" dirty="0" smtClean="0"/>
              <a:t>　报价</a:t>
            </a:r>
            <a:r>
              <a:rPr lang="zh-CN" altLang="en-US" sz="3200" b="1" dirty="0"/>
              <a:t>阶段的谈判策略</a:t>
            </a:r>
          </a:p>
        </p:txBody>
      </p:sp>
      <p:sp>
        <p:nvSpPr>
          <p:cNvPr id="199683" name="Rectangle 3"/>
          <p:cNvSpPr>
            <a:spLocks noGrp="1" noChangeArrowheads="1"/>
          </p:cNvSpPr>
          <p:nvPr>
            <p:ph idx="1"/>
          </p:nvPr>
        </p:nvSpPr>
        <p:spPr/>
        <p:txBody>
          <a:bodyPr/>
          <a:lstStyle/>
          <a:p>
            <a:pPr>
              <a:buFontTx/>
              <a:buNone/>
            </a:pPr>
            <a:r>
              <a:rPr lang="en-US" altLang="zh-CN" sz="2800" b="1" dirty="0" smtClean="0">
                <a:solidFill>
                  <a:srgbClr val="660033"/>
                </a:solidFill>
                <a:latin typeface="楷体_GB2312" pitchFamily="49" charset="-122"/>
                <a:ea typeface="楷体_GB2312" pitchFamily="49" charset="-122"/>
              </a:rPr>
              <a:t>3.2.1</a:t>
            </a:r>
            <a:r>
              <a:rPr lang="zh-CN" altLang="en-US" sz="2800" b="1" dirty="0" smtClean="0">
                <a:solidFill>
                  <a:srgbClr val="660033"/>
                </a:solidFill>
                <a:latin typeface="楷体_GB2312" pitchFamily="49" charset="-122"/>
                <a:ea typeface="楷体_GB2312" pitchFamily="49" charset="-122"/>
              </a:rPr>
              <a:t>　报价</a:t>
            </a:r>
            <a:r>
              <a:rPr lang="zh-CN" altLang="en-US" sz="2800" b="1" dirty="0">
                <a:solidFill>
                  <a:srgbClr val="660033"/>
                </a:solidFill>
                <a:latin typeface="楷体_GB2312" pitchFamily="49" charset="-122"/>
                <a:ea typeface="楷体_GB2312" pitchFamily="49" charset="-122"/>
              </a:rPr>
              <a:t>的原则</a:t>
            </a:r>
          </a:p>
          <a:p>
            <a:pPr>
              <a:buFontTx/>
              <a:buNone/>
            </a:pPr>
            <a:endParaRPr lang="en-US" altLang="zh-CN" sz="2800" b="1" dirty="0">
              <a:latin typeface="楷体_GB2312" pitchFamily="49" charset="-122"/>
              <a:ea typeface="楷体_GB2312" pitchFamily="49" charset="-122"/>
            </a:endParaRPr>
          </a:p>
        </p:txBody>
      </p:sp>
      <p:sp>
        <p:nvSpPr>
          <p:cNvPr id="199690" name="Rectangle 10"/>
          <p:cNvSpPr>
            <a:spLocks noChangeArrowheads="1"/>
          </p:cNvSpPr>
          <p:nvPr/>
        </p:nvSpPr>
        <p:spPr bwMode="auto">
          <a:xfrm>
            <a:off x="1866900" y="2514600"/>
            <a:ext cx="2209800" cy="1447800"/>
          </a:xfrm>
          <a:prstGeom prst="rect">
            <a:avLst/>
          </a:prstGeom>
          <a:solidFill>
            <a:srgbClr val="FFFFFF"/>
          </a:solidFill>
          <a:ln w="9525">
            <a:solidFill>
              <a:srgbClr val="000000"/>
            </a:solidFill>
            <a:miter lim="800000"/>
            <a:headEnd/>
            <a:tailEnd/>
          </a:ln>
          <a:effectLst>
            <a:outerShdw dist="35921" dir="2700000" algn="ctr" rotWithShape="0">
              <a:schemeClr val="bg2"/>
            </a:outerShdw>
          </a:effectLst>
        </p:spPr>
        <p:txBody>
          <a:bodyPr wrap="none" anchor="ctr"/>
          <a:lstStyle/>
          <a:p>
            <a:endParaRPr lang="zh-CN" altLang="en-US"/>
          </a:p>
        </p:txBody>
      </p:sp>
      <p:sp>
        <p:nvSpPr>
          <p:cNvPr id="199691" name="Rectangle 11"/>
          <p:cNvSpPr>
            <a:spLocks noChangeArrowheads="1"/>
          </p:cNvSpPr>
          <p:nvPr/>
        </p:nvSpPr>
        <p:spPr bwMode="auto">
          <a:xfrm>
            <a:off x="1866900" y="2438400"/>
            <a:ext cx="2209800" cy="307975"/>
          </a:xfrm>
          <a:prstGeom prst="rect">
            <a:avLst/>
          </a:prstGeom>
          <a:solidFill>
            <a:srgbClr val="0000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99692" name="Rectangle 12"/>
          <p:cNvSpPr>
            <a:spLocks noChangeArrowheads="1"/>
          </p:cNvSpPr>
          <p:nvPr/>
        </p:nvSpPr>
        <p:spPr bwMode="auto">
          <a:xfrm>
            <a:off x="1938338" y="2438400"/>
            <a:ext cx="2051050" cy="30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marL="342900" indent="-342900">
              <a:spcBef>
                <a:spcPct val="20000"/>
              </a:spcBef>
              <a:buFontTx/>
              <a:buChar char="•"/>
            </a:pPr>
            <a:r>
              <a:rPr lang="zh-CN" altLang="en-US" sz="2000" b="1">
                <a:solidFill>
                  <a:srgbClr val="FFFFFF"/>
                </a:solidFill>
                <a:ea typeface="楷体_GB2312" pitchFamily="49" charset="-122"/>
              </a:rPr>
              <a:t>原则一</a:t>
            </a:r>
          </a:p>
        </p:txBody>
      </p:sp>
      <p:sp>
        <p:nvSpPr>
          <p:cNvPr id="199694" name="Rectangle 14"/>
          <p:cNvSpPr>
            <a:spLocks noChangeArrowheads="1"/>
          </p:cNvSpPr>
          <p:nvPr/>
        </p:nvSpPr>
        <p:spPr bwMode="auto">
          <a:xfrm>
            <a:off x="1397000" y="2768600"/>
            <a:ext cx="2730500"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lvl="1"/>
            <a:r>
              <a:rPr lang="zh-CN" altLang="en-US">
                <a:solidFill>
                  <a:srgbClr val="000000"/>
                </a:solidFill>
                <a:latin typeface="楷体_GB2312" pitchFamily="49" charset="-122"/>
                <a:ea typeface="楷体_GB2312" pitchFamily="49" charset="-122"/>
              </a:rPr>
              <a:t>对卖方而言，</a:t>
            </a:r>
            <a:r>
              <a:rPr lang="zh-CN" altLang="en-US">
                <a:latin typeface="楷体_GB2312" pitchFamily="49" charset="-122"/>
                <a:ea typeface="楷体_GB2312" pitchFamily="49" charset="-122"/>
              </a:rPr>
              <a:t>开盘价必须是最高的</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对买方而言，开盘价必须是最低的</a:t>
            </a:r>
            <a:r>
              <a:rPr lang="en-US" altLang="zh-CN">
                <a:latin typeface="楷体_GB2312" pitchFamily="49" charset="-122"/>
                <a:ea typeface="楷体_GB2312" pitchFamily="49" charset="-122"/>
              </a:rPr>
              <a:t>) </a:t>
            </a:r>
          </a:p>
        </p:txBody>
      </p:sp>
      <p:sp>
        <p:nvSpPr>
          <p:cNvPr id="199695" name="Rectangle 15"/>
          <p:cNvSpPr>
            <a:spLocks noChangeArrowheads="1"/>
          </p:cNvSpPr>
          <p:nvPr/>
        </p:nvSpPr>
        <p:spPr bwMode="auto">
          <a:xfrm>
            <a:off x="4521200" y="2527300"/>
            <a:ext cx="2209800" cy="1447800"/>
          </a:xfrm>
          <a:prstGeom prst="rect">
            <a:avLst/>
          </a:prstGeom>
          <a:solidFill>
            <a:srgbClr val="FFFFFF"/>
          </a:solidFill>
          <a:ln w="9525">
            <a:solidFill>
              <a:srgbClr val="000000"/>
            </a:solidFill>
            <a:miter lim="800000"/>
            <a:headEnd/>
            <a:tailEnd/>
          </a:ln>
          <a:effectLst>
            <a:outerShdw dist="35921" dir="2700000" algn="ctr" rotWithShape="0">
              <a:schemeClr val="bg2"/>
            </a:outerShdw>
          </a:effectLst>
        </p:spPr>
        <p:txBody>
          <a:bodyPr wrap="none" anchor="ctr"/>
          <a:lstStyle/>
          <a:p>
            <a:endParaRPr lang="zh-CN" altLang="en-US"/>
          </a:p>
        </p:txBody>
      </p:sp>
      <p:sp>
        <p:nvSpPr>
          <p:cNvPr id="199696" name="Rectangle 16"/>
          <p:cNvSpPr>
            <a:spLocks noChangeArrowheads="1"/>
          </p:cNvSpPr>
          <p:nvPr/>
        </p:nvSpPr>
        <p:spPr bwMode="auto">
          <a:xfrm>
            <a:off x="4521200" y="2451100"/>
            <a:ext cx="2209800" cy="307975"/>
          </a:xfrm>
          <a:prstGeom prst="rect">
            <a:avLst/>
          </a:prstGeom>
          <a:solidFill>
            <a:srgbClr val="0000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99697" name="Rectangle 17"/>
          <p:cNvSpPr>
            <a:spLocks noChangeArrowheads="1"/>
          </p:cNvSpPr>
          <p:nvPr/>
        </p:nvSpPr>
        <p:spPr bwMode="auto">
          <a:xfrm>
            <a:off x="4592638" y="2451100"/>
            <a:ext cx="2051050" cy="30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marL="342900" indent="-342900">
              <a:spcBef>
                <a:spcPct val="20000"/>
              </a:spcBef>
              <a:buFontTx/>
              <a:buChar char="•"/>
            </a:pPr>
            <a:r>
              <a:rPr lang="zh-CN" altLang="en-US" sz="2000" b="1">
                <a:solidFill>
                  <a:srgbClr val="FFFFFF"/>
                </a:solidFill>
                <a:ea typeface="楷体_GB2312" pitchFamily="49" charset="-122"/>
              </a:rPr>
              <a:t>原则二</a:t>
            </a:r>
          </a:p>
        </p:txBody>
      </p:sp>
      <p:sp>
        <p:nvSpPr>
          <p:cNvPr id="199698" name="Rectangle 18"/>
          <p:cNvSpPr>
            <a:spLocks noChangeArrowheads="1"/>
          </p:cNvSpPr>
          <p:nvPr/>
        </p:nvSpPr>
        <p:spPr bwMode="auto">
          <a:xfrm>
            <a:off x="4013200" y="3124200"/>
            <a:ext cx="28956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lvl="1"/>
            <a:r>
              <a:rPr lang="zh-CN" altLang="en-US">
                <a:solidFill>
                  <a:srgbClr val="000000"/>
                </a:solidFill>
                <a:ea typeface="楷体_GB2312" pitchFamily="49" charset="-122"/>
              </a:rPr>
              <a:t>开盘价必须合乎情理</a:t>
            </a:r>
            <a:endParaRPr lang="zh-CN" altLang="en-US">
              <a:ea typeface="楷体_GB2312" pitchFamily="49" charset="-122"/>
            </a:endParaRPr>
          </a:p>
        </p:txBody>
      </p:sp>
      <p:sp>
        <p:nvSpPr>
          <p:cNvPr id="199699" name="Rectangle 19"/>
          <p:cNvSpPr>
            <a:spLocks noChangeArrowheads="1"/>
          </p:cNvSpPr>
          <p:nvPr/>
        </p:nvSpPr>
        <p:spPr bwMode="auto">
          <a:xfrm>
            <a:off x="1866900" y="4229100"/>
            <a:ext cx="2209800" cy="1447800"/>
          </a:xfrm>
          <a:prstGeom prst="rect">
            <a:avLst/>
          </a:prstGeom>
          <a:solidFill>
            <a:srgbClr val="FFFFFF"/>
          </a:solidFill>
          <a:ln w="9525">
            <a:solidFill>
              <a:srgbClr val="000000"/>
            </a:solidFill>
            <a:miter lim="800000"/>
            <a:headEnd/>
            <a:tailEnd/>
          </a:ln>
          <a:effectLst>
            <a:outerShdw dist="35921" dir="2700000" algn="ctr" rotWithShape="0">
              <a:schemeClr val="bg2"/>
            </a:outerShdw>
          </a:effectLst>
        </p:spPr>
        <p:txBody>
          <a:bodyPr wrap="none" anchor="ctr"/>
          <a:lstStyle/>
          <a:p>
            <a:endParaRPr lang="zh-CN" altLang="en-US"/>
          </a:p>
        </p:txBody>
      </p:sp>
      <p:sp>
        <p:nvSpPr>
          <p:cNvPr id="199700" name="Rectangle 20"/>
          <p:cNvSpPr>
            <a:spLocks noChangeArrowheads="1"/>
          </p:cNvSpPr>
          <p:nvPr/>
        </p:nvSpPr>
        <p:spPr bwMode="auto">
          <a:xfrm>
            <a:off x="1866900" y="4152900"/>
            <a:ext cx="2209800" cy="307975"/>
          </a:xfrm>
          <a:prstGeom prst="rect">
            <a:avLst/>
          </a:prstGeom>
          <a:solidFill>
            <a:srgbClr val="0000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99701" name="Rectangle 21"/>
          <p:cNvSpPr>
            <a:spLocks noChangeArrowheads="1"/>
          </p:cNvSpPr>
          <p:nvPr/>
        </p:nvSpPr>
        <p:spPr bwMode="auto">
          <a:xfrm>
            <a:off x="1938338" y="4152900"/>
            <a:ext cx="2051050" cy="30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marL="342900" indent="-342900">
              <a:spcBef>
                <a:spcPct val="20000"/>
              </a:spcBef>
              <a:buFontTx/>
              <a:buChar char="•"/>
            </a:pPr>
            <a:r>
              <a:rPr lang="zh-CN" altLang="en-US" sz="2000" b="1">
                <a:solidFill>
                  <a:srgbClr val="FFFFFF"/>
                </a:solidFill>
                <a:ea typeface="楷体_GB2312" pitchFamily="49" charset="-122"/>
              </a:rPr>
              <a:t>原则三</a:t>
            </a:r>
          </a:p>
        </p:txBody>
      </p:sp>
      <p:sp>
        <p:nvSpPr>
          <p:cNvPr id="199702" name="Rectangle 22"/>
          <p:cNvSpPr>
            <a:spLocks noChangeArrowheads="1"/>
          </p:cNvSpPr>
          <p:nvPr/>
        </p:nvSpPr>
        <p:spPr bwMode="auto">
          <a:xfrm>
            <a:off x="1524000" y="4775200"/>
            <a:ext cx="2667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lvl="1"/>
            <a:r>
              <a:rPr lang="zh-CN" altLang="en-US">
                <a:solidFill>
                  <a:srgbClr val="000000"/>
                </a:solidFill>
                <a:latin typeface="楷体_GB2312" pitchFamily="49" charset="-122"/>
                <a:ea typeface="楷体_GB2312" pitchFamily="49" charset="-122"/>
              </a:rPr>
              <a:t>报价应该坚定、明确、清楚</a:t>
            </a:r>
            <a:r>
              <a:rPr lang="zh-CN" altLang="en-US">
                <a:latin typeface="楷体_GB2312" pitchFamily="49" charset="-122"/>
                <a:ea typeface="楷体_GB2312" pitchFamily="49" charset="-122"/>
              </a:rPr>
              <a:t> </a:t>
            </a:r>
          </a:p>
        </p:txBody>
      </p:sp>
      <p:sp>
        <p:nvSpPr>
          <p:cNvPr id="199703" name="Rectangle 23"/>
          <p:cNvSpPr>
            <a:spLocks noChangeArrowheads="1"/>
          </p:cNvSpPr>
          <p:nvPr/>
        </p:nvSpPr>
        <p:spPr bwMode="auto">
          <a:xfrm>
            <a:off x="4521200" y="4241800"/>
            <a:ext cx="2209800" cy="1447800"/>
          </a:xfrm>
          <a:prstGeom prst="rect">
            <a:avLst/>
          </a:prstGeom>
          <a:solidFill>
            <a:srgbClr val="FFFFFF"/>
          </a:solidFill>
          <a:ln w="9525">
            <a:solidFill>
              <a:srgbClr val="000000"/>
            </a:solidFill>
            <a:miter lim="800000"/>
            <a:headEnd/>
            <a:tailEnd/>
          </a:ln>
          <a:effectLst>
            <a:outerShdw dist="35921" dir="2700000" algn="ctr" rotWithShape="0">
              <a:schemeClr val="bg2"/>
            </a:outerShdw>
          </a:effectLst>
        </p:spPr>
        <p:txBody>
          <a:bodyPr wrap="none" anchor="ctr"/>
          <a:lstStyle/>
          <a:p>
            <a:endParaRPr lang="zh-CN" altLang="en-US"/>
          </a:p>
        </p:txBody>
      </p:sp>
      <p:sp>
        <p:nvSpPr>
          <p:cNvPr id="199704" name="Rectangle 24"/>
          <p:cNvSpPr>
            <a:spLocks noChangeArrowheads="1"/>
          </p:cNvSpPr>
          <p:nvPr/>
        </p:nvSpPr>
        <p:spPr bwMode="auto">
          <a:xfrm>
            <a:off x="4521200" y="4165600"/>
            <a:ext cx="2209800" cy="307975"/>
          </a:xfrm>
          <a:prstGeom prst="rect">
            <a:avLst/>
          </a:prstGeom>
          <a:solidFill>
            <a:srgbClr val="0000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99705" name="Rectangle 25"/>
          <p:cNvSpPr>
            <a:spLocks noChangeArrowheads="1"/>
          </p:cNvSpPr>
          <p:nvPr/>
        </p:nvSpPr>
        <p:spPr bwMode="auto">
          <a:xfrm>
            <a:off x="4592638" y="4165600"/>
            <a:ext cx="2051050" cy="30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marL="342900" indent="-342900">
              <a:spcBef>
                <a:spcPct val="20000"/>
              </a:spcBef>
              <a:buFontTx/>
              <a:buChar char="•"/>
            </a:pPr>
            <a:r>
              <a:rPr lang="zh-CN" altLang="en-US" sz="2000" b="1">
                <a:solidFill>
                  <a:srgbClr val="FFFFFF"/>
                </a:solidFill>
                <a:ea typeface="楷体_GB2312" pitchFamily="49" charset="-122"/>
              </a:rPr>
              <a:t>原则四</a:t>
            </a:r>
          </a:p>
        </p:txBody>
      </p:sp>
      <p:sp>
        <p:nvSpPr>
          <p:cNvPr id="199706" name="Rectangle 26"/>
          <p:cNvSpPr>
            <a:spLocks noChangeArrowheads="1"/>
          </p:cNvSpPr>
          <p:nvPr/>
        </p:nvSpPr>
        <p:spPr bwMode="auto">
          <a:xfrm>
            <a:off x="4191000" y="4768850"/>
            <a:ext cx="26797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lvl="1"/>
            <a:r>
              <a:rPr lang="zh-CN" altLang="en-US">
                <a:solidFill>
                  <a:srgbClr val="000000"/>
                </a:solidFill>
                <a:latin typeface="楷体_GB2312" pitchFamily="49" charset="-122"/>
                <a:ea typeface="楷体_GB2312" pitchFamily="49" charset="-122"/>
              </a:rPr>
              <a:t>不对报价作主动的解释、说明</a:t>
            </a:r>
            <a:r>
              <a:rPr lang="zh-CN" altLang="en-US">
                <a:latin typeface="楷体_GB2312" pitchFamily="49" charset="-122"/>
                <a:ea typeface="楷体_GB2312" pitchFamily="49" charset="-122"/>
              </a:rPr>
              <a:t> </a:t>
            </a: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2"/>
          <p:cNvSpPr>
            <a:spLocks noGrp="1" noChangeArrowheads="1"/>
          </p:cNvSpPr>
          <p:nvPr>
            <p:ph type="title"/>
          </p:nvPr>
        </p:nvSpPr>
        <p:spPr/>
        <p:txBody>
          <a:bodyPr/>
          <a:lstStyle/>
          <a:p>
            <a:pPr algn="l"/>
            <a:r>
              <a:rPr lang="en-US" altLang="zh-CN" sz="2800" b="1" dirty="0" smtClean="0">
                <a:latin typeface="楷体_GB2312" pitchFamily="49" charset="-122"/>
                <a:ea typeface="楷体_GB2312" pitchFamily="49" charset="-122"/>
              </a:rPr>
              <a:t>3.2.2</a:t>
            </a:r>
            <a:r>
              <a:rPr lang="zh-CN" altLang="en-US" sz="2800" b="1" dirty="0" smtClean="0">
                <a:latin typeface="楷体_GB2312" pitchFamily="49" charset="-122"/>
                <a:ea typeface="楷体_GB2312" pitchFamily="49" charset="-122"/>
              </a:rPr>
              <a:t>　报价</a:t>
            </a:r>
            <a:r>
              <a:rPr lang="zh-CN" altLang="en-US" sz="2800" b="1" dirty="0">
                <a:latin typeface="楷体_GB2312" pitchFamily="49" charset="-122"/>
                <a:ea typeface="楷体_GB2312" pitchFamily="49" charset="-122"/>
              </a:rPr>
              <a:t>的方式</a:t>
            </a:r>
          </a:p>
        </p:txBody>
      </p:sp>
      <p:grpSp>
        <p:nvGrpSpPr>
          <p:cNvPr id="200730" name="Group 26"/>
          <p:cNvGrpSpPr>
            <a:grpSpLocks/>
          </p:cNvGrpSpPr>
          <p:nvPr/>
        </p:nvGrpSpPr>
        <p:grpSpPr bwMode="auto">
          <a:xfrm>
            <a:off x="1752600" y="3756025"/>
            <a:ext cx="5108575" cy="1349375"/>
            <a:chOff x="1451" y="2372"/>
            <a:chExt cx="3789" cy="1410"/>
          </a:xfrm>
        </p:grpSpPr>
        <p:sp>
          <p:nvSpPr>
            <p:cNvPr id="200731" name="Line 27"/>
            <p:cNvSpPr>
              <a:spLocks noChangeShapeType="1"/>
            </p:cNvSpPr>
            <p:nvPr/>
          </p:nvSpPr>
          <p:spPr bwMode="auto">
            <a:xfrm>
              <a:off x="2903" y="3676"/>
              <a:ext cx="1088" cy="0"/>
            </a:xfrm>
            <a:prstGeom prst="line">
              <a:avLst/>
            </a:prstGeom>
            <a:noFill/>
            <a:ln w="9525">
              <a:solidFill>
                <a:srgbClr val="90909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0732" name="AutoShape 28"/>
            <p:cNvSpPr>
              <a:spLocks noChangeArrowheads="1"/>
            </p:cNvSpPr>
            <p:nvPr/>
          </p:nvSpPr>
          <p:spPr bwMode="auto">
            <a:xfrm rot="20460000">
              <a:off x="3387" y="3046"/>
              <a:ext cx="1352" cy="74"/>
            </a:xfrm>
            <a:prstGeom prst="roundRect">
              <a:avLst>
                <a:gd name="adj" fmla="val 40903"/>
              </a:avLst>
            </a:prstGeom>
            <a:solidFill>
              <a:srgbClr val="D0D0D0"/>
            </a:solidFill>
            <a:ln w="9525">
              <a:solidFill>
                <a:srgbClr val="90909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0733" name="AutoShape 29"/>
            <p:cNvSpPr>
              <a:spLocks noChangeArrowheads="1"/>
            </p:cNvSpPr>
            <p:nvPr/>
          </p:nvSpPr>
          <p:spPr bwMode="auto">
            <a:xfrm>
              <a:off x="2124" y="3267"/>
              <a:ext cx="1343" cy="74"/>
            </a:xfrm>
            <a:prstGeom prst="roundRect">
              <a:avLst>
                <a:gd name="adj" fmla="val 40903"/>
              </a:avLst>
            </a:prstGeom>
            <a:solidFill>
              <a:srgbClr val="D0D0D0"/>
            </a:solidFill>
            <a:ln w="9525">
              <a:solidFill>
                <a:srgbClr val="90909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0734" name="Freeform 30"/>
            <p:cNvSpPr>
              <a:spLocks/>
            </p:cNvSpPr>
            <p:nvPr/>
          </p:nvSpPr>
          <p:spPr bwMode="auto">
            <a:xfrm>
              <a:off x="1992" y="2999"/>
              <a:ext cx="203" cy="337"/>
            </a:xfrm>
            <a:custGeom>
              <a:avLst/>
              <a:gdLst>
                <a:gd name="T0" fmla="*/ 70 w 203"/>
                <a:gd name="T1" fmla="*/ 16 h 337"/>
                <a:gd name="T2" fmla="*/ 189 w 203"/>
                <a:gd name="T3" fmla="*/ 271 h 337"/>
                <a:gd name="T4" fmla="*/ 201 w 203"/>
                <a:gd name="T5" fmla="*/ 294 h 337"/>
                <a:gd name="T6" fmla="*/ 202 w 203"/>
                <a:gd name="T7" fmla="*/ 306 h 337"/>
                <a:gd name="T8" fmla="*/ 194 w 203"/>
                <a:gd name="T9" fmla="*/ 322 h 337"/>
                <a:gd name="T10" fmla="*/ 175 w 203"/>
                <a:gd name="T11" fmla="*/ 336 h 337"/>
                <a:gd name="T12" fmla="*/ 157 w 203"/>
                <a:gd name="T13" fmla="*/ 336 h 337"/>
                <a:gd name="T14" fmla="*/ 141 w 203"/>
                <a:gd name="T15" fmla="*/ 331 h 337"/>
                <a:gd name="T16" fmla="*/ 132 w 203"/>
                <a:gd name="T17" fmla="*/ 322 h 337"/>
                <a:gd name="T18" fmla="*/ 124 w 203"/>
                <a:gd name="T19" fmla="*/ 314 h 337"/>
                <a:gd name="T20" fmla="*/ 0 w 203"/>
                <a:gd name="T21" fmla="*/ 39 h 337"/>
                <a:gd name="T22" fmla="*/ 0 w 203"/>
                <a:gd name="T23" fmla="*/ 24 h 337"/>
                <a:gd name="T24" fmla="*/ 8 w 203"/>
                <a:gd name="T25" fmla="*/ 16 h 337"/>
                <a:gd name="T26" fmla="*/ 16 w 203"/>
                <a:gd name="T27" fmla="*/ 8 h 337"/>
                <a:gd name="T28" fmla="*/ 23 w 203"/>
                <a:gd name="T29" fmla="*/ 0 h 337"/>
                <a:gd name="T30" fmla="*/ 39 w 203"/>
                <a:gd name="T31" fmla="*/ 0 h 337"/>
                <a:gd name="T32" fmla="*/ 47 w 203"/>
                <a:gd name="T33" fmla="*/ 0 h 337"/>
                <a:gd name="T34" fmla="*/ 62 w 203"/>
                <a:gd name="T35" fmla="*/ 8 h 337"/>
                <a:gd name="T36" fmla="*/ 70 w 203"/>
                <a:gd name="T37" fmla="*/ 16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3" h="337">
                  <a:moveTo>
                    <a:pt x="70" y="16"/>
                  </a:moveTo>
                  <a:lnTo>
                    <a:pt x="189" y="271"/>
                  </a:lnTo>
                  <a:lnTo>
                    <a:pt x="201" y="294"/>
                  </a:lnTo>
                  <a:lnTo>
                    <a:pt x="202" y="306"/>
                  </a:lnTo>
                  <a:lnTo>
                    <a:pt x="194" y="322"/>
                  </a:lnTo>
                  <a:lnTo>
                    <a:pt x="175" y="336"/>
                  </a:lnTo>
                  <a:lnTo>
                    <a:pt x="157" y="336"/>
                  </a:lnTo>
                  <a:lnTo>
                    <a:pt x="141" y="331"/>
                  </a:lnTo>
                  <a:lnTo>
                    <a:pt x="132" y="322"/>
                  </a:lnTo>
                  <a:lnTo>
                    <a:pt x="124" y="314"/>
                  </a:lnTo>
                  <a:lnTo>
                    <a:pt x="0" y="39"/>
                  </a:lnTo>
                  <a:lnTo>
                    <a:pt x="0" y="24"/>
                  </a:lnTo>
                  <a:lnTo>
                    <a:pt x="8" y="16"/>
                  </a:lnTo>
                  <a:lnTo>
                    <a:pt x="16" y="8"/>
                  </a:lnTo>
                  <a:lnTo>
                    <a:pt x="23" y="0"/>
                  </a:lnTo>
                  <a:lnTo>
                    <a:pt x="39" y="0"/>
                  </a:lnTo>
                  <a:lnTo>
                    <a:pt x="47" y="0"/>
                  </a:lnTo>
                  <a:lnTo>
                    <a:pt x="62" y="8"/>
                  </a:lnTo>
                  <a:lnTo>
                    <a:pt x="70" y="16"/>
                  </a:lnTo>
                </a:path>
              </a:pathLst>
            </a:custGeom>
            <a:solidFill>
              <a:srgbClr val="D0D0D0"/>
            </a:solidFill>
            <a:ln w="9525" cap="rnd" cmpd="sng">
              <a:solidFill>
                <a:srgbClr val="90909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00735" name="Freeform 31"/>
            <p:cNvSpPr>
              <a:spLocks/>
            </p:cNvSpPr>
            <p:nvPr/>
          </p:nvSpPr>
          <p:spPr bwMode="auto">
            <a:xfrm>
              <a:off x="4626" y="2528"/>
              <a:ext cx="78" cy="366"/>
            </a:xfrm>
            <a:custGeom>
              <a:avLst/>
              <a:gdLst>
                <a:gd name="T0" fmla="*/ 0 w 78"/>
                <a:gd name="T1" fmla="*/ 316 h 366"/>
                <a:gd name="T2" fmla="*/ 0 w 78"/>
                <a:gd name="T3" fmla="*/ 47 h 366"/>
                <a:gd name="T4" fmla="*/ 9 w 78"/>
                <a:gd name="T5" fmla="*/ 24 h 366"/>
                <a:gd name="T6" fmla="*/ 17 w 78"/>
                <a:gd name="T7" fmla="*/ 8 h 366"/>
                <a:gd name="T8" fmla="*/ 24 w 78"/>
                <a:gd name="T9" fmla="*/ 0 h 366"/>
                <a:gd name="T10" fmla="*/ 39 w 78"/>
                <a:gd name="T11" fmla="*/ 0 h 366"/>
                <a:gd name="T12" fmla="*/ 61 w 78"/>
                <a:gd name="T13" fmla="*/ 8 h 366"/>
                <a:gd name="T14" fmla="*/ 69 w 78"/>
                <a:gd name="T15" fmla="*/ 16 h 366"/>
                <a:gd name="T16" fmla="*/ 76 w 78"/>
                <a:gd name="T17" fmla="*/ 24 h 366"/>
                <a:gd name="T18" fmla="*/ 76 w 78"/>
                <a:gd name="T19" fmla="*/ 39 h 366"/>
                <a:gd name="T20" fmla="*/ 77 w 78"/>
                <a:gd name="T21" fmla="*/ 316 h 366"/>
                <a:gd name="T22" fmla="*/ 77 w 78"/>
                <a:gd name="T23" fmla="*/ 344 h 366"/>
                <a:gd name="T24" fmla="*/ 71 w 78"/>
                <a:gd name="T25" fmla="*/ 356 h 366"/>
                <a:gd name="T26" fmla="*/ 60 w 78"/>
                <a:gd name="T27" fmla="*/ 362 h 366"/>
                <a:gd name="T28" fmla="*/ 50 w 78"/>
                <a:gd name="T29" fmla="*/ 365 h 366"/>
                <a:gd name="T30" fmla="*/ 35 w 78"/>
                <a:gd name="T31" fmla="*/ 365 h 366"/>
                <a:gd name="T32" fmla="*/ 24 w 78"/>
                <a:gd name="T33" fmla="*/ 364 h 366"/>
                <a:gd name="T34" fmla="*/ 15 w 78"/>
                <a:gd name="T35" fmla="*/ 361 h 366"/>
                <a:gd name="T36" fmla="*/ 9 w 78"/>
                <a:gd name="T37" fmla="*/ 356 h 366"/>
                <a:gd name="T38" fmla="*/ 2 w 78"/>
                <a:gd name="T39" fmla="*/ 343 h 366"/>
                <a:gd name="T40" fmla="*/ 0 w 78"/>
                <a:gd name="T41" fmla="*/ 316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8" h="366">
                  <a:moveTo>
                    <a:pt x="0" y="316"/>
                  </a:moveTo>
                  <a:lnTo>
                    <a:pt x="0" y="47"/>
                  </a:lnTo>
                  <a:lnTo>
                    <a:pt x="9" y="24"/>
                  </a:lnTo>
                  <a:lnTo>
                    <a:pt x="17" y="8"/>
                  </a:lnTo>
                  <a:lnTo>
                    <a:pt x="24" y="0"/>
                  </a:lnTo>
                  <a:lnTo>
                    <a:pt x="39" y="0"/>
                  </a:lnTo>
                  <a:lnTo>
                    <a:pt x="61" y="8"/>
                  </a:lnTo>
                  <a:lnTo>
                    <a:pt x="69" y="16"/>
                  </a:lnTo>
                  <a:lnTo>
                    <a:pt x="76" y="24"/>
                  </a:lnTo>
                  <a:lnTo>
                    <a:pt x="76" y="39"/>
                  </a:lnTo>
                  <a:lnTo>
                    <a:pt x="77" y="316"/>
                  </a:lnTo>
                  <a:lnTo>
                    <a:pt x="77" y="344"/>
                  </a:lnTo>
                  <a:lnTo>
                    <a:pt x="71" y="356"/>
                  </a:lnTo>
                  <a:lnTo>
                    <a:pt x="60" y="362"/>
                  </a:lnTo>
                  <a:lnTo>
                    <a:pt x="50" y="365"/>
                  </a:lnTo>
                  <a:lnTo>
                    <a:pt x="35" y="365"/>
                  </a:lnTo>
                  <a:lnTo>
                    <a:pt x="24" y="364"/>
                  </a:lnTo>
                  <a:lnTo>
                    <a:pt x="15" y="361"/>
                  </a:lnTo>
                  <a:lnTo>
                    <a:pt x="9" y="356"/>
                  </a:lnTo>
                  <a:lnTo>
                    <a:pt x="2" y="343"/>
                  </a:lnTo>
                  <a:lnTo>
                    <a:pt x="0" y="316"/>
                  </a:lnTo>
                </a:path>
              </a:pathLst>
            </a:custGeom>
            <a:solidFill>
              <a:srgbClr val="D0D0D0"/>
            </a:solidFill>
            <a:ln w="9525" cap="rnd" cmpd="sng">
              <a:solidFill>
                <a:srgbClr val="90909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00736" name="Freeform 32"/>
            <p:cNvSpPr>
              <a:spLocks/>
            </p:cNvSpPr>
            <p:nvPr/>
          </p:nvSpPr>
          <p:spPr bwMode="auto">
            <a:xfrm>
              <a:off x="3162" y="3445"/>
              <a:ext cx="876" cy="337"/>
            </a:xfrm>
            <a:custGeom>
              <a:avLst/>
              <a:gdLst>
                <a:gd name="T0" fmla="*/ 0 w 876"/>
                <a:gd name="T1" fmla="*/ 336 h 337"/>
                <a:gd name="T2" fmla="*/ 875 w 876"/>
                <a:gd name="T3" fmla="*/ 336 h 337"/>
                <a:gd name="T4" fmla="*/ 875 w 876"/>
                <a:gd name="T5" fmla="*/ 223 h 337"/>
                <a:gd name="T6" fmla="*/ 827 w 876"/>
                <a:gd name="T7" fmla="*/ 224 h 337"/>
                <a:gd name="T8" fmla="*/ 788 w 876"/>
                <a:gd name="T9" fmla="*/ 176 h 337"/>
                <a:gd name="T10" fmla="*/ 773 w 876"/>
                <a:gd name="T11" fmla="*/ 136 h 337"/>
                <a:gd name="T12" fmla="*/ 591 w 876"/>
                <a:gd name="T13" fmla="*/ 103 h 337"/>
                <a:gd name="T14" fmla="*/ 504 w 876"/>
                <a:gd name="T15" fmla="*/ 0 h 337"/>
                <a:gd name="T16" fmla="*/ 336 w 876"/>
                <a:gd name="T17" fmla="*/ 0 h 337"/>
                <a:gd name="T18" fmla="*/ 260 w 876"/>
                <a:gd name="T19" fmla="*/ 4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76" h="337">
                  <a:moveTo>
                    <a:pt x="0" y="336"/>
                  </a:moveTo>
                  <a:lnTo>
                    <a:pt x="875" y="336"/>
                  </a:lnTo>
                  <a:lnTo>
                    <a:pt x="875" y="223"/>
                  </a:lnTo>
                  <a:lnTo>
                    <a:pt x="827" y="224"/>
                  </a:lnTo>
                  <a:lnTo>
                    <a:pt x="788" y="176"/>
                  </a:lnTo>
                  <a:lnTo>
                    <a:pt x="773" y="136"/>
                  </a:lnTo>
                  <a:lnTo>
                    <a:pt x="591" y="103"/>
                  </a:lnTo>
                  <a:lnTo>
                    <a:pt x="504" y="0"/>
                  </a:lnTo>
                  <a:lnTo>
                    <a:pt x="336" y="0"/>
                  </a:lnTo>
                  <a:lnTo>
                    <a:pt x="260" y="4"/>
                  </a:lnTo>
                </a:path>
              </a:pathLst>
            </a:custGeom>
            <a:solidFill>
              <a:srgbClr val="D0D0D0"/>
            </a:solidFill>
            <a:ln w="9525" cap="rnd" cmpd="sng">
              <a:solidFill>
                <a:srgbClr val="90909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00737" name="Freeform 33"/>
            <p:cNvSpPr>
              <a:spLocks/>
            </p:cNvSpPr>
            <p:nvPr/>
          </p:nvSpPr>
          <p:spPr bwMode="auto">
            <a:xfrm>
              <a:off x="2866" y="3260"/>
              <a:ext cx="873" cy="521"/>
            </a:xfrm>
            <a:custGeom>
              <a:avLst/>
              <a:gdLst>
                <a:gd name="T0" fmla="*/ 872 w 873"/>
                <a:gd name="T1" fmla="*/ 520 h 521"/>
                <a:gd name="T2" fmla="*/ 0 w 873"/>
                <a:gd name="T3" fmla="*/ 520 h 521"/>
                <a:gd name="T4" fmla="*/ 0 w 873"/>
                <a:gd name="T5" fmla="*/ 406 h 521"/>
                <a:gd name="T6" fmla="*/ 47 w 873"/>
                <a:gd name="T7" fmla="*/ 406 h 521"/>
                <a:gd name="T8" fmla="*/ 86 w 873"/>
                <a:gd name="T9" fmla="*/ 362 h 521"/>
                <a:gd name="T10" fmla="*/ 104 w 873"/>
                <a:gd name="T11" fmla="*/ 316 h 521"/>
                <a:gd name="T12" fmla="*/ 274 w 873"/>
                <a:gd name="T13" fmla="*/ 291 h 521"/>
                <a:gd name="T14" fmla="*/ 370 w 873"/>
                <a:gd name="T15" fmla="*/ 186 h 521"/>
                <a:gd name="T16" fmla="*/ 530 w 873"/>
                <a:gd name="T17" fmla="*/ 186 h 521"/>
                <a:gd name="T18" fmla="*/ 530 w 873"/>
                <a:gd name="T19" fmla="*/ 84 h 521"/>
                <a:gd name="T20" fmla="*/ 544 w 873"/>
                <a:gd name="T21" fmla="*/ 67 h 521"/>
                <a:gd name="T22" fmla="*/ 544 w 873"/>
                <a:gd name="T23" fmla="*/ 22 h 521"/>
                <a:gd name="T24" fmla="*/ 578 w 873"/>
                <a:gd name="T25" fmla="*/ 0 h 521"/>
                <a:gd name="T26" fmla="*/ 613 w 873"/>
                <a:gd name="T27" fmla="*/ 18 h 521"/>
                <a:gd name="T28" fmla="*/ 613 w 873"/>
                <a:gd name="T29" fmla="*/ 69 h 521"/>
                <a:gd name="T30" fmla="*/ 629 w 873"/>
                <a:gd name="T31" fmla="*/ 84 h 521"/>
                <a:gd name="T32" fmla="*/ 629 w 873"/>
                <a:gd name="T33" fmla="*/ 183 h 521"/>
                <a:gd name="T34" fmla="*/ 638 w 873"/>
                <a:gd name="T35" fmla="*/ 185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73" h="521">
                  <a:moveTo>
                    <a:pt x="872" y="520"/>
                  </a:moveTo>
                  <a:lnTo>
                    <a:pt x="0" y="520"/>
                  </a:lnTo>
                  <a:lnTo>
                    <a:pt x="0" y="406"/>
                  </a:lnTo>
                  <a:lnTo>
                    <a:pt x="47" y="406"/>
                  </a:lnTo>
                  <a:lnTo>
                    <a:pt x="86" y="362"/>
                  </a:lnTo>
                  <a:lnTo>
                    <a:pt x="104" y="316"/>
                  </a:lnTo>
                  <a:lnTo>
                    <a:pt x="274" y="291"/>
                  </a:lnTo>
                  <a:lnTo>
                    <a:pt x="370" y="186"/>
                  </a:lnTo>
                  <a:lnTo>
                    <a:pt x="530" y="186"/>
                  </a:lnTo>
                  <a:lnTo>
                    <a:pt x="530" y="84"/>
                  </a:lnTo>
                  <a:lnTo>
                    <a:pt x="544" y="67"/>
                  </a:lnTo>
                  <a:lnTo>
                    <a:pt x="544" y="22"/>
                  </a:lnTo>
                  <a:lnTo>
                    <a:pt x="578" y="0"/>
                  </a:lnTo>
                  <a:lnTo>
                    <a:pt x="613" y="18"/>
                  </a:lnTo>
                  <a:lnTo>
                    <a:pt x="613" y="69"/>
                  </a:lnTo>
                  <a:lnTo>
                    <a:pt x="629" y="84"/>
                  </a:lnTo>
                  <a:lnTo>
                    <a:pt x="629" y="183"/>
                  </a:lnTo>
                  <a:lnTo>
                    <a:pt x="638" y="185"/>
                  </a:lnTo>
                </a:path>
              </a:pathLst>
            </a:custGeom>
            <a:solidFill>
              <a:srgbClr val="D0D0D0"/>
            </a:solidFill>
            <a:ln w="9525" cap="rnd" cmpd="sng">
              <a:solidFill>
                <a:srgbClr val="90909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00738" name="Freeform 34"/>
            <p:cNvSpPr>
              <a:spLocks/>
            </p:cNvSpPr>
            <p:nvPr/>
          </p:nvSpPr>
          <p:spPr bwMode="auto">
            <a:xfrm>
              <a:off x="1454" y="2841"/>
              <a:ext cx="867" cy="211"/>
            </a:xfrm>
            <a:custGeom>
              <a:avLst/>
              <a:gdLst>
                <a:gd name="T0" fmla="*/ 659 w 867"/>
                <a:gd name="T1" fmla="*/ 0 h 211"/>
                <a:gd name="T2" fmla="*/ 405 w 867"/>
                <a:gd name="T3" fmla="*/ 0 h 211"/>
                <a:gd name="T4" fmla="*/ 215 w 867"/>
                <a:gd name="T5" fmla="*/ 0 h 211"/>
                <a:gd name="T6" fmla="*/ 79 w 867"/>
                <a:gd name="T7" fmla="*/ 0 h 211"/>
                <a:gd name="T8" fmla="*/ 8 w 867"/>
                <a:gd name="T9" fmla="*/ 0 h 211"/>
                <a:gd name="T10" fmla="*/ 0 w 867"/>
                <a:gd name="T11" fmla="*/ 16 h 211"/>
                <a:gd name="T12" fmla="*/ 0 w 867"/>
                <a:gd name="T13" fmla="*/ 39 h 211"/>
                <a:gd name="T14" fmla="*/ 16 w 867"/>
                <a:gd name="T15" fmla="*/ 47 h 211"/>
                <a:gd name="T16" fmla="*/ 40 w 867"/>
                <a:gd name="T17" fmla="*/ 47 h 211"/>
                <a:gd name="T18" fmla="*/ 56 w 867"/>
                <a:gd name="T19" fmla="*/ 54 h 211"/>
                <a:gd name="T20" fmla="*/ 79 w 867"/>
                <a:gd name="T21" fmla="*/ 70 h 211"/>
                <a:gd name="T22" fmla="*/ 103 w 867"/>
                <a:gd name="T23" fmla="*/ 86 h 211"/>
                <a:gd name="T24" fmla="*/ 119 w 867"/>
                <a:gd name="T25" fmla="*/ 93 h 211"/>
                <a:gd name="T26" fmla="*/ 143 w 867"/>
                <a:gd name="T27" fmla="*/ 93 h 211"/>
                <a:gd name="T28" fmla="*/ 167 w 867"/>
                <a:gd name="T29" fmla="*/ 93 h 211"/>
                <a:gd name="T30" fmla="*/ 199 w 867"/>
                <a:gd name="T31" fmla="*/ 93 h 211"/>
                <a:gd name="T32" fmla="*/ 230 w 867"/>
                <a:gd name="T33" fmla="*/ 93 h 211"/>
                <a:gd name="T34" fmla="*/ 262 w 867"/>
                <a:gd name="T35" fmla="*/ 93 h 211"/>
                <a:gd name="T36" fmla="*/ 286 w 867"/>
                <a:gd name="T37" fmla="*/ 101 h 211"/>
                <a:gd name="T38" fmla="*/ 302 w 867"/>
                <a:gd name="T39" fmla="*/ 109 h 211"/>
                <a:gd name="T40" fmla="*/ 326 w 867"/>
                <a:gd name="T41" fmla="*/ 109 h 211"/>
                <a:gd name="T42" fmla="*/ 334 w 867"/>
                <a:gd name="T43" fmla="*/ 124 h 211"/>
                <a:gd name="T44" fmla="*/ 358 w 867"/>
                <a:gd name="T45" fmla="*/ 132 h 211"/>
                <a:gd name="T46" fmla="*/ 373 w 867"/>
                <a:gd name="T47" fmla="*/ 140 h 211"/>
                <a:gd name="T48" fmla="*/ 397 w 867"/>
                <a:gd name="T49" fmla="*/ 140 h 211"/>
                <a:gd name="T50" fmla="*/ 421 w 867"/>
                <a:gd name="T51" fmla="*/ 140 h 211"/>
                <a:gd name="T52" fmla="*/ 453 w 867"/>
                <a:gd name="T53" fmla="*/ 140 h 211"/>
                <a:gd name="T54" fmla="*/ 477 w 867"/>
                <a:gd name="T55" fmla="*/ 140 h 211"/>
                <a:gd name="T56" fmla="*/ 501 w 867"/>
                <a:gd name="T57" fmla="*/ 140 h 211"/>
                <a:gd name="T58" fmla="*/ 524 w 867"/>
                <a:gd name="T59" fmla="*/ 140 h 211"/>
                <a:gd name="T60" fmla="*/ 524 w 867"/>
                <a:gd name="T61" fmla="*/ 163 h 211"/>
                <a:gd name="T62" fmla="*/ 524 w 867"/>
                <a:gd name="T63" fmla="*/ 187 h 211"/>
                <a:gd name="T64" fmla="*/ 540 w 867"/>
                <a:gd name="T65" fmla="*/ 202 h 211"/>
                <a:gd name="T66" fmla="*/ 556 w 867"/>
                <a:gd name="T67" fmla="*/ 210 h 211"/>
                <a:gd name="T68" fmla="*/ 580 w 867"/>
                <a:gd name="T69" fmla="*/ 210 h 211"/>
                <a:gd name="T70" fmla="*/ 604 w 867"/>
                <a:gd name="T71" fmla="*/ 202 h 211"/>
                <a:gd name="T72" fmla="*/ 620 w 867"/>
                <a:gd name="T73" fmla="*/ 187 h 211"/>
                <a:gd name="T74" fmla="*/ 620 w 867"/>
                <a:gd name="T75" fmla="*/ 163 h 211"/>
                <a:gd name="T76" fmla="*/ 620 w 867"/>
                <a:gd name="T77" fmla="*/ 140 h 211"/>
                <a:gd name="T78" fmla="*/ 644 w 867"/>
                <a:gd name="T79" fmla="*/ 140 h 211"/>
                <a:gd name="T80" fmla="*/ 667 w 867"/>
                <a:gd name="T81" fmla="*/ 140 h 211"/>
                <a:gd name="T82" fmla="*/ 691 w 867"/>
                <a:gd name="T83" fmla="*/ 140 h 211"/>
                <a:gd name="T84" fmla="*/ 866 w 867"/>
                <a:gd name="T85"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67" h="211">
                  <a:moveTo>
                    <a:pt x="866" y="0"/>
                  </a:moveTo>
                  <a:lnTo>
                    <a:pt x="755" y="0"/>
                  </a:lnTo>
                  <a:lnTo>
                    <a:pt x="659" y="0"/>
                  </a:lnTo>
                  <a:lnTo>
                    <a:pt x="572" y="0"/>
                  </a:lnTo>
                  <a:lnTo>
                    <a:pt x="485" y="0"/>
                  </a:lnTo>
                  <a:lnTo>
                    <a:pt x="405" y="0"/>
                  </a:lnTo>
                  <a:lnTo>
                    <a:pt x="334" y="0"/>
                  </a:lnTo>
                  <a:lnTo>
                    <a:pt x="270" y="0"/>
                  </a:lnTo>
                  <a:lnTo>
                    <a:pt x="215" y="0"/>
                  </a:lnTo>
                  <a:lnTo>
                    <a:pt x="159" y="0"/>
                  </a:lnTo>
                  <a:lnTo>
                    <a:pt x="119" y="0"/>
                  </a:lnTo>
                  <a:lnTo>
                    <a:pt x="79" y="0"/>
                  </a:lnTo>
                  <a:lnTo>
                    <a:pt x="48" y="0"/>
                  </a:lnTo>
                  <a:lnTo>
                    <a:pt x="24" y="0"/>
                  </a:lnTo>
                  <a:lnTo>
                    <a:pt x="8" y="0"/>
                  </a:lnTo>
                  <a:lnTo>
                    <a:pt x="0" y="0"/>
                  </a:lnTo>
                  <a:lnTo>
                    <a:pt x="0" y="8"/>
                  </a:lnTo>
                  <a:lnTo>
                    <a:pt x="0" y="16"/>
                  </a:lnTo>
                  <a:lnTo>
                    <a:pt x="0" y="23"/>
                  </a:lnTo>
                  <a:lnTo>
                    <a:pt x="0" y="31"/>
                  </a:lnTo>
                  <a:lnTo>
                    <a:pt x="0" y="39"/>
                  </a:lnTo>
                  <a:lnTo>
                    <a:pt x="0" y="47"/>
                  </a:lnTo>
                  <a:lnTo>
                    <a:pt x="8" y="47"/>
                  </a:lnTo>
                  <a:lnTo>
                    <a:pt x="16" y="47"/>
                  </a:lnTo>
                  <a:lnTo>
                    <a:pt x="24" y="47"/>
                  </a:lnTo>
                  <a:lnTo>
                    <a:pt x="32" y="47"/>
                  </a:lnTo>
                  <a:lnTo>
                    <a:pt x="40" y="47"/>
                  </a:lnTo>
                  <a:lnTo>
                    <a:pt x="48" y="47"/>
                  </a:lnTo>
                  <a:lnTo>
                    <a:pt x="48" y="54"/>
                  </a:lnTo>
                  <a:lnTo>
                    <a:pt x="56" y="54"/>
                  </a:lnTo>
                  <a:lnTo>
                    <a:pt x="64" y="62"/>
                  </a:lnTo>
                  <a:lnTo>
                    <a:pt x="72" y="62"/>
                  </a:lnTo>
                  <a:lnTo>
                    <a:pt x="79" y="70"/>
                  </a:lnTo>
                  <a:lnTo>
                    <a:pt x="87" y="78"/>
                  </a:lnTo>
                  <a:lnTo>
                    <a:pt x="95" y="78"/>
                  </a:lnTo>
                  <a:lnTo>
                    <a:pt x="103" y="86"/>
                  </a:lnTo>
                  <a:lnTo>
                    <a:pt x="111" y="86"/>
                  </a:lnTo>
                  <a:lnTo>
                    <a:pt x="111" y="93"/>
                  </a:lnTo>
                  <a:lnTo>
                    <a:pt x="119" y="93"/>
                  </a:lnTo>
                  <a:lnTo>
                    <a:pt x="127" y="93"/>
                  </a:lnTo>
                  <a:lnTo>
                    <a:pt x="135" y="93"/>
                  </a:lnTo>
                  <a:lnTo>
                    <a:pt x="143" y="93"/>
                  </a:lnTo>
                  <a:lnTo>
                    <a:pt x="151" y="93"/>
                  </a:lnTo>
                  <a:lnTo>
                    <a:pt x="159" y="93"/>
                  </a:lnTo>
                  <a:lnTo>
                    <a:pt x="167" y="93"/>
                  </a:lnTo>
                  <a:lnTo>
                    <a:pt x="175" y="93"/>
                  </a:lnTo>
                  <a:lnTo>
                    <a:pt x="183" y="93"/>
                  </a:lnTo>
                  <a:lnTo>
                    <a:pt x="199" y="93"/>
                  </a:lnTo>
                  <a:lnTo>
                    <a:pt x="207" y="93"/>
                  </a:lnTo>
                  <a:lnTo>
                    <a:pt x="222" y="93"/>
                  </a:lnTo>
                  <a:lnTo>
                    <a:pt x="230" y="93"/>
                  </a:lnTo>
                  <a:lnTo>
                    <a:pt x="238" y="93"/>
                  </a:lnTo>
                  <a:lnTo>
                    <a:pt x="246" y="93"/>
                  </a:lnTo>
                  <a:lnTo>
                    <a:pt x="262" y="93"/>
                  </a:lnTo>
                  <a:lnTo>
                    <a:pt x="270" y="101"/>
                  </a:lnTo>
                  <a:lnTo>
                    <a:pt x="278" y="101"/>
                  </a:lnTo>
                  <a:lnTo>
                    <a:pt x="286" y="101"/>
                  </a:lnTo>
                  <a:lnTo>
                    <a:pt x="294" y="101"/>
                  </a:lnTo>
                  <a:lnTo>
                    <a:pt x="302" y="101"/>
                  </a:lnTo>
                  <a:lnTo>
                    <a:pt x="302" y="109"/>
                  </a:lnTo>
                  <a:lnTo>
                    <a:pt x="310" y="109"/>
                  </a:lnTo>
                  <a:lnTo>
                    <a:pt x="318" y="109"/>
                  </a:lnTo>
                  <a:lnTo>
                    <a:pt x="326" y="109"/>
                  </a:lnTo>
                  <a:lnTo>
                    <a:pt x="326" y="117"/>
                  </a:lnTo>
                  <a:lnTo>
                    <a:pt x="334" y="117"/>
                  </a:lnTo>
                  <a:lnTo>
                    <a:pt x="334" y="124"/>
                  </a:lnTo>
                  <a:lnTo>
                    <a:pt x="342" y="124"/>
                  </a:lnTo>
                  <a:lnTo>
                    <a:pt x="350" y="132"/>
                  </a:lnTo>
                  <a:lnTo>
                    <a:pt x="358" y="132"/>
                  </a:lnTo>
                  <a:lnTo>
                    <a:pt x="358" y="140"/>
                  </a:lnTo>
                  <a:lnTo>
                    <a:pt x="365" y="140"/>
                  </a:lnTo>
                  <a:lnTo>
                    <a:pt x="373" y="140"/>
                  </a:lnTo>
                  <a:lnTo>
                    <a:pt x="381" y="140"/>
                  </a:lnTo>
                  <a:lnTo>
                    <a:pt x="389" y="140"/>
                  </a:lnTo>
                  <a:lnTo>
                    <a:pt x="397" y="140"/>
                  </a:lnTo>
                  <a:lnTo>
                    <a:pt x="405" y="140"/>
                  </a:lnTo>
                  <a:lnTo>
                    <a:pt x="413" y="140"/>
                  </a:lnTo>
                  <a:lnTo>
                    <a:pt x="421" y="140"/>
                  </a:lnTo>
                  <a:lnTo>
                    <a:pt x="429" y="140"/>
                  </a:lnTo>
                  <a:lnTo>
                    <a:pt x="445" y="140"/>
                  </a:lnTo>
                  <a:lnTo>
                    <a:pt x="453" y="140"/>
                  </a:lnTo>
                  <a:lnTo>
                    <a:pt x="461" y="140"/>
                  </a:lnTo>
                  <a:lnTo>
                    <a:pt x="469" y="140"/>
                  </a:lnTo>
                  <a:lnTo>
                    <a:pt x="477" y="140"/>
                  </a:lnTo>
                  <a:lnTo>
                    <a:pt x="485" y="140"/>
                  </a:lnTo>
                  <a:lnTo>
                    <a:pt x="493" y="140"/>
                  </a:lnTo>
                  <a:lnTo>
                    <a:pt x="501" y="140"/>
                  </a:lnTo>
                  <a:lnTo>
                    <a:pt x="508" y="140"/>
                  </a:lnTo>
                  <a:lnTo>
                    <a:pt x="516" y="140"/>
                  </a:lnTo>
                  <a:lnTo>
                    <a:pt x="524" y="140"/>
                  </a:lnTo>
                  <a:lnTo>
                    <a:pt x="524" y="148"/>
                  </a:lnTo>
                  <a:lnTo>
                    <a:pt x="524" y="156"/>
                  </a:lnTo>
                  <a:lnTo>
                    <a:pt x="524" y="163"/>
                  </a:lnTo>
                  <a:lnTo>
                    <a:pt x="524" y="171"/>
                  </a:lnTo>
                  <a:lnTo>
                    <a:pt x="524" y="179"/>
                  </a:lnTo>
                  <a:lnTo>
                    <a:pt x="524" y="187"/>
                  </a:lnTo>
                  <a:lnTo>
                    <a:pt x="524" y="194"/>
                  </a:lnTo>
                  <a:lnTo>
                    <a:pt x="532" y="202"/>
                  </a:lnTo>
                  <a:lnTo>
                    <a:pt x="540" y="202"/>
                  </a:lnTo>
                  <a:lnTo>
                    <a:pt x="540" y="210"/>
                  </a:lnTo>
                  <a:lnTo>
                    <a:pt x="548" y="210"/>
                  </a:lnTo>
                  <a:lnTo>
                    <a:pt x="556" y="210"/>
                  </a:lnTo>
                  <a:lnTo>
                    <a:pt x="564" y="210"/>
                  </a:lnTo>
                  <a:lnTo>
                    <a:pt x="572" y="210"/>
                  </a:lnTo>
                  <a:lnTo>
                    <a:pt x="580" y="210"/>
                  </a:lnTo>
                  <a:lnTo>
                    <a:pt x="588" y="210"/>
                  </a:lnTo>
                  <a:lnTo>
                    <a:pt x="596" y="210"/>
                  </a:lnTo>
                  <a:lnTo>
                    <a:pt x="604" y="202"/>
                  </a:lnTo>
                  <a:lnTo>
                    <a:pt x="612" y="194"/>
                  </a:lnTo>
                  <a:lnTo>
                    <a:pt x="612" y="187"/>
                  </a:lnTo>
                  <a:lnTo>
                    <a:pt x="620" y="187"/>
                  </a:lnTo>
                  <a:lnTo>
                    <a:pt x="620" y="179"/>
                  </a:lnTo>
                  <a:lnTo>
                    <a:pt x="620" y="171"/>
                  </a:lnTo>
                  <a:lnTo>
                    <a:pt x="620" y="163"/>
                  </a:lnTo>
                  <a:lnTo>
                    <a:pt x="620" y="156"/>
                  </a:lnTo>
                  <a:lnTo>
                    <a:pt x="620" y="148"/>
                  </a:lnTo>
                  <a:lnTo>
                    <a:pt x="620" y="140"/>
                  </a:lnTo>
                  <a:lnTo>
                    <a:pt x="628" y="140"/>
                  </a:lnTo>
                  <a:lnTo>
                    <a:pt x="636" y="140"/>
                  </a:lnTo>
                  <a:lnTo>
                    <a:pt x="644" y="140"/>
                  </a:lnTo>
                  <a:lnTo>
                    <a:pt x="651" y="140"/>
                  </a:lnTo>
                  <a:lnTo>
                    <a:pt x="659" y="140"/>
                  </a:lnTo>
                  <a:lnTo>
                    <a:pt x="667" y="140"/>
                  </a:lnTo>
                  <a:lnTo>
                    <a:pt x="675" y="140"/>
                  </a:lnTo>
                  <a:lnTo>
                    <a:pt x="683" y="140"/>
                  </a:lnTo>
                  <a:lnTo>
                    <a:pt x="691" y="140"/>
                  </a:lnTo>
                  <a:lnTo>
                    <a:pt x="699" y="140"/>
                  </a:lnTo>
                  <a:lnTo>
                    <a:pt x="707" y="140"/>
                  </a:lnTo>
                  <a:lnTo>
                    <a:pt x="866" y="0"/>
                  </a:lnTo>
                </a:path>
              </a:pathLst>
            </a:custGeom>
            <a:solidFill>
              <a:srgbClr val="D0D0D0"/>
            </a:solidFill>
            <a:ln w="9525" cap="rnd" cmpd="sng">
              <a:solidFill>
                <a:srgbClr val="90909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00739" name="Freeform 35"/>
            <p:cNvSpPr>
              <a:spLocks/>
            </p:cNvSpPr>
            <p:nvPr/>
          </p:nvSpPr>
          <p:spPr bwMode="auto">
            <a:xfrm>
              <a:off x="1451" y="2841"/>
              <a:ext cx="627" cy="217"/>
            </a:xfrm>
            <a:custGeom>
              <a:avLst/>
              <a:gdLst>
                <a:gd name="T0" fmla="*/ 0 w 627"/>
                <a:gd name="T1" fmla="*/ 0 h 217"/>
                <a:gd name="T2" fmla="*/ 0 w 627"/>
                <a:gd name="T3" fmla="*/ 48 h 217"/>
                <a:gd name="T4" fmla="*/ 40 w 627"/>
                <a:gd name="T5" fmla="*/ 48 h 217"/>
                <a:gd name="T6" fmla="*/ 112 w 627"/>
                <a:gd name="T7" fmla="*/ 96 h 217"/>
                <a:gd name="T8" fmla="*/ 248 w 627"/>
                <a:gd name="T9" fmla="*/ 96 h 217"/>
                <a:gd name="T10" fmla="*/ 359 w 627"/>
                <a:gd name="T11" fmla="*/ 144 h 217"/>
                <a:gd name="T12" fmla="*/ 530 w 627"/>
                <a:gd name="T13" fmla="*/ 144 h 217"/>
                <a:gd name="T14" fmla="*/ 528 w 627"/>
                <a:gd name="T15" fmla="*/ 200 h 217"/>
                <a:gd name="T16" fmla="*/ 554 w 627"/>
                <a:gd name="T17" fmla="*/ 216 h 217"/>
                <a:gd name="T18" fmla="*/ 598 w 627"/>
                <a:gd name="T19" fmla="*/ 216 h 217"/>
                <a:gd name="T20" fmla="*/ 626 w 627"/>
                <a:gd name="T21" fmla="*/ 203 h 217"/>
                <a:gd name="T22" fmla="*/ 626 w 627"/>
                <a:gd name="T23" fmla="*/ 14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7" h="217">
                  <a:moveTo>
                    <a:pt x="0" y="0"/>
                  </a:moveTo>
                  <a:lnTo>
                    <a:pt x="0" y="48"/>
                  </a:lnTo>
                  <a:lnTo>
                    <a:pt x="40" y="48"/>
                  </a:lnTo>
                  <a:lnTo>
                    <a:pt x="112" y="96"/>
                  </a:lnTo>
                  <a:lnTo>
                    <a:pt x="248" y="96"/>
                  </a:lnTo>
                  <a:lnTo>
                    <a:pt x="359" y="144"/>
                  </a:lnTo>
                  <a:lnTo>
                    <a:pt x="530" y="144"/>
                  </a:lnTo>
                  <a:lnTo>
                    <a:pt x="528" y="200"/>
                  </a:lnTo>
                  <a:lnTo>
                    <a:pt x="554" y="216"/>
                  </a:lnTo>
                  <a:lnTo>
                    <a:pt x="598" y="216"/>
                  </a:lnTo>
                  <a:lnTo>
                    <a:pt x="626" y="203"/>
                  </a:lnTo>
                  <a:lnTo>
                    <a:pt x="626" y="144"/>
                  </a:lnTo>
                </a:path>
              </a:pathLst>
            </a:custGeom>
            <a:solidFill>
              <a:srgbClr val="D0D0D0"/>
            </a:solidFill>
            <a:ln w="9525" cap="rnd" cmpd="sng">
              <a:solidFill>
                <a:srgbClr val="90909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00740" name="Freeform 36"/>
            <p:cNvSpPr>
              <a:spLocks/>
            </p:cNvSpPr>
            <p:nvPr/>
          </p:nvSpPr>
          <p:spPr bwMode="auto">
            <a:xfrm>
              <a:off x="1735" y="2841"/>
              <a:ext cx="867" cy="214"/>
            </a:xfrm>
            <a:custGeom>
              <a:avLst/>
              <a:gdLst>
                <a:gd name="T0" fmla="*/ 111 w 867"/>
                <a:gd name="T1" fmla="*/ 0 h 214"/>
                <a:gd name="T2" fmla="*/ 294 w 867"/>
                <a:gd name="T3" fmla="*/ 0 h 214"/>
                <a:gd name="T4" fmla="*/ 461 w 867"/>
                <a:gd name="T5" fmla="*/ 0 h 214"/>
                <a:gd name="T6" fmla="*/ 596 w 867"/>
                <a:gd name="T7" fmla="*/ 0 h 214"/>
                <a:gd name="T8" fmla="*/ 707 w 867"/>
                <a:gd name="T9" fmla="*/ 0 h 214"/>
                <a:gd name="T10" fmla="*/ 787 w 867"/>
                <a:gd name="T11" fmla="*/ 0 h 214"/>
                <a:gd name="T12" fmla="*/ 842 w 867"/>
                <a:gd name="T13" fmla="*/ 0 h 214"/>
                <a:gd name="T14" fmla="*/ 866 w 867"/>
                <a:gd name="T15" fmla="*/ 0 h 214"/>
                <a:gd name="T16" fmla="*/ 866 w 867"/>
                <a:gd name="T17" fmla="*/ 16 h 214"/>
                <a:gd name="T18" fmla="*/ 866 w 867"/>
                <a:gd name="T19" fmla="*/ 32 h 214"/>
                <a:gd name="T20" fmla="*/ 866 w 867"/>
                <a:gd name="T21" fmla="*/ 47 h 214"/>
                <a:gd name="T22" fmla="*/ 850 w 867"/>
                <a:gd name="T23" fmla="*/ 47 h 214"/>
                <a:gd name="T24" fmla="*/ 834 w 867"/>
                <a:gd name="T25" fmla="*/ 47 h 214"/>
                <a:gd name="T26" fmla="*/ 818 w 867"/>
                <a:gd name="T27" fmla="*/ 47 h 214"/>
                <a:gd name="T28" fmla="*/ 810 w 867"/>
                <a:gd name="T29" fmla="*/ 55 h 214"/>
                <a:gd name="T30" fmla="*/ 794 w 867"/>
                <a:gd name="T31" fmla="*/ 63 h 214"/>
                <a:gd name="T32" fmla="*/ 779 w 867"/>
                <a:gd name="T33" fmla="*/ 79 h 214"/>
                <a:gd name="T34" fmla="*/ 763 w 867"/>
                <a:gd name="T35" fmla="*/ 87 h 214"/>
                <a:gd name="T36" fmla="*/ 755 w 867"/>
                <a:gd name="T37" fmla="*/ 95 h 214"/>
                <a:gd name="T38" fmla="*/ 739 w 867"/>
                <a:gd name="T39" fmla="*/ 95 h 214"/>
                <a:gd name="T40" fmla="*/ 723 w 867"/>
                <a:gd name="T41" fmla="*/ 95 h 214"/>
                <a:gd name="T42" fmla="*/ 707 w 867"/>
                <a:gd name="T43" fmla="*/ 95 h 214"/>
                <a:gd name="T44" fmla="*/ 691 w 867"/>
                <a:gd name="T45" fmla="*/ 95 h 214"/>
                <a:gd name="T46" fmla="*/ 667 w 867"/>
                <a:gd name="T47" fmla="*/ 95 h 214"/>
                <a:gd name="T48" fmla="*/ 644 w 867"/>
                <a:gd name="T49" fmla="*/ 95 h 214"/>
                <a:gd name="T50" fmla="*/ 628 w 867"/>
                <a:gd name="T51" fmla="*/ 95 h 214"/>
                <a:gd name="T52" fmla="*/ 508 w 867"/>
                <a:gd name="T53" fmla="*/ 142 h 214"/>
                <a:gd name="T54" fmla="*/ 493 w 867"/>
                <a:gd name="T55" fmla="*/ 142 h 214"/>
                <a:gd name="T56" fmla="*/ 477 w 867"/>
                <a:gd name="T57" fmla="*/ 142 h 214"/>
                <a:gd name="T58" fmla="*/ 461 w 867"/>
                <a:gd name="T59" fmla="*/ 142 h 214"/>
                <a:gd name="T60" fmla="*/ 445 w 867"/>
                <a:gd name="T61" fmla="*/ 142 h 214"/>
                <a:gd name="T62" fmla="*/ 421 w 867"/>
                <a:gd name="T63" fmla="*/ 142 h 214"/>
                <a:gd name="T64" fmla="*/ 405 w 867"/>
                <a:gd name="T65" fmla="*/ 142 h 214"/>
                <a:gd name="T66" fmla="*/ 389 w 867"/>
                <a:gd name="T67" fmla="*/ 142 h 214"/>
                <a:gd name="T68" fmla="*/ 373 w 867"/>
                <a:gd name="T69" fmla="*/ 142 h 214"/>
                <a:gd name="T70" fmla="*/ 358 w 867"/>
                <a:gd name="T71" fmla="*/ 142 h 214"/>
                <a:gd name="T72" fmla="*/ 342 w 867"/>
                <a:gd name="T73" fmla="*/ 142 h 214"/>
                <a:gd name="T74" fmla="*/ 342 w 867"/>
                <a:gd name="T75" fmla="*/ 158 h 214"/>
                <a:gd name="T76" fmla="*/ 342 w 867"/>
                <a:gd name="T77" fmla="*/ 174 h 214"/>
                <a:gd name="T78" fmla="*/ 342 w 867"/>
                <a:gd name="T79" fmla="*/ 189 h 214"/>
                <a:gd name="T80" fmla="*/ 334 w 867"/>
                <a:gd name="T81" fmla="*/ 205 h 214"/>
                <a:gd name="T82" fmla="*/ 326 w 867"/>
                <a:gd name="T83" fmla="*/ 213 h 214"/>
                <a:gd name="T84" fmla="*/ 310 w 867"/>
                <a:gd name="T85" fmla="*/ 213 h 214"/>
                <a:gd name="T86" fmla="*/ 294 w 867"/>
                <a:gd name="T87" fmla="*/ 213 h 214"/>
                <a:gd name="T88" fmla="*/ 278 w 867"/>
                <a:gd name="T89" fmla="*/ 213 h 214"/>
                <a:gd name="T90" fmla="*/ 262 w 867"/>
                <a:gd name="T91" fmla="*/ 205 h 214"/>
                <a:gd name="T92" fmla="*/ 254 w 867"/>
                <a:gd name="T93" fmla="*/ 189 h 214"/>
                <a:gd name="T94" fmla="*/ 246 w 867"/>
                <a:gd name="T95" fmla="*/ 181 h 214"/>
                <a:gd name="T96" fmla="*/ 246 w 867"/>
                <a:gd name="T97" fmla="*/ 12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67" h="214">
                  <a:moveTo>
                    <a:pt x="0" y="0"/>
                  </a:moveTo>
                  <a:lnTo>
                    <a:pt x="111" y="0"/>
                  </a:lnTo>
                  <a:lnTo>
                    <a:pt x="207" y="0"/>
                  </a:lnTo>
                  <a:lnTo>
                    <a:pt x="294" y="0"/>
                  </a:lnTo>
                  <a:lnTo>
                    <a:pt x="381" y="0"/>
                  </a:lnTo>
                  <a:lnTo>
                    <a:pt x="461" y="0"/>
                  </a:lnTo>
                  <a:lnTo>
                    <a:pt x="532" y="0"/>
                  </a:lnTo>
                  <a:lnTo>
                    <a:pt x="596" y="0"/>
                  </a:lnTo>
                  <a:lnTo>
                    <a:pt x="651" y="0"/>
                  </a:lnTo>
                  <a:lnTo>
                    <a:pt x="707" y="0"/>
                  </a:lnTo>
                  <a:lnTo>
                    <a:pt x="747" y="0"/>
                  </a:lnTo>
                  <a:lnTo>
                    <a:pt x="787" y="0"/>
                  </a:lnTo>
                  <a:lnTo>
                    <a:pt x="818" y="0"/>
                  </a:lnTo>
                  <a:lnTo>
                    <a:pt x="842" y="0"/>
                  </a:lnTo>
                  <a:lnTo>
                    <a:pt x="858" y="0"/>
                  </a:lnTo>
                  <a:lnTo>
                    <a:pt x="866" y="0"/>
                  </a:lnTo>
                  <a:lnTo>
                    <a:pt x="866" y="8"/>
                  </a:lnTo>
                  <a:lnTo>
                    <a:pt x="866" y="16"/>
                  </a:lnTo>
                  <a:lnTo>
                    <a:pt x="866" y="24"/>
                  </a:lnTo>
                  <a:lnTo>
                    <a:pt x="866" y="32"/>
                  </a:lnTo>
                  <a:lnTo>
                    <a:pt x="866" y="39"/>
                  </a:lnTo>
                  <a:lnTo>
                    <a:pt x="866" y="47"/>
                  </a:lnTo>
                  <a:lnTo>
                    <a:pt x="858" y="47"/>
                  </a:lnTo>
                  <a:lnTo>
                    <a:pt x="850" y="47"/>
                  </a:lnTo>
                  <a:lnTo>
                    <a:pt x="842" y="47"/>
                  </a:lnTo>
                  <a:lnTo>
                    <a:pt x="834" y="47"/>
                  </a:lnTo>
                  <a:lnTo>
                    <a:pt x="826" y="47"/>
                  </a:lnTo>
                  <a:lnTo>
                    <a:pt x="818" y="47"/>
                  </a:lnTo>
                  <a:lnTo>
                    <a:pt x="818" y="55"/>
                  </a:lnTo>
                  <a:lnTo>
                    <a:pt x="810" y="55"/>
                  </a:lnTo>
                  <a:lnTo>
                    <a:pt x="802" y="63"/>
                  </a:lnTo>
                  <a:lnTo>
                    <a:pt x="794" y="63"/>
                  </a:lnTo>
                  <a:lnTo>
                    <a:pt x="787" y="71"/>
                  </a:lnTo>
                  <a:lnTo>
                    <a:pt x="779" y="79"/>
                  </a:lnTo>
                  <a:lnTo>
                    <a:pt x="771" y="79"/>
                  </a:lnTo>
                  <a:lnTo>
                    <a:pt x="763" y="87"/>
                  </a:lnTo>
                  <a:lnTo>
                    <a:pt x="755" y="87"/>
                  </a:lnTo>
                  <a:lnTo>
                    <a:pt x="755" y="95"/>
                  </a:lnTo>
                  <a:lnTo>
                    <a:pt x="747" y="95"/>
                  </a:lnTo>
                  <a:lnTo>
                    <a:pt x="739" y="95"/>
                  </a:lnTo>
                  <a:lnTo>
                    <a:pt x="731" y="95"/>
                  </a:lnTo>
                  <a:lnTo>
                    <a:pt x="723" y="95"/>
                  </a:lnTo>
                  <a:lnTo>
                    <a:pt x="715" y="95"/>
                  </a:lnTo>
                  <a:lnTo>
                    <a:pt x="707" y="95"/>
                  </a:lnTo>
                  <a:lnTo>
                    <a:pt x="699" y="95"/>
                  </a:lnTo>
                  <a:lnTo>
                    <a:pt x="691" y="95"/>
                  </a:lnTo>
                  <a:lnTo>
                    <a:pt x="683" y="95"/>
                  </a:lnTo>
                  <a:lnTo>
                    <a:pt x="667" y="95"/>
                  </a:lnTo>
                  <a:lnTo>
                    <a:pt x="659" y="95"/>
                  </a:lnTo>
                  <a:lnTo>
                    <a:pt x="644" y="95"/>
                  </a:lnTo>
                  <a:lnTo>
                    <a:pt x="636" y="95"/>
                  </a:lnTo>
                  <a:lnTo>
                    <a:pt x="628" y="95"/>
                  </a:lnTo>
                  <a:lnTo>
                    <a:pt x="620" y="95"/>
                  </a:lnTo>
                  <a:lnTo>
                    <a:pt x="508" y="142"/>
                  </a:lnTo>
                  <a:lnTo>
                    <a:pt x="501" y="142"/>
                  </a:lnTo>
                  <a:lnTo>
                    <a:pt x="493" y="142"/>
                  </a:lnTo>
                  <a:lnTo>
                    <a:pt x="485" y="142"/>
                  </a:lnTo>
                  <a:lnTo>
                    <a:pt x="477" y="142"/>
                  </a:lnTo>
                  <a:lnTo>
                    <a:pt x="469" y="142"/>
                  </a:lnTo>
                  <a:lnTo>
                    <a:pt x="461" y="142"/>
                  </a:lnTo>
                  <a:lnTo>
                    <a:pt x="453" y="142"/>
                  </a:lnTo>
                  <a:lnTo>
                    <a:pt x="445" y="142"/>
                  </a:lnTo>
                  <a:lnTo>
                    <a:pt x="437" y="142"/>
                  </a:lnTo>
                  <a:lnTo>
                    <a:pt x="421" y="142"/>
                  </a:lnTo>
                  <a:lnTo>
                    <a:pt x="413" y="142"/>
                  </a:lnTo>
                  <a:lnTo>
                    <a:pt x="405" y="142"/>
                  </a:lnTo>
                  <a:lnTo>
                    <a:pt x="397" y="142"/>
                  </a:lnTo>
                  <a:lnTo>
                    <a:pt x="389" y="142"/>
                  </a:lnTo>
                  <a:lnTo>
                    <a:pt x="381" y="142"/>
                  </a:lnTo>
                  <a:lnTo>
                    <a:pt x="373" y="142"/>
                  </a:lnTo>
                  <a:lnTo>
                    <a:pt x="365" y="142"/>
                  </a:lnTo>
                  <a:lnTo>
                    <a:pt x="358" y="142"/>
                  </a:lnTo>
                  <a:lnTo>
                    <a:pt x="350" y="142"/>
                  </a:lnTo>
                  <a:lnTo>
                    <a:pt x="342" y="142"/>
                  </a:lnTo>
                  <a:lnTo>
                    <a:pt x="342" y="150"/>
                  </a:lnTo>
                  <a:lnTo>
                    <a:pt x="342" y="158"/>
                  </a:lnTo>
                  <a:lnTo>
                    <a:pt x="342" y="166"/>
                  </a:lnTo>
                  <a:lnTo>
                    <a:pt x="342" y="174"/>
                  </a:lnTo>
                  <a:lnTo>
                    <a:pt x="342" y="181"/>
                  </a:lnTo>
                  <a:lnTo>
                    <a:pt x="342" y="189"/>
                  </a:lnTo>
                  <a:lnTo>
                    <a:pt x="342" y="197"/>
                  </a:lnTo>
                  <a:lnTo>
                    <a:pt x="334" y="205"/>
                  </a:lnTo>
                  <a:lnTo>
                    <a:pt x="326" y="205"/>
                  </a:lnTo>
                  <a:lnTo>
                    <a:pt x="326" y="213"/>
                  </a:lnTo>
                  <a:lnTo>
                    <a:pt x="318" y="213"/>
                  </a:lnTo>
                  <a:lnTo>
                    <a:pt x="310" y="213"/>
                  </a:lnTo>
                  <a:lnTo>
                    <a:pt x="302" y="213"/>
                  </a:lnTo>
                  <a:lnTo>
                    <a:pt x="294" y="213"/>
                  </a:lnTo>
                  <a:lnTo>
                    <a:pt x="286" y="213"/>
                  </a:lnTo>
                  <a:lnTo>
                    <a:pt x="278" y="213"/>
                  </a:lnTo>
                  <a:lnTo>
                    <a:pt x="270" y="213"/>
                  </a:lnTo>
                  <a:lnTo>
                    <a:pt x="262" y="205"/>
                  </a:lnTo>
                  <a:lnTo>
                    <a:pt x="254" y="197"/>
                  </a:lnTo>
                  <a:lnTo>
                    <a:pt x="254" y="189"/>
                  </a:lnTo>
                  <a:lnTo>
                    <a:pt x="246" y="189"/>
                  </a:lnTo>
                  <a:lnTo>
                    <a:pt x="246" y="181"/>
                  </a:lnTo>
                  <a:lnTo>
                    <a:pt x="246" y="174"/>
                  </a:lnTo>
                  <a:lnTo>
                    <a:pt x="246" y="120"/>
                  </a:lnTo>
                  <a:lnTo>
                    <a:pt x="0" y="0"/>
                  </a:lnTo>
                </a:path>
              </a:pathLst>
            </a:custGeom>
            <a:solidFill>
              <a:srgbClr val="D0D0D0"/>
            </a:solidFill>
            <a:ln w="9525" cap="rnd" cmpd="sng">
              <a:solidFill>
                <a:srgbClr val="90909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00741" name="Freeform 37"/>
            <p:cNvSpPr>
              <a:spLocks/>
            </p:cNvSpPr>
            <p:nvPr/>
          </p:nvSpPr>
          <p:spPr bwMode="auto">
            <a:xfrm>
              <a:off x="1980" y="2840"/>
              <a:ext cx="626" cy="221"/>
            </a:xfrm>
            <a:custGeom>
              <a:avLst/>
              <a:gdLst>
                <a:gd name="T0" fmla="*/ 625 w 626"/>
                <a:gd name="T1" fmla="*/ 0 h 221"/>
                <a:gd name="T2" fmla="*/ 625 w 626"/>
                <a:gd name="T3" fmla="*/ 49 h 221"/>
                <a:gd name="T4" fmla="*/ 585 w 626"/>
                <a:gd name="T5" fmla="*/ 49 h 221"/>
                <a:gd name="T6" fmla="*/ 513 w 626"/>
                <a:gd name="T7" fmla="*/ 98 h 221"/>
                <a:gd name="T8" fmla="*/ 377 w 626"/>
                <a:gd name="T9" fmla="*/ 98 h 221"/>
                <a:gd name="T10" fmla="*/ 264 w 626"/>
                <a:gd name="T11" fmla="*/ 147 h 221"/>
                <a:gd name="T12" fmla="*/ 96 w 626"/>
                <a:gd name="T13" fmla="*/ 147 h 221"/>
                <a:gd name="T14" fmla="*/ 96 w 626"/>
                <a:gd name="T15" fmla="*/ 204 h 221"/>
                <a:gd name="T16" fmla="*/ 70 w 626"/>
                <a:gd name="T17" fmla="*/ 220 h 221"/>
                <a:gd name="T18" fmla="*/ 26 w 626"/>
                <a:gd name="T19" fmla="*/ 220 h 221"/>
                <a:gd name="T20" fmla="*/ 0 w 626"/>
                <a:gd name="T21" fmla="*/ 199 h 221"/>
                <a:gd name="T22" fmla="*/ 0 w 626"/>
                <a:gd name="T23" fmla="*/ 147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6" h="221">
                  <a:moveTo>
                    <a:pt x="625" y="0"/>
                  </a:moveTo>
                  <a:lnTo>
                    <a:pt x="625" y="49"/>
                  </a:lnTo>
                  <a:lnTo>
                    <a:pt x="585" y="49"/>
                  </a:lnTo>
                  <a:lnTo>
                    <a:pt x="513" y="98"/>
                  </a:lnTo>
                  <a:lnTo>
                    <a:pt x="377" y="98"/>
                  </a:lnTo>
                  <a:lnTo>
                    <a:pt x="264" y="147"/>
                  </a:lnTo>
                  <a:lnTo>
                    <a:pt x="96" y="147"/>
                  </a:lnTo>
                  <a:lnTo>
                    <a:pt x="96" y="204"/>
                  </a:lnTo>
                  <a:lnTo>
                    <a:pt x="70" y="220"/>
                  </a:lnTo>
                  <a:lnTo>
                    <a:pt x="26" y="220"/>
                  </a:lnTo>
                  <a:lnTo>
                    <a:pt x="0" y="199"/>
                  </a:lnTo>
                  <a:lnTo>
                    <a:pt x="0" y="147"/>
                  </a:lnTo>
                </a:path>
              </a:pathLst>
            </a:custGeom>
            <a:solidFill>
              <a:srgbClr val="D0D0D0"/>
            </a:solidFill>
            <a:ln w="9525" cap="rnd" cmpd="sng">
              <a:solidFill>
                <a:srgbClr val="90909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00742" name="Freeform 38"/>
            <p:cNvSpPr>
              <a:spLocks/>
            </p:cNvSpPr>
            <p:nvPr/>
          </p:nvSpPr>
          <p:spPr bwMode="auto">
            <a:xfrm>
              <a:off x="4088" y="2373"/>
              <a:ext cx="867" cy="211"/>
            </a:xfrm>
            <a:custGeom>
              <a:avLst/>
              <a:gdLst>
                <a:gd name="T0" fmla="*/ 659 w 867"/>
                <a:gd name="T1" fmla="*/ 0 h 211"/>
                <a:gd name="T2" fmla="*/ 405 w 867"/>
                <a:gd name="T3" fmla="*/ 0 h 211"/>
                <a:gd name="T4" fmla="*/ 215 w 867"/>
                <a:gd name="T5" fmla="*/ 0 h 211"/>
                <a:gd name="T6" fmla="*/ 79 w 867"/>
                <a:gd name="T7" fmla="*/ 0 h 211"/>
                <a:gd name="T8" fmla="*/ 8 w 867"/>
                <a:gd name="T9" fmla="*/ 0 h 211"/>
                <a:gd name="T10" fmla="*/ 0 w 867"/>
                <a:gd name="T11" fmla="*/ 16 h 211"/>
                <a:gd name="T12" fmla="*/ 0 w 867"/>
                <a:gd name="T13" fmla="*/ 39 h 211"/>
                <a:gd name="T14" fmla="*/ 16 w 867"/>
                <a:gd name="T15" fmla="*/ 47 h 211"/>
                <a:gd name="T16" fmla="*/ 40 w 867"/>
                <a:gd name="T17" fmla="*/ 47 h 211"/>
                <a:gd name="T18" fmla="*/ 56 w 867"/>
                <a:gd name="T19" fmla="*/ 54 h 211"/>
                <a:gd name="T20" fmla="*/ 79 w 867"/>
                <a:gd name="T21" fmla="*/ 70 h 211"/>
                <a:gd name="T22" fmla="*/ 103 w 867"/>
                <a:gd name="T23" fmla="*/ 86 h 211"/>
                <a:gd name="T24" fmla="*/ 119 w 867"/>
                <a:gd name="T25" fmla="*/ 93 h 211"/>
                <a:gd name="T26" fmla="*/ 143 w 867"/>
                <a:gd name="T27" fmla="*/ 93 h 211"/>
                <a:gd name="T28" fmla="*/ 167 w 867"/>
                <a:gd name="T29" fmla="*/ 93 h 211"/>
                <a:gd name="T30" fmla="*/ 199 w 867"/>
                <a:gd name="T31" fmla="*/ 93 h 211"/>
                <a:gd name="T32" fmla="*/ 230 w 867"/>
                <a:gd name="T33" fmla="*/ 93 h 211"/>
                <a:gd name="T34" fmla="*/ 262 w 867"/>
                <a:gd name="T35" fmla="*/ 93 h 211"/>
                <a:gd name="T36" fmla="*/ 286 w 867"/>
                <a:gd name="T37" fmla="*/ 101 h 211"/>
                <a:gd name="T38" fmla="*/ 302 w 867"/>
                <a:gd name="T39" fmla="*/ 109 h 211"/>
                <a:gd name="T40" fmla="*/ 326 w 867"/>
                <a:gd name="T41" fmla="*/ 109 h 211"/>
                <a:gd name="T42" fmla="*/ 334 w 867"/>
                <a:gd name="T43" fmla="*/ 124 h 211"/>
                <a:gd name="T44" fmla="*/ 358 w 867"/>
                <a:gd name="T45" fmla="*/ 132 h 211"/>
                <a:gd name="T46" fmla="*/ 373 w 867"/>
                <a:gd name="T47" fmla="*/ 140 h 211"/>
                <a:gd name="T48" fmla="*/ 397 w 867"/>
                <a:gd name="T49" fmla="*/ 140 h 211"/>
                <a:gd name="T50" fmla="*/ 421 w 867"/>
                <a:gd name="T51" fmla="*/ 140 h 211"/>
                <a:gd name="T52" fmla="*/ 453 w 867"/>
                <a:gd name="T53" fmla="*/ 140 h 211"/>
                <a:gd name="T54" fmla="*/ 477 w 867"/>
                <a:gd name="T55" fmla="*/ 140 h 211"/>
                <a:gd name="T56" fmla="*/ 501 w 867"/>
                <a:gd name="T57" fmla="*/ 140 h 211"/>
                <a:gd name="T58" fmla="*/ 524 w 867"/>
                <a:gd name="T59" fmla="*/ 140 h 211"/>
                <a:gd name="T60" fmla="*/ 524 w 867"/>
                <a:gd name="T61" fmla="*/ 163 h 211"/>
                <a:gd name="T62" fmla="*/ 524 w 867"/>
                <a:gd name="T63" fmla="*/ 187 h 211"/>
                <a:gd name="T64" fmla="*/ 540 w 867"/>
                <a:gd name="T65" fmla="*/ 202 h 211"/>
                <a:gd name="T66" fmla="*/ 556 w 867"/>
                <a:gd name="T67" fmla="*/ 210 h 211"/>
                <a:gd name="T68" fmla="*/ 580 w 867"/>
                <a:gd name="T69" fmla="*/ 210 h 211"/>
                <a:gd name="T70" fmla="*/ 604 w 867"/>
                <a:gd name="T71" fmla="*/ 202 h 211"/>
                <a:gd name="T72" fmla="*/ 620 w 867"/>
                <a:gd name="T73" fmla="*/ 187 h 211"/>
                <a:gd name="T74" fmla="*/ 620 w 867"/>
                <a:gd name="T75" fmla="*/ 163 h 211"/>
                <a:gd name="T76" fmla="*/ 620 w 867"/>
                <a:gd name="T77" fmla="*/ 140 h 211"/>
                <a:gd name="T78" fmla="*/ 644 w 867"/>
                <a:gd name="T79" fmla="*/ 140 h 211"/>
                <a:gd name="T80" fmla="*/ 667 w 867"/>
                <a:gd name="T81" fmla="*/ 140 h 211"/>
                <a:gd name="T82" fmla="*/ 691 w 867"/>
                <a:gd name="T83" fmla="*/ 140 h 211"/>
                <a:gd name="T84" fmla="*/ 866 w 867"/>
                <a:gd name="T85"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67" h="211">
                  <a:moveTo>
                    <a:pt x="866" y="0"/>
                  </a:moveTo>
                  <a:lnTo>
                    <a:pt x="755" y="0"/>
                  </a:lnTo>
                  <a:lnTo>
                    <a:pt x="659" y="0"/>
                  </a:lnTo>
                  <a:lnTo>
                    <a:pt x="572" y="0"/>
                  </a:lnTo>
                  <a:lnTo>
                    <a:pt x="485" y="0"/>
                  </a:lnTo>
                  <a:lnTo>
                    <a:pt x="405" y="0"/>
                  </a:lnTo>
                  <a:lnTo>
                    <a:pt x="334" y="0"/>
                  </a:lnTo>
                  <a:lnTo>
                    <a:pt x="270" y="0"/>
                  </a:lnTo>
                  <a:lnTo>
                    <a:pt x="215" y="0"/>
                  </a:lnTo>
                  <a:lnTo>
                    <a:pt x="159" y="0"/>
                  </a:lnTo>
                  <a:lnTo>
                    <a:pt x="119" y="0"/>
                  </a:lnTo>
                  <a:lnTo>
                    <a:pt x="79" y="0"/>
                  </a:lnTo>
                  <a:lnTo>
                    <a:pt x="48" y="0"/>
                  </a:lnTo>
                  <a:lnTo>
                    <a:pt x="24" y="0"/>
                  </a:lnTo>
                  <a:lnTo>
                    <a:pt x="8" y="0"/>
                  </a:lnTo>
                  <a:lnTo>
                    <a:pt x="0" y="0"/>
                  </a:lnTo>
                  <a:lnTo>
                    <a:pt x="0" y="8"/>
                  </a:lnTo>
                  <a:lnTo>
                    <a:pt x="0" y="16"/>
                  </a:lnTo>
                  <a:lnTo>
                    <a:pt x="0" y="23"/>
                  </a:lnTo>
                  <a:lnTo>
                    <a:pt x="0" y="31"/>
                  </a:lnTo>
                  <a:lnTo>
                    <a:pt x="0" y="39"/>
                  </a:lnTo>
                  <a:lnTo>
                    <a:pt x="0" y="47"/>
                  </a:lnTo>
                  <a:lnTo>
                    <a:pt x="8" y="47"/>
                  </a:lnTo>
                  <a:lnTo>
                    <a:pt x="16" y="47"/>
                  </a:lnTo>
                  <a:lnTo>
                    <a:pt x="24" y="47"/>
                  </a:lnTo>
                  <a:lnTo>
                    <a:pt x="32" y="47"/>
                  </a:lnTo>
                  <a:lnTo>
                    <a:pt x="40" y="47"/>
                  </a:lnTo>
                  <a:lnTo>
                    <a:pt x="48" y="47"/>
                  </a:lnTo>
                  <a:lnTo>
                    <a:pt x="48" y="54"/>
                  </a:lnTo>
                  <a:lnTo>
                    <a:pt x="56" y="54"/>
                  </a:lnTo>
                  <a:lnTo>
                    <a:pt x="64" y="62"/>
                  </a:lnTo>
                  <a:lnTo>
                    <a:pt x="72" y="62"/>
                  </a:lnTo>
                  <a:lnTo>
                    <a:pt x="79" y="70"/>
                  </a:lnTo>
                  <a:lnTo>
                    <a:pt x="87" y="78"/>
                  </a:lnTo>
                  <a:lnTo>
                    <a:pt x="95" y="78"/>
                  </a:lnTo>
                  <a:lnTo>
                    <a:pt x="103" y="86"/>
                  </a:lnTo>
                  <a:lnTo>
                    <a:pt x="111" y="86"/>
                  </a:lnTo>
                  <a:lnTo>
                    <a:pt x="111" y="93"/>
                  </a:lnTo>
                  <a:lnTo>
                    <a:pt x="119" y="93"/>
                  </a:lnTo>
                  <a:lnTo>
                    <a:pt x="127" y="93"/>
                  </a:lnTo>
                  <a:lnTo>
                    <a:pt x="135" y="93"/>
                  </a:lnTo>
                  <a:lnTo>
                    <a:pt x="143" y="93"/>
                  </a:lnTo>
                  <a:lnTo>
                    <a:pt x="151" y="93"/>
                  </a:lnTo>
                  <a:lnTo>
                    <a:pt x="159" y="93"/>
                  </a:lnTo>
                  <a:lnTo>
                    <a:pt x="167" y="93"/>
                  </a:lnTo>
                  <a:lnTo>
                    <a:pt x="175" y="93"/>
                  </a:lnTo>
                  <a:lnTo>
                    <a:pt x="183" y="93"/>
                  </a:lnTo>
                  <a:lnTo>
                    <a:pt x="199" y="93"/>
                  </a:lnTo>
                  <a:lnTo>
                    <a:pt x="207" y="93"/>
                  </a:lnTo>
                  <a:lnTo>
                    <a:pt x="222" y="93"/>
                  </a:lnTo>
                  <a:lnTo>
                    <a:pt x="230" y="93"/>
                  </a:lnTo>
                  <a:lnTo>
                    <a:pt x="238" y="93"/>
                  </a:lnTo>
                  <a:lnTo>
                    <a:pt x="246" y="93"/>
                  </a:lnTo>
                  <a:lnTo>
                    <a:pt x="262" y="93"/>
                  </a:lnTo>
                  <a:lnTo>
                    <a:pt x="270" y="101"/>
                  </a:lnTo>
                  <a:lnTo>
                    <a:pt x="278" y="101"/>
                  </a:lnTo>
                  <a:lnTo>
                    <a:pt x="286" y="101"/>
                  </a:lnTo>
                  <a:lnTo>
                    <a:pt x="294" y="101"/>
                  </a:lnTo>
                  <a:lnTo>
                    <a:pt x="302" y="101"/>
                  </a:lnTo>
                  <a:lnTo>
                    <a:pt x="302" y="109"/>
                  </a:lnTo>
                  <a:lnTo>
                    <a:pt x="310" y="109"/>
                  </a:lnTo>
                  <a:lnTo>
                    <a:pt x="318" y="109"/>
                  </a:lnTo>
                  <a:lnTo>
                    <a:pt x="326" y="109"/>
                  </a:lnTo>
                  <a:lnTo>
                    <a:pt x="326" y="117"/>
                  </a:lnTo>
                  <a:lnTo>
                    <a:pt x="334" y="117"/>
                  </a:lnTo>
                  <a:lnTo>
                    <a:pt x="334" y="124"/>
                  </a:lnTo>
                  <a:lnTo>
                    <a:pt x="342" y="124"/>
                  </a:lnTo>
                  <a:lnTo>
                    <a:pt x="350" y="132"/>
                  </a:lnTo>
                  <a:lnTo>
                    <a:pt x="358" y="132"/>
                  </a:lnTo>
                  <a:lnTo>
                    <a:pt x="358" y="140"/>
                  </a:lnTo>
                  <a:lnTo>
                    <a:pt x="365" y="140"/>
                  </a:lnTo>
                  <a:lnTo>
                    <a:pt x="373" y="140"/>
                  </a:lnTo>
                  <a:lnTo>
                    <a:pt x="381" y="140"/>
                  </a:lnTo>
                  <a:lnTo>
                    <a:pt x="389" y="140"/>
                  </a:lnTo>
                  <a:lnTo>
                    <a:pt x="397" y="140"/>
                  </a:lnTo>
                  <a:lnTo>
                    <a:pt x="405" y="140"/>
                  </a:lnTo>
                  <a:lnTo>
                    <a:pt x="413" y="140"/>
                  </a:lnTo>
                  <a:lnTo>
                    <a:pt x="421" y="140"/>
                  </a:lnTo>
                  <a:lnTo>
                    <a:pt x="429" y="140"/>
                  </a:lnTo>
                  <a:lnTo>
                    <a:pt x="445" y="140"/>
                  </a:lnTo>
                  <a:lnTo>
                    <a:pt x="453" y="140"/>
                  </a:lnTo>
                  <a:lnTo>
                    <a:pt x="461" y="140"/>
                  </a:lnTo>
                  <a:lnTo>
                    <a:pt x="469" y="140"/>
                  </a:lnTo>
                  <a:lnTo>
                    <a:pt x="477" y="140"/>
                  </a:lnTo>
                  <a:lnTo>
                    <a:pt x="485" y="140"/>
                  </a:lnTo>
                  <a:lnTo>
                    <a:pt x="493" y="140"/>
                  </a:lnTo>
                  <a:lnTo>
                    <a:pt x="501" y="140"/>
                  </a:lnTo>
                  <a:lnTo>
                    <a:pt x="508" y="140"/>
                  </a:lnTo>
                  <a:lnTo>
                    <a:pt x="516" y="140"/>
                  </a:lnTo>
                  <a:lnTo>
                    <a:pt x="524" y="140"/>
                  </a:lnTo>
                  <a:lnTo>
                    <a:pt x="524" y="148"/>
                  </a:lnTo>
                  <a:lnTo>
                    <a:pt x="524" y="156"/>
                  </a:lnTo>
                  <a:lnTo>
                    <a:pt x="524" y="163"/>
                  </a:lnTo>
                  <a:lnTo>
                    <a:pt x="524" y="171"/>
                  </a:lnTo>
                  <a:lnTo>
                    <a:pt x="524" y="179"/>
                  </a:lnTo>
                  <a:lnTo>
                    <a:pt x="524" y="187"/>
                  </a:lnTo>
                  <a:lnTo>
                    <a:pt x="524" y="194"/>
                  </a:lnTo>
                  <a:lnTo>
                    <a:pt x="532" y="202"/>
                  </a:lnTo>
                  <a:lnTo>
                    <a:pt x="540" y="202"/>
                  </a:lnTo>
                  <a:lnTo>
                    <a:pt x="540" y="210"/>
                  </a:lnTo>
                  <a:lnTo>
                    <a:pt x="548" y="210"/>
                  </a:lnTo>
                  <a:lnTo>
                    <a:pt x="556" y="210"/>
                  </a:lnTo>
                  <a:lnTo>
                    <a:pt x="564" y="210"/>
                  </a:lnTo>
                  <a:lnTo>
                    <a:pt x="572" y="210"/>
                  </a:lnTo>
                  <a:lnTo>
                    <a:pt x="580" y="210"/>
                  </a:lnTo>
                  <a:lnTo>
                    <a:pt x="588" y="210"/>
                  </a:lnTo>
                  <a:lnTo>
                    <a:pt x="596" y="210"/>
                  </a:lnTo>
                  <a:lnTo>
                    <a:pt x="604" y="202"/>
                  </a:lnTo>
                  <a:lnTo>
                    <a:pt x="612" y="194"/>
                  </a:lnTo>
                  <a:lnTo>
                    <a:pt x="612" y="187"/>
                  </a:lnTo>
                  <a:lnTo>
                    <a:pt x="620" y="187"/>
                  </a:lnTo>
                  <a:lnTo>
                    <a:pt x="620" y="179"/>
                  </a:lnTo>
                  <a:lnTo>
                    <a:pt x="620" y="171"/>
                  </a:lnTo>
                  <a:lnTo>
                    <a:pt x="620" y="163"/>
                  </a:lnTo>
                  <a:lnTo>
                    <a:pt x="620" y="156"/>
                  </a:lnTo>
                  <a:lnTo>
                    <a:pt x="620" y="148"/>
                  </a:lnTo>
                  <a:lnTo>
                    <a:pt x="620" y="140"/>
                  </a:lnTo>
                  <a:lnTo>
                    <a:pt x="628" y="140"/>
                  </a:lnTo>
                  <a:lnTo>
                    <a:pt x="636" y="140"/>
                  </a:lnTo>
                  <a:lnTo>
                    <a:pt x="644" y="140"/>
                  </a:lnTo>
                  <a:lnTo>
                    <a:pt x="651" y="140"/>
                  </a:lnTo>
                  <a:lnTo>
                    <a:pt x="659" y="140"/>
                  </a:lnTo>
                  <a:lnTo>
                    <a:pt x="667" y="140"/>
                  </a:lnTo>
                  <a:lnTo>
                    <a:pt x="675" y="140"/>
                  </a:lnTo>
                  <a:lnTo>
                    <a:pt x="683" y="140"/>
                  </a:lnTo>
                  <a:lnTo>
                    <a:pt x="691" y="140"/>
                  </a:lnTo>
                  <a:lnTo>
                    <a:pt x="699" y="140"/>
                  </a:lnTo>
                  <a:lnTo>
                    <a:pt x="707" y="140"/>
                  </a:lnTo>
                  <a:lnTo>
                    <a:pt x="866" y="0"/>
                  </a:lnTo>
                </a:path>
              </a:pathLst>
            </a:custGeom>
            <a:solidFill>
              <a:srgbClr val="D0D0D0"/>
            </a:solidFill>
            <a:ln w="9525" cap="rnd" cmpd="sng">
              <a:solidFill>
                <a:srgbClr val="90909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00743" name="Freeform 39"/>
            <p:cNvSpPr>
              <a:spLocks/>
            </p:cNvSpPr>
            <p:nvPr/>
          </p:nvSpPr>
          <p:spPr bwMode="auto">
            <a:xfrm>
              <a:off x="4085" y="2373"/>
              <a:ext cx="627" cy="217"/>
            </a:xfrm>
            <a:custGeom>
              <a:avLst/>
              <a:gdLst>
                <a:gd name="T0" fmla="*/ 0 w 627"/>
                <a:gd name="T1" fmla="*/ 0 h 217"/>
                <a:gd name="T2" fmla="*/ 0 w 627"/>
                <a:gd name="T3" fmla="*/ 48 h 217"/>
                <a:gd name="T4" fmla="*/ 40 w 627"/>
                <a:gd name="T5" fmla="*/ 48 h 217"/>
                <a:gd name="T6" fmla="*/ 112 w 627"/>
                <a:gd name="T7" fmla="*/ 96 h 217"/>
                <a:gd name="T8" fmla="*/ 248 w 627"/>
                <a:gd name="T9" fmla="*/ 96 h 217"/>
                <a:gd name="T10" fmla="*/ 359 w 627"/>
                <a:gd name="T11" fmla="*/ 144 h 217"/>
                <a:gd name="T12" fmla="*/ 530 w 627"/>
                <a:gd name="T13" fmla="*/ 144 h 217"/>
                <a:gd name="T14" fmla="*/ 528 w 627"/>
                <a:gd name="T15" fmla="*/ 200 h 217"/>
                <a:gd name="T16" fmla="*/ 554 w 627"/>
                <a:gd name="T17" fmla="*/ 216 h 217"/>
                <a:gd name="T18" fmla="*/ 598 w 627"/>
                <a:gd name="T19" fmla="*/ 216 h 217"/>
                <a:gd name="T20" fmla="*/ 626 w 627"/>
                <a:gd name="T21" fmla="*/ 203 h 217"/>
                <a:gd name="T22" fmla="*/ 626 w 627"/>
                <a:gd name="T23" fmla="*/ 14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7" h="217">
                  <a:moveTo>
                    <a:pt x="0" y="0"/>
                  </a:moveTo>
                  <a:lnTo>
                    <a:pt x="0" y="48"/>
                  </a:lnTo>
                  <a:lnTo>
                    <a:pt x="40" y="48"/>
                  </a:lnTo>
                  <a:lnTo>
                    <a:pt x="112" y="96"/>
                  </a:lnTo>
                  <a:lnTo>
                    <a:pt x="248" y="96"/>
                  </a:lnTo>
                  <a:lnTo>
                    <a:pt x="359" y="144"/>
                  </a:lnTo>
                  <a:lnTo>
                    <a:pt x="530" y="144"/>
                  </a:lnTo>
                  <a:lnTo>
                    <a:pt x="528" y="200"/>
                  </a:lnTo>
                  <a:lnTo>
                    <a:pt x="554" y="216"/>
                  </a:lnTo>
                  <a:lnTo>
                    <a:pt x="598" y="216"/>
                  </a:lnTo>
                  <a:lnTo>
                    <a:pt x="626" y="203"/>
                  </a:lnTo>
                  <a:lnTo>
                    <a:pt x="626" y="144"/>
                  </a:lnTo>
                </a:path>
              </a:pathLst>
            </a:custGeom>
            <a:solidFill>
              <a:srgbClr val="D0D0D0"/>
            </a:solidFill>
            <a:ln w="9525" cap="rnd" cmpd="sng">
              <a:solidFill>
                <a:srgbClr val="90909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00744" name="Freeform 40"/>
            <p:cNvSpPr>
              <a:spLocks/>
            </p:cNvSpPr>
            <p:nvPr/>
          </p:nvSpPr>
          <p:spPr bwMode="auto">
            <a:xfrm>
              <a:off x="4369" y="2373"/>
              <a:ext cx="867" cy="214"/>
            </a:xfrm>
            <a:custGeom>
              <a:avLst/>
              <a:gdLst>
                <a:gd name="T0" fmla="*/ 111 w 867"/>
                <a:gd name="T1" fmla="*/ 0 h 214"/>
                <a:gd name="T2" fmla="*/ 294 w 867"/>
                <a:gd name="T3" fmla="*/ 0 h 214"/>
                <a:gd name="T4" fmla="*/ 461 w 867"/>
                <a:gd name="T5" fmla="*/ 0 h 214"/>
                <a:gd name="T6" fmla="*/ 596 w 867"/>
                <a:gd name="T7" fmla="*/ 0 h 214"/>
                <a:gd name="T8" fmla="*/ 707 w 867"/>
                <a:gd name="T9" fmla="*/ 0 h 214"/>
                <a:gd name="T10" fmla="*/ 787 w 867"/>
                <a:gd name="T11" fmla="*/ 0 h 214"/>
                <a:gd name="T12" fmla="*/ 842 w 867"/>
                <a:gd name="T13" fmla="*/ 0 h 214"/>
                <a:gd name="T14" fmla="*/ 866 w 867"/>
                <a:gd name="T15" fmla="*/ 0 h 214"/>
                <a:gd name="T16" fmla="*/ 866 w 867"/>
                <a:gd name="T17" fmla="*/ 16 h 214"/>
                <a:gd name="T18" fmla="*/ 866 w 867"/>
                <a:gd name="T19" fmla="*/ 32 h 214"/>
                <a:gd name="T20" fmla="*/ 866 w 867"/>
                <a:gd name="T21" fmla="*/ 47 h 214"/>
                <a:gd name="T22" fmla="*/ 850 w 867"/>
                <a:gd name="T23" fmla="*/ 47 h 214"/>
                <a:gd name="T24" fmla="*/ 834 w 867"/>
                <a:gd name="T25" fmla="*/ 47 h 214"/>
                <a:gd name="T26" fmla="*/ 818 w 867"/>
                <a:gd name="T27" fmla="*/ 47 h 214"/>
                <a:gd name="T28" fmla="*/ 810 w 867"/>
                <a:gd name="T29" fmla="*/ 55 h 214"/>
                <a:gd name="T30" fmla="*/ 794 w 867"/>
                <a:gd name="T31" fmla="*/ 63 h 214"/>
                <a:gd name="T32" fmla="*/ 779 w 867"/>
                <a:gd name="T33" fmla="*/ 79 h 214"/>
                <a:gd name="T34" fmla="*/ 763 w 867"/>
                <a:gd name="T35" fmla="*/ 87 h 214"/>
                <a:gd name="T36" fmla="*/ 755 w 867"/>
                <a:gd name="T37" fmla="*/ 95 h 214"/>
                <a:gd name="T38" fmla="*/ 739 w 867"/>
                <a:gd name="T39" fmla="*/ 95 h 214"/>
                <a:gd name="T40" fmla="*/ 723 w 867"/>
                <a:gd name="T41" fmla="*/ 95 h 214"/>
                <a:gd name="T42" fmla="*/ 707 w 867"/>
                <a:gd name="T43" fmla="*/ 95 h 214"/>
                <a:gd name="T44" fmla="*/ 691 w 867"/>
                <a:gd name="T45" fmla="*/ 95 h 214"/>
                <a:gd name="T46" fmla="*/ 667 w 867"/>
                <a:gd name="T47" fmla="*/ 95 h 214"/>
                <a:gd name="T48" fmla="*/ 644 w 867"/>
                <a:gd name="T49" fmla="*/ 95 h 214"/>
                <a:gd name="T50" fmla="*/ 628 w 867"/>
                <a:gd name="T51" fmla="*/ 95 h 214"/>
                <a:gd name="T52" fmla="*/ 508 w 867"/>
                <a:gd name="T53" fmla="*/ 142 h 214"/>
                <a:gd name="T54" fmla="*/ 493 w 867"/>
                <a:gd name="T55" fmla="*/ 142 h 214"/>
                <a:gd name="T56" fmla="*/ 477 w 867"/>
                <a:gd name="T57" fmla="*/ 142 h 214"/>
                <a:gd name="T58" fmla="*/ 461 w 867"/>
                <a:gd name="T59" fmla="*/ 142 h 214"/>
                <a:gd name="T60" fmla="*/ 445 w 867"/>
                <a:gd name="T61" fmla="*/ 142 h 214"/>
                <a:gd name="T62" fmla="*/ 421 w 867"/>
                <a:gd name="T63" fmla="*/ 142 h 214"/>
                <a:gd name="T64" fmla="*/ 405 w 867"/>
                <a:gd name="T65" fmla="*/ 142 h 214"/>
                <a:gd name="T66" fmla="*/ 389 w 867"/>
                <a:gd name="T67" fmla="*/ 142 h 214"/>
                <a:gd name="T68" fmla="*/ 373 w 867"/>
                <a:gd name="T69" fmla="*/ 142 h 214"/>
                <a:gd name="T70" fmla="*/ 358 w 867"/>
                <a:gd name="T71" fmla="*/ 142 h 214"/>
                <a:gd name="T72" fmla="*/ 342 w 867"/>
                <a:gd name="T73" fmla="*/ 142 h 214"/>
                <a:gd name="T74" fmla="*/ 342 w 867"/>
                <a:gd name="T75" fmla="*/ 158 h 214"/>
                <a:gd name="T76" fmla="*/ 342 w 867"/>
                <a:gd name="T77" fmla="*/ 174 h 214"/>
                <a:gd name="T78" fmla="*/ 342 w 867"/>
                <a:gd name="T79" fmla="*/ 189 h 214"/>
                <a:gd name="T80" fmla="*/ 334 w 867"/>
                <a:gd name="T81" fmla="*/ 205 h 214"/>
                <a:gd name="T82" fmla="*/ 326 w 867"/>
                <a:gd name="T83" fmla="*/ 213 h 214"/>
                <a:gd name="T84" fmla="*/ 310 w 867"/>
                <a:gd name="T85" fmla="*/ 213 h 214"/>
                <a:gd name="T86" fmla="*/ 294 w 867"/>
                <a:gd name="T87" fmla="*/ 213 h 214"/>
                <a:gd name="T88" fmla="*/ 278 w 867"/>
                <a:gd name="T89" fmla="*/ 213 h 214"/>
                <a:gd name="T90" fmla="*/ 262 w 867"/>
                <a:gd name="T91" fmla="*/ 205 h 214"/>
                <a:gd name="T92" fmla="*/ 254 w 867"/>
                <a:gd name="T93" fmla="*/ 189 h 214"/>
                <a:gd name="T94" fmla="*/ 246 w 867"/>
                <a:gd name="T95" fmla="*/ 181 h 214"/>
                <a:gd name="T96" fmla="*/ 246 w 867"/>
                <a:gd name="T97" fmla="*/ 12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67" h="214">
                  <a:moveTo>
                    <a:pt x="0" y="0"/>
                  </a:moveTo>
                  <a:lnTo>
                    <a:pt x="111" y="0"/>
                  </a:lnTo>
                  <a:lnTo>
                    <a:pt x="207" y="0"/>
                  </a:lnTo>
                  <a:lnTo>
                    <a:pt x="294" y="0"/>
                  </a:lnTo>
                  <a:lnTo>
                    <a:pt x="381" y="0"/>
                  </a:lnTo>
                  <a:lnTo>
                    <a:pt x="461" y="0"/>
                  </a:lnTo>
                  <a:lnTo>
                    <a:pt x="532" y="0"/>
                  </a:lnTo>
                  <a:lnTo>
                    <a:pt x="596" y="0"/>
                  </a:lnTo>
                  <a:lnTo>
                    <a:pt x="651" y="0"/>
                  </a:lnTo>
                  <a:lnTo>
                    <a:pt x="707" y="0"/>
                  </a:lnTo>
                  <a:lnTo>
                    <a:pt x="747" y="0"/>
                  </a:lnTo>
                  <a:lnTo>
                    <a:pt x="787" y="0"/>
                  </a:lnTo>
                  <a:lnTo>
                    <a:pt x="818" y="0"/>
                  </a:lnTo>
                  <a:lnTo>
                    <a:pt x="842" y="0"/>
                  </a:lnTo>
                  <a:lnTo>
                    <a:pt x="858" y="0"/>
                  </a:lnTo>
                  <a:lnTo>
                    <a:pt x="866" y="0"/>
                  </a:lnTo>
                  <a:lnTo>
                    <a:pt x="866" y="8"/>
                  </a:lnTo>
                  <a:lnTo>
                    <a:pt x="866" y="16"/>
                  </a:lnTo>
                  <a:lnTo>
                    <a:pt x="866" y="24"/>
                  </a:lnTo>
                  <a:lnTo>
                    <a:pt x="866" y="32"/>
                  </a:lnTo>
                  <a:lnTo>
                    <a:pt x="866" y="39"/>
                  </a:lnTo>
                  <a:lnTo>
                    <a:pt x="866" y="47"/>
                  </a:lnTo>
                  <a:lnTo>
                    <a:pt x="858" y="47"/>
                  </a:lnTo>
                  <a:lnTo>
                    <a:pt x="850" y="47"/>
                  </a:lnTo>
                  <a:lnTo>
                    <a:pt x="842" y="47"/>
                  </a:lnTo>
                  <a:lnTo>
                    <a:pt x="834" y="47"/>
                  </a:lnTo>
                  <a:lnTo>
                    <a:pt x="826" y="47"/>
                  </a:lnTo>
                  <a:lnTo>
                    <a:pt x="818" y="47"/>
                  </a:lnTo>
                  <a:lnTo>
                    <a:pt x="818" y="55"/>
                  </a:lnTo>
                  <a:lnTo>
                    <a:pt x="810" y="55"/>
                  </a:lnTo>
                  <a:lnTo>
                    <a:pt x="802" y="63"/>
                  </a:lnTo>
                  <a:lnTo>
                    <a:pt x="794" y="63"/>
                  </a:lnTo>
                  <a:lnTo>
                    <a:pt x="787" y="71"/>
                  </a:lnTo>
                  <a:lnTo>
                    <a:pt x="779" y="79"/>
                  </a:lnTo>
                  <a:lnTo>
                    <a:pt x="771" y="79"/>
                  </a:lnTo>
                  <a:lnTo>
                    <a:pt x="763" y="87"/>
                  </a:lnTo>
                  <a:lnTo>
                    <a:pt x="755" y="87"/>
                  </a:lnTo>
                  <a:lnTo>
                    <a:pt x="755" y="95"/>
                  </a:lnTo>
                  <a:lnTo>
                    <a:pt x="747" y="95"/>
                  </a:lnTo>
                  <a:lnTo>
                    <a:pt x="739" y="95"/>
                  </a:lnTo>
                  <a:lnTo>
                    <a:pt x="731" y="95"/>
                  </a:lnTo>
                  <a:lnTo>
                    <a:pt x="723" y="95"/>
                  </a:lnTo>
                  <a:lnTo>
                    <a:pt x="715" y="95"/>
                  </a:lnTo>
                  <a:lnTo>
                    <a:pt x="707" y="95"/>
                  </a:lnTo>
                  <a:lnTo>
                    <a:pt x="699" y="95"/>
                  </a:lnTo>
                  <a:lnTo>
                    <a:pt x="691" y="95"/>
                  </a:lnTo>
                  <a:lnTo>
                    <a:pt x="683" y="95"/>
                  </a:lnTo>
                  <a:lnTo>
                    <a:pt x="667" y="95"/>
                  </a:lnTo>
                  <a:lnTo>
                    <a:pt x="659" y="95"/>
                  </a:lnTo>
                  <a:lnTo>
                    <a:pt x="644" y="95"/>
                  </a:lnTo>
                  <a:lnTo>
                    <a:pt x="636" y="95"/>
                  </a:lnTo>
                  <a:lnTo>
                    <a:pt x="628" y="95"/>
                  </a:lnTo>
                  <a:lnTo>
                    <a:pt x="620" y="95"/>
                  </a:lnTo>
                  <a:lnTo>
                    <a:pt x="508" y="142"/>
                  </a:lnTo>
                  <a:lnTo>
                    <a:pt x="501" y="142"/>
                  </a:lnTo>
                  <a:lnTo>
                    <a:pt x="493" y="142"/>
                  </a:lnTo>
                  <a:lnTo>
                    <a:pt x="485" y="142"/>
                  </a:lnTo>
                  <a:lnTo>
                    <a:pt x="477" y="142"/>
                  </a:lnTo>
                  <a:lnTo>
                    <a:pt x="469" y="142"/>
                  </a:lnTo>
                  <a:lnTo>
                    <a:pt x="461" y="142"/>
                  </a:lnTo>
                  <a:lnTo>
                    <a:pt x="453" y="142"/>
                  </a:lnTo>
                  <a:lnTo>
                    <a:pt x="445" y="142"/>
                  </a:lnTo>
                  <a:lnTo>
                    <a:pt x="437" y="142"/>
                  </a:lnTo>
                  <a:lnTo>
                    <a:pt x="421" y="142"/>
                  </a:lnTo>
                  <a:lnTo>
                    <a:pt x="413" y="142"/>
                  </a:lnTo>
                  <a:lnTo>
                    <a:pt x="405" y="142"/>
                  </a:lnTo>
                  <a:lnTo>
                    <a:pt x="397" y="142"/>
                  </a:lnTo>
                  <a:lnTo>
                    <a:pt x="389" y="142"/>
                  </a:lnTo>
                  <a:lnTo>
                    <a:pt x="381" y="142"/>
                  </a:lnTo>
                  <a:lnTo>
                    <a:pt x="373" y="142"/>
                  </a:lnTo>
                  <a:lnTo>
                    <a:pt x="365" y="142"/>
                  </a:lnTo>
                  <a:lnTo>
                    <a:pt x="358" y="142"/>
                  </a:lnTo>
                  <a:lnTo>
                    <a:pt x="350" y="142"/>
                  </a:lnTo>
                  <a:lnTo>
                    <a:pt x="342" y="142"/>
                  </a:lnTo>
                  <a:lnTo>
                    <a:pt x="342" y="150"/>
                  </a:lnTo>
                  <a:lnTo>
                    <a:pt x="342" y="158"/>
                  </a:lnTo>
                  <a:lnTo>
                    <a:pt x="342" y="166"/>
                  </a:lnTo>
                  <a:lnTo>
                    <a:pt x="342" y="174"/>
                  </a:lnTo>
                  <a:lnTo>
                    <a:pt x="342" y="181"/>
                  </a:lnTo>
                  <a:lnTo>
                    <a:pt x="342" y="189"/>
                  </a:lnTo>
                  <a:lnTo>
                    <a:pt x="342" y="197"/>
                  </a:lnTo>
                  <a:lnTo>
                    <a:pt x="334" y="205"/>
                  </a:lnTo>
                  <a:lnTo>
                    <a:pt x="326" y="205"/>
                  </a:lnTo>
                  <a:lnTo>
                    <a:pt x="326" y="213"/>
                  </a:lnTo>
                  <a:lnTo>
                    <a:pt x="318" y="213"/>
                  </a:lnTo>
                  <a:lnTo>
                    <a:pt x="310" y="213"/>
                  </a:lnTo>
                  <a:lnTo>
                    <a:pt x="302" y="213"/>
                  </a:lnTo>
                  <a:lnTo>
                    <a:pt x="294" y="213"/>
                  </a:lnTo>
                  <a:lnTo>
                    <a:pt x="286" y="213"/>
                  </a:lnTo>
                  <a:lnTo>
                    <a:pt x="278" y="213"/>
                  </a:lnTo>
                  <a:lnTo>
                    <a:pt x="270" y="213"/>
                  </a:lnTo>
                  <a:lnTo>
                    <a:pt x="262" y="205"/>
                  </a:lnTo>
                  <a:lnTo>
                    <a:pt x="254" y="197"/>
                  </a:lnTo>
                  <a:lnTo>
                    <a:pt x="254" y="189"/>
                  </a:lnTo>
                  <a:lnTo>
                    <a:pt x="246" y="189"/>
                  </a:lnTo>
                  <a:lnTo>
                    <a:pt x="246" y="181"/>
                  </a:lnTo>
                  <a:lnTo>
                    <a:pt x="246" y="174"/>
                  </a:lnTo>
                  <a:lnTo>
                    <a:pt x="246" y="120"/>
                  </a:lnTo>
                  <a:lnTo>
                    <a:pt x="0" y="0"/>
                  </a:lnTo>
                </a:path>
              </a:pathLst>
            </a:custGeom>
            <a:solidFill>
              <a:srgbClr val="D0D0D0"/>
            </a:solidFill>
            <a:ln w="9525" cap="rnd" cmpd="sng">
              <a:solidFill>
                <a:srgbClr val="90909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00745" name="Freeform 41"/>
            <p:cNvSpPr>
              <a:spLocks/>
            </p:cNvSpPr>
            <p:nvPr/>
          </p:nvSpPr>
          <p:spPr bwMode="auto">
            <a:xfrm>
              <a:off x="4614" y="2372"/>
              <a:ext cx="626" cy="221"/>
            </a:xfrm>
            <a:custGeom>
              <a:avLst/>
              <a:gdLst>
                <a:gd name="T0" fmla="*/ 625 w 626"/>
                <a:gd name="T1" fmla="*/ 0 h 221"/>
                <a:gd name="T2" fmla="*/ 625 w 626"/>
                <a:gd name="T3" fmla="*/ 49 h 221"/>
                <a:gd name="T4" fmla="*/ 585 w 626"/>
                <a:gd name="T5" fmla="*/ 49 h 221"/>
                <a:gd name="T6" fmla="*/ 513 w 626"/>
                <a:gd name="T7" fmla="*/ 98 h 221"/>
                <a:gd name="T8" fmla="*/ 377 w 626"/>
                <a:gd name="T9" fmla="*/ 98 h 221"/>
                <a:gd name="T10" fmla="*/ 264 w 626"/>
                <a:gd name="T11" fmla="*/ 147 h 221"/>
                <a:gd name="T12" fmla="*/ 96 w 626"/>
                <a:gd name="T13" fmla="*/ 147 h 221"/>
                <a:gd name="T14" fmla="*/ 96 w 626"/>
                <a:gd name="T15" fmla="*/ 204 h 221"/>
                <a:gd name="T16" fmla="*/ 70 w 626"/>
                <a:gd name="T17" fmla="*/ 220 h 221"/>
                <a:gd name="T18" fmla="*/ 26 w 626"/>
                <a:gd name="T19" fmla="*/ 220 h 221"/>
                <a:gd name="T20" fmla="*/ 0 w 626"/>
                <a:gd name="T21" fmla="*/ 199 h 221"/>
                <a:gd name="T22" fmla="*/ 0 w 626"/>
                <a:gd name="T23" fmla="*/ 147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6" h="221">
                  <a:moveTo>
                    <a:pt x="625" y="0"/>
                  </a:moveTo>
                  <a:lnTo>
                    <a:pt x="625" y="49"/>
                  </a:lnTo>
                  <a:lnTo>
                    <a:pt x="585" y="49"/>
                  </a:lnTo>
                  <a:lnTo>
                    <a:pt x="513" y="98"/>
                  </a:lnTo>
                  <a:lnTo>
                    <a:pt x="377" y="98"/>
                  </a:lnTo>
                  <a:lnTo>
                    <a:pt x="264" y="147"/>
                  </a:lnTo>
                  <a:lnTo>
                    <a:pt x="96" y="147"/>
                  </a:lnTo>
                  <a:lnTo>
                    <a:pt x="96" y="204"/>
                  </a:lnTo>
                  <a:lnTo>
                    <a:pt x="70" y="220"/>
                  </a:lnTo>
                  <a:lnTo>
                    <a:pt x="26" y="220"/>
                  </a:lnTo>
                  <a:lnTo>
                    <a:pt x="0" y="199"/>
                  </a:lnTo>
                  <a:lnTo>
                    <a:pt x="0" y="147"/>
                  </a:lnTo>
                </a:path>
              </a:pathLst>
            </a:custGeom>
            <a:solidFill>
              <a:srgbClr val="D0D0D0"/>
            </a:solidFill>
            <a:ln w="9525" cap="rnd" cmpd="sng">
              <a:solidFill>
                <a:srgbClr val="90909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200746" name="Group 42"/>
          <p:cNvGrpSpPr>
            <a:grpSpLocks/>
          </p:cNvGrpSpPr>
          <p:nvPr/>
        </p:nvGrpSpPr>
        <p:grpSpPr bwMode="auto">
          <a:xfrm>
            <a:off x="1524000" y="2921000"/>
            <a:ext cx="2057400" cy="1219200"/>
            <a:chOff x="402" y="1126"/>
            <a:chExt cx="1755" cy="1571"/>
          </a:xfrm>
        </p:grpSpPr>
        <p:sp>
          <p:nvSpPr>
            <p:cNvPr id="200747" name="Rectangle 43"/>
            <p:cNvSpPr>
              <a:spLocks noChangeArrowheads="1"/>
            </p:cNvSpPr>
            <p:nvPr/>
          </p:nvSpPr>
          <p:spPr bwMode="auto">
            <a:xfrm>
              <a:off x="402" y="1126"/>
              <a:ext cx="1755" cy="1571"/>
            </a:xfrm>
            <a:prstGeom prst="rect">
              <a:avLst/>
            </a:prstGeom>
            <a:solidFill>
              <a:srgbClr val="FFFFFF"/>
            </a:solidFill>
            <a:ln w="9525">
              <a:solidFill>
                <a:srgbClr val="000000"/>
              </a:solidFill>
              <a:miter lim="800000"/>
              <a:headEnd/>
              <a:tailEnd/>
            </a:ln>
            <a:effectLst>
              <a:outerShdw dist="35921" dir="2700000" algn="ctr" rotWithShape="0">
                <a:schemeClr val="bg2"/>
              </a:outerShdw>
            </a:effectLst>
          </p:spPr>
          <p:txBody>
            <a:bodyPr wrap="none" anchor="ctr"/>
            <a:lstStyle/>
            <a:p>
              <a:endParaRPr lang="zh-CN" altLang="en-US"/>
            </a:p>
          </p:txBody>
        </p:sp>
        <p:sp>
          <p:nvSpPr>
            <p:cNvPr id="200748" name="Rectangle 44"/>
            <p:cNvSpPr>
              <a:spLocks noChangeArrowheads="1"/>
            </p:cNvSpPr>
            <p:nvPr/>
          </p:nvSpPr>
          <p:spPr bwMode="auto">
            <a:xfrm>
              <a:off x="467" y="1185"/>
              <a:ext cx="1629" cy="14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marL="342900" indent="-342900">
                <a:spcBef>
                  <a:spcPct val="20000"/>
                </a:spcBef>
                <a:buFontTx/>
                <a:buChar char="•"/>
              </a:pPr>
              <a:r>
                <a:rPr lang="zh-CN" altLang="en-US" sz="2400">
                  <a:solidFill>
                    <a:srgbClr val="000000"/>
                  </a:solidFill>
                  <a:ea typeface="楷体_GB2312" pitchFamily="49" charset="-122"/>
                </a:rPr>
                <a:t>低价报价方式（也称日本式报价）</a:t>
              </a:r>
            </a:p>
          </p:txBody>
        </p:sp>
      </p:grpSp>
      <p:grpSp>
        <p:nvGrpSpPr>
          <p:cNvPr id="200752" name="Group 48"/>
          <p:cNvGrpSpPr>
            <a:grpSpLocks/>
          </p:cNvGrpSpPr>
          <p:nvPr/>
        </p:nvGrpSpPr>
        <p:grpSpPr bwMode="auto">
          <a:xfrm>
            <a:off x="4991100" y="2460625"/>
            <a:ext cx="2057400" cy="1219200"/>
            <a:chOff x="402" y="1126"/>
            <a:chExt cx="1755" cy="1571"/>
          </a:xfrm>
        </p:grpSpPr>
        <p:sp>
          <p:nvSpPr>
            <p:cNvPr id="200753" name="Rectangle 49"/>
            <p:cNvSpPr>
              <a:spLocks noChangeArrowheads="1"/>
            </p:cNvSpPr>
            <p:nvPr/>
          </p:nvSpPr>
          <p:spPr bwMode="auto">
            <a:xfrm>
              <a:off x="402" y="1126"/>
              <a:ext cx="1755" cy="1571"/>
            </a:xfrm>
            <a:prstGeom prst="rect">
              <a:avLst/>
            </a:prstGeom>
            <a:solidFill>
              <a:srgbClr val="FFFFFF"/>
            </a:solidFill>
            <a:ln w="9525">
              <a:solidFill>
                <a:srgbClr val="000000"/>
              </a:solidFill>
              <a:miter lim="800000"/>
              <a:headEnd/>
              <a:tailEnd/>
            </a:ln>
            <a:effectLst>
              <a:outerShdw dist="35921" dir="2700000" algn="ctr" rotWithShape="0">
                <a:schemeClr val="bg2"/>
              </a:outerShdw>
            </a:effectLst>
          </p:spPr>
          <p:txBody>
            <a:bodyPr wrap="none" anchor="ctr"/>
            <a:lstStyle/>
            <a:p>
              <a:endParaRPr lang="zh-CN" altLang="en-US"/>
            </a:p>
          </p:txBody>
        </p:sp>
        <p:sp>
          <p:nvSpPr>
            <p:cNvPr id="200754" name="Rectangle 50"/>
            <p:cNvSpPr>
              <a:spLocks noChangeArrowheads="1"/>
            </p:cNvSpPr>
            <p:nvPr/>
          </p:nvSpPr>
          <p:spPr bwMode="auto">
            <a:xfrm>
              <a:off x="467" y="1185"/>
              <a:ext cx="1629" cy="14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marL="342900" indent="-342900">
                <a:spcBef>
                  <a:spcPct val="20000"/>
                </a:spcBef>
                <a:buFontTx/>
                <a:buChar char="•"/>
              </a:pPr>
              <a:r>
                <a:rPr lang="zh-CN" altLang="en-US" sz="2400">
                  <a:solidFill>
                    <a:srgbClr val="000000"/>
                  </a:solidFill>
                  <a:ea typeface="楷体_GB2312" pitchFamily="49" charset="-122"/>
                </a:rPr>
                <a:t>高价报价方式（也称西欧式报价）</a:t>
              </a:r>
            </a:p>
          </p:txBody>
        </p:sp>
      </p:gr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Rectangle 2"/>
          <p:cNvSpPr>
            <a:spLocks noGrp="1" noChangeArrowheads="1"/>
          </p:cNvSpPr>
          <p:nvPr>
            <p:ph type="title"/>
          </p:nvPr>
        </p:nvSpPr>
        <p:spPr/>
        <p:txBody>
          <a:bodyPr/>
          <a:lstStyle/>
          <a:p>
            <a:pPr algn="l"/>
            <a:r>
              <a:rPr lang="en-US" altLang="zh-CN" sz="2800" b="1" dirty="0" smtClean="0">
                <a:latin typeface="楷体_GB2312" panose="02010609030101010101" pitchFamily="49" charset="-122"/>
                <a:ea typeface="楷体_GB2312" panose="02010609030101010101" pitchFamily="49" charset="-122"/>
              </a:rPr>
              <a:t>3.2.3</a:t>
            </a:r>
            <a:r>
              <a:rPr lang="zh-CN" altLang="en-US" sz="2800" b="1" dirty="0" smtClean="0">
                <a:latin typeface="楷体_GB2312" panose="02010609030101010101" pitchFamily="49" charset="-122"/>
                <a:ea typeface="楷体_GB2312" panose="02010609030101010101" pitchFamily="49" charset="-122"/>
              </a:rPr>
              <a:t>　报价</a:t>
            </a:r>
            <a:r>
              <a:rPr lang="zh-CN" altLang="en-US" sz="2800" b="1" dirty="0">
                <a:latin typeface="楷体_GB2312" panose="02010609030101010101" pitchFamily="49" charset="-122"/>
                <a:ea typeface="楷体_GB2312" panose="02010609030101010101" pitchFamily="49" charset="-122"/>
              </a:rPr>
              <a:t>的策略</a:t>
            </a:r>
          </a:p>
        </p:txBody>
      </p:sp>
      <p:grpSp>
        <p:nvGrpSpPr>
          <p:cNvPr id="201735" name="Group 7"/>
          <p:cNvGrpSpPr/>
          <p:nvPr/>
        </p:nvGrpSpPr>
        <p:grpSpPr bwMode="auto">
          <a:xfrm>
            <a:off x="984799" y="1295108"/>
            <a:ext cx="1631950" cy="838768"/>
            <a:chOff x="2419" y="742"/>
            <a:chExt cx="960" cy="1349"/>
          </a:xfrm>
        </p:grpSpPr>
        <p:sp>
          <p:nvSpPr>
            <p:cNvPr id="201736" name="Oval 8"/>
            <p:cNvSpPr>
              <a:spLocks noChangeArrowheads="1"/>
            </p:cNvSpPr>
            <p:nvPr>
              <p:custDataLst>
                <p:tags r:id="rId9"/>
              </p:custDataLst>
            </p:nvPr>
          </p:nvSpPr>
          <p:spPr bwMode="blackWhite">
            <a:xfrm>
              <a:off x="2419" y="742"/>
              <a:ext cx="960" cy="1177"/>
            </a:xfrm>
            <a:prstGeom prst="ellipse">
              <a:avLst/>
            </a:prstGeom>
            <a:solidFill>
              <a:srgbClr val="FFFFFF"/>
            </a:solidFill>
            <a:ln w="9525">
              <a:solidFill>
                <a:srgbClr val="000000"/>
              </a:solidFill>
              <a:round/>
            </a:ln>
            <a:effectLst>
              <a:outerShdw dist="25400" dir="5400000" algn="ctr" rotWithShape="0">
                <a:schemeClr val="bg2"/>
              </a:outerShdw>
            </a:effectLst>
          </p:spPr>
          <p:txBody>
            <a:bodyPr wrap="none" anchor="ctr"/>
            <a:lstStyle/>
            <a:p>
              <a:endParaRPr lang="zh-CN" altLang="en-US" sz="1600"/>
            </a:p>
          </p:txBody>
        </p:sp>
        <p:sp>
          <p:nvSpPr>
            <p:cNvPr id="201737" name="Rectangle 9"/>
            <p:cNvSpPr>
              <a:spLocks noChangeArrowheads="1"/>
            </p:cNvSpPr>
            <p:nvPr>
              <p:custDataLst>
                <p:tags r:id="rId10"/>
              </p:custDataLst>
            </p:nvPr>
          </p:nvSpPr>
          <p:spPr bwMode="blackWhite">
            <a:xfrm>
              <a:off x="2440" y="742"/>
              <a:ext cx="880" cy="13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810" tIns="0" rIns="3810" bIns="0" anchor="ctr"/>
            <a:lstStyle/>
            <a:p>
              <a:pPr marL="342900" indent="-342900" algn="ctr"/>
              <a:r>
                <a:rPr lang="zh-CN" altLang="en-US" sz="1400" b="1" dirty="0">
                  <a:solidFill>
                    <a:srgbClr val="000000"/>
                  </a:solidFill>
                  <a:ea typeface="楷体_GB2312" panose="02010609030101010101" pitchFamily="49" charset="-122"/>
                </a:rPr>
                <a:t>报价的时间</a:t>
              </a:r>
            </a:p>
            <a:p>
              <a:pPr marL="342900" indent="-342900" algn="ctr"/>
              <a:r>
                <a:rPr lang="zh-CN" altLang="en-US" sz="1400" b="1" dirty="0">
                  <a:solidFill>
                    <a:srgbClr val="000000"/>
                  </a:solidFill>
                  <a:ea typeface="楷体_GB2312" panose="02010609030101010101" pitchFamily="49" charset="-122"/>
                </a:rPr>
                <a:t>策略</a:t>
              </a:r>
            </a:p>
          </p:txBody>
        </p:sp>
      </p:grpSp>
      <p:grpSp>
        <p:nvGrpSpPr>
          <p:cNvPr id="201750" name="Group 22"/>
          <p:cNvGrpSpPr/>
          <p:nvPr/>
        </p:nvGrpSpPr>
        <p:grpSpPr bwMode="auto">
          <a:xfrm>
            <a:off x="984250" y="2209987"/>
            <a:ext cx="1631950" cy="869236"/>
            <a:chOff x="2400" y="1530"/>
            <a:chExt cx="960" cy="1398"/>
          </a:xfrm>
        </p:grpSpPr>
        <p:sp>
          <p:nvSpPr>
            <p:cNvPr id="201751" name="Oval 23"/>
            <p:cNvSpPr>
              <a:spLocks noChangeArrowheads="1"/>
            </p:cNvSpPr>
            <p:nvPr>
              <p:custDataLst>
                <p:tags r:id="rId7"/>
              </p:custDataLst>
            </p:nvPr>
          </p:nvSpPr>
          <p:spPr bwMode="blackWhite">
            <a:xfrm>
              <a:off x="2400" y="1530"/>
              <a:ext cx="960" cy="1398"/>
            </a:xfrm>
            <a:prstGeom prst="ellipse">
              <a:avLst/>
            </a:prstGeom>
            <a:solidFill>
              <a:srgbClr val="FFFFFF"/>
            </a:solidFill>
            <a:ln w="9525">
              <a:solidFill>
                <a:srgbClr val="000000"/>
              </a:solidFill>
              <a:round/>
            </a:ln>
            <a:effectLst>
              <a:outerShdw dist="25400" dir="5400000" algn="ctr" rotWithShape="0">
                <a:schemeClr val="bg2"/>
              </a:outerShdw>
            </a:effectLst>
          </p:spPr>
          <p:txBody>
            <a:bodyPr wrap="none" anchor="ctr"/>
            <a:lstStyle/>
            <a:p>
              <a:endParaRPr lang="zh-CN" altLang="en-US" sz="1400"/>
            </a:p>
          </p:txBody>
        </p:sp>
        <p:sp>
          <p:nvSpPr>
            <p:cNvPr id="201752" name="Rectangle 24"/>
            <p:cNvSpPr>
              <a:spLocks noChangeArrowheads="1"/>
            </p:cNvSpPr>
            <p:nvPr>
              <p:custDataLst>
                <p:tags r:id="rId8"/>
              </p:custDataLst>
            </p:nvPr>
          </p:nvSpPr>
          <p:spPr bwMode="blackWhite">
            <a:xfrm>
              <a:off x="2440" y="1530"/>
              <a:ext cx="880" cy="13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810" tIns="0" rIns="3810" bIns="0" anchor="ctr"/>
            <a:lstStyle/>
            <a:p>
              <a:pPr marL="342900" indent="-342900" algn="ctr"/>
              <a:r>
                <a:rPr lang="zh-CN" altLang="en-US" sz="1400" b="1" dirty="0">
                  <a:solidFill>
                    <a:srgbClr val="000000"/>
                  </a:solidFill>
                  <a:ea typeface="楷体_GB2312" panose="02010609030101010101" pitchFamily="49" charset="-122"/>
                </a:rPr>
                <a:t>报价的时机</a:t>
              </a:r>
            </a:p>
            <a:p>
              <a:pPr marL="342900" indent="-342900" algn="ctr"/>
              <a:r>
                <a:rPr lang="zh-CN" altLang="en-US" sz="1400" b="1" dirty="0">
                  <a:solidFill>
                    <a:srgbClr val="000000"/>
                  </a:solidFill>
                  <a:ea typeface="楷体_GB2312" panose="02010609030101010101" pitchFamily="49" charset="-122"/>
                </a:rPr>
                <a:t>策略</a:t>
              </a:r>
            </a:p>
          </p:txBody>
        </p:sp>
      </p:grpSp>
      <p:grpSp>
        <p:nvGrpSpPr>
          <p:cNvPr id="201753" name="Group 25"/>
          <p:cNvGrpSpPr/>
          <p:nvPr/>
        </p:nvGrpSpPr>
        <p:grpSpPr bwMode="auto">
          <a:xfrm>
            <a:off x="1028700" y="3374814"/>
            <a:ext cx="1631950" cy="676487"/>
            <a:chOff x="2400" y="1840"/>
            <a:chExt cx="960" cy="1088"/>
          </a:xfrm>
        </p:grpSpPr>
        <p:sp>
          <p:nvSpPr>
            <p:cNvPr id="201754" name="Oval 26"/>
            <p:cNvSpPr>
              <a:spLocks noChangeArrowheads="1"/>
            </p:cNvSpPr>
            <p:nvPr>
              <p:custDataLst>
                <p:tags r:id="rId5"/>
              </p:custDataLst>
            </p:nvPr>
          </p:nvSpPr>
          <p:spPr bwMode="blackWhite">
            <a:xfrm>
              <a:off x="2400" y="1968"/>
              <a:ext cx="960" cy="960"/>
            </a:xfrm>
            <a:prstGeom prst="ellipse">
              <a:avLst/>
            </a:prstGeom>
            <a:solidFill>
              <a:srgbClr val="FFFFFF"/>
            </a:solidFill>
            <a:ln w="9525">
              <a:solidFill>
                <a:srgbClr val="000000"/>
              </a:solidFill>
              <a:round/>
            </a:ln>
            <a:effectLst>
              <a:outerShdw dist="25400" dir="5400000" algn="ctr" rotWithShape="0">
                <a:schemeClr val="bg2"/>
              </a:outerShdw>
            </a:effectLst>
          </p:spPr>
          <p:txBody>
            <a:bodyPr wrap="none" anchor="ctr"/>
            <a:lstStyle/>
            <a:p>
              <a:endParaRPr lang="zh-CN" altLang="en-US"/>
            </a:p>
          </p:txBody>
        </p:sp>
        <p:sp>
          <p:nvSpPr>
            <p:cNvPr id="201755" name="Rectangle 27"/>
            <p:cNvSpPr>
              <a:spLocks noChangeArrowheads="1"/>
            </p:cNvSpPr>
            <p:nvPr>
              <p:custDataLst>
                <p:tags r:id="rId6"/>
              </p:custDataLst>
            </p:nvPr>
          </p:nvSpPr>
          <p:spPr bwMode="blackWhite">
            <a:xfrm>
              <a:off x="2440" y="1840"/>
              <a:ext cx="880" cy="104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810" tIns="0" rIns="3810" bIns="0" anchor="ctr"/>
            <a:lstStyle/>
            <a:p>
              <a:pPr marL="342900" indent="-342900" algn="ctr"/>
              <a:r>
                <a:rPr lang="zh-CN" altLang="en-US" sz="1400" b="1" dirty="0">
                  <a:solidFill>
                    <a:srgbClr val="000000"/>
                  </a:solidFill>
                  <a:ea typeface="楷体_GB2312" panose="02010609030101010101" pitchFamily="49" charset="-122"/>
                </a:rPr>
                <a:t>报价差别</a:t>
              </a:r>
            </a:p>
            <a:p>
              <a:pPr marL="342900" indent="-342900" algn="ctr"/>
              <a:r>
                <a:rPr lang="zh-CN" altLang="en-US" sz="1400" b="1" dirty="0">
                  <a:solidFill>
                    <a:srgbClr val="000000"/>
                  </a:solidFill>
                  <a:ea typeface="楷体_GB2312" panose="02010609030101010101" pitchFamily="49" charset="-122"/>
                </a:rPr>
                <a:t>策略</a:t>
              </a:r>
            </a:p>
          </p:txBody>
        </p:sp>
      </p:grpSp>
      <p:grpSp>
        <p:nvGrpSpPr>
          <p:cNvPr id="201756" name="Group 28"/>
          <p:cNvGrpSpPr/>
          <p:nvPr/>
        </p:nvGrpSpPr>
        <p:grpSpPr bwMode="auto">
          <a:xfrm>
            <a:off x="1060450" y="4152900"/>
            <a:ext cx="1631950" cy="666539"/>
            <a:chOff x="2400" y="1968"/>
            <a:chExt cx="960" cy="1072"/>
          </a:xfrm>
        </p:grpSpPr>
        <p:sp>
          <p:nvSpPr>
            <p:cNvPr id="201757" name="Oval 29"/>
            <p:cNvSpPr>
              <a:spLocks noChangeArrowheads="1"/>
            </p:cNvSpPr>
            <p:nvPr>
              <p:custDataLst>
                <p:tags r:id="rId3"/>
              </p:custDataLst>
            </p:nvPr>
          </p:nvSpPr>
          <p:spPr bwMode="blackWhite">
            <a:xfrm>
              <a:off x="2400" y="1968"/>
              <a:ext cx="960" cy="960"/>
            </a:xfrm>
            <a:prstGeom prst="ellipse">
              <a:avLst/>
            </a:prstGeom>
            <a:solidFill>
              <a:srgbClr val="FFFFFF"/>
            </a:solidFill>
            <a:ln w="9525">
              <a:solidFill>
                <a:srgbClr val="000000"/>
              </a:solidFill>
              <a:round/>
            </a:ln>
            <a:effectLst>
              <a:outerShdw dist="25400" dir="5400000" algn="ctr" rotWithShape="0">
                <a:schemeClr val="bg2"/>
              </a:outerShdw>
            </a:effectLst>
          </p:spPr>
          <p:txBody>
            <a:bodyPr wrap="none" anchor="ctr"/>
            <a:lstStyle/>
            <a:p>
              <a:endParaRPr lang="zh-CN" altLang="en-US" sz="1600"/>
            </a:p>
          </p:txBody>
        </p:sp>
        <p:sp>
          <p:nvSpPr>
            <p:cNvPr id="201758" name="Rectangle 30"/>
            <p:cNvSpPr>
              <a:spLocks noChangeArrowheads="1"/>
            </p:cNvSpPr>
            <p:nvPr>
              <p:custDataLst>
                <p:tags r:id="rId4"/>
              </p:custDataLst>
            </p:nvPr>
          </p:nvSpPr>
          <p:spPr bwMode="blackWhite">
            <a:xfrm>
              <a:off x="2454" y="2160"/>
              <a:ext cx="880" cy="8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810" tIns="0" rIns="3810" bIns="0" anchor="ctr"/>
            <a:lstStyle/>
            <a:p>
              <a:pPr marL="342900" indent="-342900" algn="ctr"/>
              <a:r>
                <a:rPr lang="zh-CN" altLang="en-US" sz="1400" b="1" dirty="0" smtClean="0">
                  <a:solidFill>
                    <a:srgbClr val="000000"/>
                  </a:solidFill>
                  <a:ea typeface="楷体_GB2312" panose="02010609030101010101" pitchFamily="49" charset="-122"/>
                </a:rPr>
                <a:t>拆分报价</a:t>
              </a:r>
              <a:endParaRPr lang="zh-CN" altLang="en-US" sz="1400" b="1" dirty="0">
                <a:solidFill>
                  <a:srgbClr val="000000"/>
                </a:solidFill>
                <a:ea typeface="楷体_GB2312" panose="02010609030101010101" pitchFamily="49" charset="-122"/>
              </a:endParaRPr>
            </a:p>
            <a:p>
              <a:pPr marL="342900" indent="-342900" algn="ctr"/>
              <a:r>
                <a:rPr lang="zh-CN" altLang="en-US" sz="1400" b="1" dirty="0">
                  <a:solidFill>
                    <a:srgbClr val="000000"/>
                  </a:solidFill>
                  <a:ea typeface="楷体_GB2312" panose="02010609030101010101" pitchFamily="49" charset="-122"/>
                </a:rPr>
                <a:t>策略</a:t>
              </a:r>
            </a:p>
          </p:txBody>
        </p:sp>
      </p:grpSp>
      <p:grpSp>
        <p:nvGrpSpPr>
          <p:cNvPr id="201759" name="Group 31"/>
          <p:cNvGrpSpPr/>
          <p:nvPr/>
        </p:nvGrpSpPr>
        <p:grpSpPr bwMode="auto">
          <a:xfrm>
            <a:off x="1060450" y="4953001"/>
            <a:ext cx="1631950" cy="596900"/>
            <a:chOff x="2400" y="1968"/>
            <a:chExt cx="960" cy="960"/>
          </a:xfrm>
        </p:grpSpPr>
        <p:sp>
          <p:nvSpPr>
            <p:cNvPr id="201760" name="Oval 32"/>
            <p:cNvSpPr>
              <a:spLocks noChangeArrowheads="1"/>
            </p:cNvSpPr>
            <p:nvPr>
              <p:custDataLst>
                <p:tags r:id="rId1"/>
              </p:custDataLst>
            </p:nvPr>
          </p:nvSpPr>
          <p:spPr bwMode="blackWhite">
            <a:xfrm>
              <a:off x="2400" y="1968"/>
              <a:ext cx="960" cy="960"/>
            </a:xfrm>
            <a:prstGeom prst="ellipse">
              <a:avLst/>
            </a:prstGeom>
            <a:solidFill>
              <a:srgbClr val="FFFFFF"/>
            </a:solidFill>
            <a:ln w="9525">
              <a:solidFill>
                <a:srgbClr val="000000"/>
              </a:solidFill>
              <a:round/>
            </a:ln>
            <a:effectLst>
              <a:outerShdw dist="25400" dir="5400000" algn="ctr" rotWithShape="0">
                <a:schemeClr val="bg2"/>
              </a:outerShdw>
            </a:effectLst>
          </p:spPr>
          <p:txBody>
            <a:bodyPr wrap="none" anchor="ctr"/>
            <a:lstStyle/>
            <a:p>
              <a:endParaRPr lang="zh-CN" altLang="en-US"/>
            </a:p>
          </p:txBody>
        </p:sp>
        <p:sp>
          <p:nvSpPr>
            <p:cNvPr id="201761" name="Rectangle 33"/>
            <p:cNvSpPr>
              <a:spLocks noChangeArrowheads="1"/>
            </p:cNvSpPr>
            <p:nvPr>
              <p:custDataLst>
                <p:tags r:id="rId2"/>
              </p:custDataLst>
            </p:nvPr>
          </p:nvSpPr>
          <p:spPr bwMode="blackWhite">
            <a:xfrm>
              <a:off x="2440" y="2008"/>
              <a:ext cx="880" cy="8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810" tIns="0" rIns="3810" bIns="0" anchor="ctr"/>
            <a:lstStyle/>
            <a:p>
              <a:pPr marL="342900" indent="-342900" algn="ctr"/>
              <a:r>
                <a:rPr lang="zh-CN" altLang="en-US" sz="1400" b="1" dirty="0">
                  <a:solidFill>
                    <a:srgbClr val="000000"/>
                  </a:solidFill>
                  <a:ea typeface="楷体_GB2312" panose="02010609030101010101" pitchFamily="49" charset="-122"/>
                </a:rPr>
                <a:t>心理价格</a:t>
              </a:r>
            </a:p>
            <a:p>
              <a:pPr marL="342900" indent="-342900" algn="ctr"/>
              <a:r>
                <a:rPr lang="zh-CN" altLang="en-US" sz="1400" b="1" dirty="0">
                  <a:solidFill>
                    <a:srgbClr val="000000"/>
                  </a:solidFill>
                  <a:ea typeface="楷体_GB2312" panose="02010609030101010101" pitchFamily="49" charset="-122"/>
                </a:rPr>
                <a:t>策略</a:t>
              </a:r>
            </a:p>
          </p:txBody>
        </p:sp>
      </p:grpSp>
      <p:sp>
        <p:nvSpPr>
          <p:cNvPr id="201763" name="Rectangle 35"/>
          <p:cNvSpPr>
            <a:spLocks noChangeArrowheads="1"/>
          </p:cNvSpPr>
          <p:nvPr/>
        </p:nvSpPr>
        <p:spPr bwMode="auto">
          <a:xfrm>
            <a:off x="2743200" y="3374752"/>
            <a:ext cx="57150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1100" dirty="0">
                <a:ea typeface="楷体_GB2312" panose="02010609030101010101" pitchFamily="49" charset="-122"/>
              </a:rPr>
              <a:t>●</a:t>
            </a:r>
            <a:r>
              <a:rPr kumimoji="1" lang="zh-CN" altLang="en-US" sz="1400" dirty="0">
                <a:ea typeface="楷体_GB2312" panose="02010609030101010101" pitchFamily="49" charset="-122"/>
              </a:rPr>
              <a:t>由于购买数量、付款方式、交货期限、交货地点、客户性质等方面的不同，同一商品的购销价格不同</a:t>
            </a:r>
          </a:p>
        </p:txBody>
      </p:sp>
      <p:sp>
        <p:nvSpPr>
          <p:cNvPr id="201764" name="Rectangle 36"/>
          <p:cNvSpPr>
            <a:spLocks noChangeArrowheads="1"/>
          </p:cNvSpPr>
          <p:nvPr/>
        </p:nvSpPr>
        <p:spPr bwMode="auto">
          <a:xfrm>
            <a:off x="2731957" y="2209800"/>
            <a:ext cx="5994400"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kumimoji="1" lang="en-US" altLang="zh-CN" sz="1100" dirty="0">
                <a:ea typeface="楷体_GB2312" panose="02010609030101010101" pitchFamily="49" charset="-122"/>
              </a:rPr>
              <a:t>●</a:t>
            </a:r>
            <a:r>
              <a:rPr kumimoji="1" lang="zh-CN" altLang="en-US" sz="1400" dirty="0">
                <a:ea typeface="楷体_GB2312" panose="02010609030101010101" pitchFamily="49" charset="-122"/>
              </a:rPr>
              <a:t>价格本身不能使对方产生成交欲望</a:t>
            </a:r>
          </a:p>
          <a:p>
            <a:r>
              <a:rPr kumimoji="1" lang="zh-CN" altLang="en-US" sz="1100" dirty="0">
                <a:ea typeface="楷体_GB2312" panose="02010609030101010101" pitchFamily="49" charset="-122"/>
              </a:rPr>
              <a:t>●</a:t>
            </a:r>
            <a:r>
              <a:rPr kumimoji="1" lang="zh-CN" altLang="en-US" sz="1400" dirty="0">
                <a:ea typeface="楷体_GB2312" panose="02010609030101010101" pitchFamily="49" charset="-122"/>
              </a:rPr>
              <a:t>核心策略就是</a:t>
            </a:r>
            <a:r>
              <a:rPr kumimoji="1" lang="zh-CN" altLang="en-US" sz="1400" b="1" dirty="0" smtClean="0">
                <a:solidFill>
                  <a:srgbClr val="2F00B4"/>
                </a:solidFill>
                <a:ea typeface="楷体_GB2312" panose="02010609030101010101" pitchFamily="49" charset="-122"/>
              </a:rPr>
              <a:t>“价值塑造”</a:t>
            </a:r>
            <a:r>
              <a:rPr kumimoji="1" lang="zh-CN" altLang="en-US" sz="1400" dirty="0" smtClean="0">
                <a:ea typeface="楷体_GB2312" panose="02010609030101010101" pitchFamily="49" charset="-122"/>
              </a:rPr>
              <a:t>：先</a:t>
            </a:r>
            <a:r>
              <a:rPr kumimoji="1" lang="zh-CN" altLang="en-US" sz="1400" dirty="0">
                <a:ea typeface="楷体_GB2312" panose="02010609030101010101" pitchFamily="49" charset="-122"/>
              </a:rPr>
              <a:t>谈项目的价值，等对方对项目的使用价值有所了解之后，再谈项目价格</a:t>
            </a:r>
            <a:r>
              <a:rPr kumimoji="1" lang="zh-CN" altLang="en-US" sz="1400" dirty="0" smtClean="0">
                <a:ea typeface="楷体_GB2312" panose="02010609030101010101" pitchFamily="49" charset="-122"/>
              </a:rPr>
              <a:t>问题（</a:t>
            </a:r>
            <a:r>
              <a:rPr lang="zh-CN" altLang="zh-CN" sz="1400" dirty="0" smtClean="0">
                <a:latin typeface="楷体_GB2312" panose="02010609030101010101" pitchFamily="49" charset="-122"/>
                <a:ea typeface="楷体_GB2312" panose="02010609030101010101" pitchFamily="49" charset="-122"/>
              </a:rPr>
              <a:t>“</a:t>
            </a:r>
            <a:r>
              <a:rPr lang="zh-CN" altLang="zh-CN" sz="1400" dirty="0">
                <a:latin typeface="楷体_GB2312" panose="02010609030101010101" pitchFamily="49" charset="-122"/>
                <a:ea typeface="楷体_GB2312" panose="02010609030101010101" pitchFamily="49" charset="-122"/>
              </a:rPr>
              <a:t>先谈价值、后谈价格</a:t>
            </a:r>
            <a:r>
              <a:rPr lang="zh-CN" altLang="zh-CN" sz="1400" dirty="0" smtClean="0">
                <a:latin typeface="楷体_GB2312" panose="02010609030101010101" pitchFamily="49" charset="-122"/>
                <a:ea typeface="楷体_GB2312" panose="02010609030101010101" pitchFamily="49" charset="-122"/>
              </a:rPr>
              <a:t>”</a:t>
            </a:r>
            <a:r>
              <a:rPr lang="zh-CN" altLang="en-US" sz="1400" dirty="0" smtClean="0">
                <a:latin typeface="楷体_GB2312" panose="02010609030101010101" pitchFamily="49" charset="-122"/>
                <a:ea typeface="楷体_GB2312" panose="02010609030101010101" pitchFamily="49" charset="-122"/>
              </a:rPr>
              <a:t>）</a:t>
            </a:r>
            <a:endParaRPr kumimoji="1" lang="zh-CN" altLang="en-US" sz="1400" dirty="0">
              <a:latin typeface="楷体_GB2312" panose="02010609030101010101" pitchFamily="49" charset="-122"/>
              <a:ea typeface="楷体_GB2312" panose="02010609030101010101" pitchFamily="49" charset="-122"/>
            </a:endParaRPr>
          </a:p>
        </p:txBody>
      </p:sp>
      <p:sp>
        <p:nvSpPr>
          <p:cNvPr id="201765" name="Rectangle 37"/>
          <p:cNvSpPr>
            <a:spLocks noChangeArrowheads="1"/>
          </p:cNvSpPr>
          <p:nvPr/>
        </p:nvSpPr>
        <p:spPr bwMode="auto">
          <a:xfrm>
            <a:off x="2793792" y="4148400"/>
            <a:ext cx="45720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1100" dirty="0" smtClean="0">
                <a:latin typeface="楷体_GB2312" panose="02010609030101010101" pitchFamily="49" charset="-122"/>
                <a:ea typeface="楷体_GB2312" panose="02010609030101010101" pitchFamily="49" charset="-122"/>
              </a:rPr>
              <a:t>●</a:t>
            </a:r>
            <a:r>
              <a:rPr lang="zh-CN" altLang="zh-CN" sz="1400" dirty="0">
                <a:latin typeface="楷体_GB2312" panose="02010609030101010101" pitchFamily="49" charset="-122"/>
                <a:ea typeface="楷体_GB2312" panose="02010609030101010101" pitchFamily="49" charset="-122"/>
              </a:rPr>
              <a:t>将商品的计量单位细分化，按较小单位</a:t>
            </a:r>
            <a:r>
              <a:rPr lang="zh-CN" altLang="zh-CN" sz="1400" dirty="0" smtClean="0">
                <a:latin typeface="楷体_GB2312" panose="02010609030101010101" pitchFamily="49" charset="-122"/>
                <a:ea typeface="楷体_GB2312" panose="02010609030101010101" pitchFamily="49" charset="-122"/>
              </a:rPr>
              <a:t>报价</a:t>
            </a:r>
            <a:endParaRPr lang="en-US" altLang="zh-CN" sz="1400" dirty="0" smtClean="0">
              <a:latin typeface="楷体_GB2312" panose="02010609030101010101" pitchFamily="49" charset="-122"/>
              <a:ea typeface="楷体_GB2312" panose="02010609030101010101" pitchFamily="49" charset="-122"/>
            </a:endParaRPr>
          </a:p>
          <a:p>
            <a:r>
              <a:rPr kumimoji="1" lang="zh-CN" altLang="en-US" sz="1100" dirty="0" smtClean="0">
                <a:latin typeface="楷体_GB2312" panose="02010609030101010101" pitchFamily="49" charset="-122"/>
                <a:ea typeface="楷体_GB2312" panose="02010609030101010101" pitchFamily="49" charset="-122"/>
              </a:rPr>
              <a:t>●</a:t>
            </a:r>
            <a:r>
              <a:rPr kumimoji="1" lang="zh-CN" altLang="en-US" sz="1400" dirty="0">
                <a:latin typeface="楷体_GB2312" panose="02010609030101010101" pitchFamily="49" charset="-122"/>
                <a:ea typeface="楷体_GB2312" panose="02010609030101010101" pitchFamily="49" charset="-122"/>
              </a:rPr>
              <a:t>将商品的各个组成部分分别报价</a:t>
            </a:r>
          </a:p>
        </p:txBody>
      </p:sp>
      <p:sp>
        <p:nvSpPr>
          <p:cNvPr id="201766" name="Rectangle 38"/>
          <p:cNvSpPr>
            <a:spLocks noChangeArrowheads="1"/>
          </p:cNvSpPr>
          <p:nvPr/>
        </p:nvSpPr>
        <p:spPr bwMode="auto">
          <a:xfrm>
            <a:off x="2793792" y="4977872"/>
            <a:ext cx="4572000"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1100" dirty="0">
                <a:ea typeface="楷体_GB2312" panose="02010609030101010101" pitchFamily="49" charset="-122"/>
              </a:rPr>
              <a:t>●</a:t>
            </a:r>
            <a:r>
              <a:rPr kumimoji="1" lang="zh-CN" altLang="en-US" sz="1400" dirty="0">
                <a:ea typeface="楷体_GB2312" panose="02010609030101010101" pitchFamily="49" charset="-122"/>
              </a:rPr>
              <a:t>奇数定价</a:t>
            </a:r>
          </a:p>
        </p:txBody>
      </p:sp>
      <p:sp>
        <p:nvSpPr>
          <p:cNvPr id="201767" name="Rectangle 39"/>
          <p:cNvSpPr>
            <a:spLocks noChangeArrowheads="1"/>
          </p:cNvSpPr>
          <p:nvPr/>
        </p:nvSpPr>
        <p:spPr bwMode="auto">
          <a:xfrm>
            <a:off x="2756316" y="1160494"/>
            <a:ext cx="5715000"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1100" dirty="0">
                <a:ea typeface="楷体_GB2312" panose="02010609030101010101" pitchFamily="49" charset="-122"/>
              </a:rPr>
              <a:t>●</a:t>
            </a:r>
            <a:r>
              <a:rPr kumimoji="1" lang="zh-CN" altLang="en-US" sz="1400" dirty="0">
                <a:ea typeface="楷体_GB2312" panose="02010609030101010101" pitchFamily="49" charset="-122"/>
              </a:rPr>
              <a:t>谈判的冲突程度</a:t>
            </a:r>
          </a:p>
          <a:p>
            <a:r>
              <a:rPr kumimoji="1" lang="zh-CN" altLang="en-US" sz="1100" dirty="0">
                <a:ea typeface="楷体_GB2312" panose="02010609030101010101" pitchFamily="49" charset="-122"/>
              </a:rPr>
              <a:t>●</a:t>
            </a:r>
            <a:r>
              <a:rPr kumimoji="1" lang="zh-CN" altLang="en-US" sz="1400" dirty="0">
                <a:ea typeface="楷体_GB2312" panose="02010609030101010101" pitchFamily="49" charset="-122"/>
              </a:rPr>
              <a:t>谈判双方的实力对比</a:t>
            </a:r>
          </a:p>
          <a:p>
            <a:r>
              <a:rPr kumimoji="1" lang="zh-CN" altLang="en-US" sz="1100" dirty="0">
                <a:ea typeface="楷体_GB2312" panose="02010609030101010101" pitchFamily="49" charset="-122"/>
              </a:rPr>
              <a:t>●</a:t>
            </a:r>
            <a:r>
              <a:rPr kumimoji="1" lang="zh-CN" altLang="en-US" sz="1400" dirty="0">
                <a:ea typeface="楷体_GB2312" panose="02010609030101010101" pitchFamily="49" charset="-122"/>
              </a:rPr>
              <a:t>商业习惯</a:t>
            </a:r>
          </a:p>
        </p:txBody>
      </p:sp>
      <p:sp>
        <p:nvSpPr>
          <p:cNvPr id="2" name="矩形 1"/>
          <p:cNvSpPr/>
          <p:nvPr/>
        </p:nvSpPr>
        <p:spPr>
          <a:xfrm>
            <a:off x="1524001" y="5632704"/>
            <a:ext cx="6581775" cy="338554"/>
          </a:xfrm>
          <a:prstGeom prst="rect">
            <a:avLst/>
          </a:prstGeom>
          <a:solidFill>
            <a:schemeClr val="tx2">
              <a:lumMod val="20000"/>
              <a:lumOff val="80000"/>
            </a:schemeClr>
          </a:solidFill>
        </p:spPr>
        <p:txBody>
          <a:bodyPr wrap="square">
            <a:spAutoFit/>
          </a:bodyPr>
          <a:lstStyle/>
          <a:p>
            <a:r>
              <a:rPr lang="zh-CN" altLang="zh-CN" sz="1600" b="1" dirty="0">
                <a:latin typeface="楷体_GB2312" panose="02010609030101010101" pitchFamily="49" charset="-122"/>
                <a:ea typeface="楷体_GB2312" panose="02010609030101010101" pitchFamily="49" charset="-122"/>
              </a:rPr>
              <a:t>【视野拓展】名家论坛：先报价和后报价哪个更有利？（视频）</a:t>
            </a:r>
            <a:endParaRPr lang="zh-CN" altLang="en-US" sz="1600" b="1" dirty="0">
              <a:latin typeface="楷体_GB2312" panose="02010609030101010101" pitchFamily="49" charset="-122"/>
              <a:ea typeface="楷体_GB2312" panose="02010609030101010101" pitchFamily="49" charset="-122"/>
            </a:endParaRPr>
          </a:p>
        </p:txBody>
      </p:sp>
      <p:sp>
        <p:nvSpPr>
          <p:cNvPr id="3" name="矩形 2"/>
          <p:cNvSpPr/>
          <p:nvPr/>
        </p:nvSpPr>
        <p:spPr>
          <a:xfrm>
            <a:off x="1524001" y="6096000"/>
            <a:ext cx="6581775" cy="338554"/>
          </a:xfrm>
          <a:prstGeom prst="rect">
            <a:avLst/>
          </a:prstGeom>
          <a:solidFill>
            <a:schemeClr val="tx2">
              <a:lumMod val="20000"/>
              <a:lumOff val="80000"/>
            </a:schemeClr>
          </a:solidFill>
        </p:spPr>
        <p:txBody>
          <a:bodyPr wrap="square">
            <a:spAutoFit/>
          </a:bodyPr>
          <a:lstStyle/>
          <a:p>
            <a:r>
              <a:rPr lang="zh-CN" altLang="zh-CN" sz="1600" b="1" dirty="0">
                <a:latin typeface="楷体_GB2312" panose="02010609030101010101" pitchFamily="49" charset="-122"/>
                <a:ea typeface="楷体_GB2312" panose="02010609030101010101" pitchFamily="49" charset="-122"/>
              </a:rPr>
              <a:t>【视野拓展】谈判说服的关键是价值传递（视频）</a:t>
            </a:r>
            <a:endParaRPr lang="zh-CN" altLang="en-US" sz="1600" b="1" dirty="0">
              <a:latin typeface="楷体_GB2312" panose="02010609030101010101" pitchFamily="49" charset="-122"/>
              <a:ea typeface="楷体_GB2312" panose="02010609030101010101" pitchFamily="49" charset="-122"/>
            </a:endParaRPr>
          </a:p>
        </p:txBody>
      </p:sp>
    </p:spTree>
    <p:extLst>
      <p:ext uri="{BB962C8B-B14F-4D97-AF65-F5344CB8AC3E}">
        <p14:creationId xmlns:p14="http://schemas.microsoft.com/office/powerpoint/2010/main" val="3237636186"/>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2"/>
          <p:cNvSpPr>
            <a:spLocks noGrp="1" noChangeArrowheads="1"/>
          </p:cNvSpPr>
          <p:nvPr>
            <p:ph type="title"/>
          </p:nvPr>
        </p:nvSpPr>
        <p:spPr/>
        <p:txBody>
          <a:bodyPr/>
          <a:lstStyle/>
          <a:p>
            <a:pPr algn="l"/>
            <a:r>
              <a:rPr lang="en-US" altLang="zh-CN" sz="2800" b="1" dirty="0" smtClean="0">
                <a:latin typeface="楷体_GB2312" pitchFamily="49" charset="-122"/>
                <a:ea typeface="楷体_GB2312" pitchFamily="49" charset="-122"/>
              </a:rPr>
              <a:t>3.2.4</a:t>
            </a:r>
            <a:r>
              <a:rPr lang="zh-CN" altLang="en-US" sz="2800" b="1" dirty="0" smtClean="0">
                <a:latin typeface="楷体_GB2312" pitchFamily="49" charset="-122"/>
                <a:ea typeface="楷体_GB2312" pitchFamily="49" charset="-122"/>
              </a:rPr>
              <a:t>　应</a:t>
            </a:r>
            <a:r>
              <a:rPr lang="zh-CN" altLang="en-US" sz="2800" b="1" dirty="0">
                <a:latin typeface="楷体_GB2312" pitchFamily="49" charset="-122"/>
                <a:ea typeface="楷体_GB2312" pitchFamily="49" charset="-122"/>
              </a:rPr>
              <a:t>价的处理及其策略</a:t>
            </a:r>
          </a:p>
        </p:txBody>
      </p:sp>
      <p:sp>
        <p:nvSpPr>
          <p:cNvPr id="202755" name="Rectangle 3"/>
          <p:cNvSpPr>
            <a:spLocks noGrp="1" noChangeArrowheads="1"/>
          </p:cNvSpPr>
          <p:nvPr>
            <p:ph idx="1"/>
          </p:nvPr>
        </p:nvSpPr>
        <p:spPr>
          <a:xfrm>
            <a:off x="609600" y="1371600"/>
            <a:ext cx="8153400" cy="4876800"/>
          </a:xfrm>
        </p:spPr>
        <p:txBody>
          <a:bodyPr/>
          <a:lstStyle/>
          <a:p>
            <a:pPr>
              <a:lnSpc>
                <a:spcPct val="180000"/>
              </a:lnSpc>
              <a:spcBef>
                <a:spcPct val="0"/>
              </a:spcBef>
              <a:buFontTx/>
              <a:buNone/>
            </a:pPr>
            <a:r>
              <a:rPr lang="zh-CN" altLang="en-US" sz="2400" dirty="0" smtClean="0"/>
              <a:t>从</a:t>
            </a:r>
            <a:r>
              <a:rPr lang="zh-CN" altLang="en-US" sz="2400" dirty="0"/>
              <a:t>时间上看，应价是伴随报价而发生的，但就其实</a:t>
            </a:r>
          </a:p>
          <a:p>
            <a:pPr>
              <a:lnSpc>
                <a:spcPct val="180000"/>
              </a:lnSpc>
              <a:spcBef>
                <a:spcPct val="0"/>
              </a:spcBef>
              <a:buFontTx/>
              <a:buNone/>
            </a:pPr>
            <a:r>
              <a:rPr lang="zh-CN" altLang="en-US" sz="2400" dirty="0"/>
              <a:t>质而言，两者并无二致。应价方对另一方的报价做出回</a:t>
            </a:r>
          </a:p>
          <a:p>
            <a:pPr>
              <a:lnSpc>
                <a:spcPct val="180000"/>
              </a:lnSpc>
              <a:spcBef>
                <a:spcPct val="0"/>
              </a:spcBef>
              <a:buFontTx/>
              <a:buNone/>
            </a:pPr>
            <a:r>
              <a:rPr lang="zh-CN" altLang="en-US" sz="2400" dirty="0"/>
              <a:t>复，有两种基础的策略可供选择：</a:t>
            </a:r>
          </a:p>
          <a:p>
            <a:pPr lvl="1">
              <a:lnSpc>
                <a:spcPct val="180000"/>
              </a:lnSpc>
              <a:spcBef>
                <a:spcPct val="0"/>
              </a:spcBef>
            </a:pPr>
            <a:r>
              <a:rPr lang="zh-CN" altLang="en-US" dirty="0" smtClean="0">
                <a:latin typeface="微软雅黑" pitchFamily="34" charset="-122"/>
                <a:ea typeface="微软雅黑" pitchFamily="34" charset="-122"/>
              </a:rPr>
              <a:t>要求</a:t>
            </a:r>
            <a:r>
              <a:rPr lang="zh-CN" altLang="en-US" dirty="0">
                <a:latin typeface="微软雅黑" pitchFamily="34" charset="-122"/>
                <a:ea typeface="微软雅黑" pitchFamily="34" charset="-122"/>
              </a:rPr>
              <a:t>对方降低其</a:t>
            </a:r>
            <a:r>
              <a:rPr lang="zh-CN" altLang="en-US" dirty="0" smtClean="0">
                <a:latin typeface="微软雅黑" pitchFamily="34" charset="-122"/>
                <a:ea typeface="微软雅黑" pitchFamily="34" charset="-122"/>
              </a:rPr>
              <a:t>报价</a:t>
            </a:r>
            <a:endParaRPr lang="zh-CN" altLang="en-US" dirty="0">
              <a:latin typeface="微软雅黑" pitchFamily="34" charset="-122"/>
              <a:ea typeface="微软雅黑" pitchFamily="34" charset="-122"/>
            </a:endParaRPr>
          </a:p>
          <a:p>
            <a:pPr lvl="1">
              <a:lnSpc>
                <a:spcPct val="180000"/>
              </a:lnSpc>
              <a:spcBef>
                <a:spcPct val="0"/>
              </a:spcBef>
            </a:pPr>
            <a:r>
              <a:rPr lang="zh-CN" altLang="en-US" dirty="0" smtClean="0">
                <a:latin typeface="微软雅黑" pitchFamily="34" charset="-122"/>
                <a:ea typeface="微软雅黑" pitchFamily="34" charset="-122"/>
              </a:rPr>
              <a:t>提出</a:t>
            </a:r>
            <a:r>
              <a:rPr lang="zh-CN" altLang="en-US" dirty="0">
                <a:latin typeface="微软雅黑" pitchFamily="34" charset="-122"/>
                <a:ea typeface="微软雅黑" pitchFamily="34" charset="-122"/>
              </a:rPr>
              <a:t>本方的</a:t>
            </a:r>
            <a:r>
              <a:rPr lang="zh-CN" altLang="en-US" dirty="0" smtClean="0">
                <a:latin typeface="微软雅黑" pitchFamily="34" charset="-122"/>
                <a:ea typeface="微软雅黑" pitchFamily="34" charset="-122"/>
              </a:rPr>
              <a:t>报价 </a:t>
            </a:r>
            <a:endParaRPr lang="zh-CN" altLang="en-US" dirty="0">
              <a:latin typeface="微软雅黑" pitchFamily="34" charset="-122"/>
              <a:ea typeface="微软雅黑" pitchFamily="34" charset="-122"/>
            </a:endParaRPr>
          </a:p>
        </p:txBody>
      </p:sp>
      <p:pic>
        <p:nvPicPr>
          <p:cNvPr id="270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1009" y="3848100"/>
            <a:ext cx="3009900" cy="300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Rectangle 2"/>
          <p:cNvSpPr>
            <a:spLocks noGrp="1" noChangeArrowheads="1"/>
          </p:cNvSpPr>
          <p:nvPr>
            <p:ph type="title"/>
          </p:nvPr>
        </p:nvSpPr>
        <p:spPr>
          <a:solidFill>
            <a:schemeClr val="accent3">
              <a:lumMod val="20000"/>
              <a:lumOff val="80000"/>
            </a:schemeClr>
          </a:solidFill>
        </p:spPr>
        <p:txBody>
          <a:bodyPr/>
          <a:lstStyle/>
          <a:p>
            <a:r>
              <a:rPr lang="en-US" altLang="zh-CN" sz="3200" b="1" dirty="0" smtClean="0"/>
              <a:t>3.3</a:t>
            </a:r>
            <a:r>
              <a:rPr lang="zh-CN" altLang="en-US" sz="3200" b="1" dirty="0" smtClean="0"/>
              <a:t>　磋商</a:t>
            </a:r>
            <a:r>
              <a:rPr lang="zh-CN" altLang="en-US" sz="3200" b="1" dirty="0"/>
              <a:t>阶段的谈判策略</a:t>
            </a:r>
          </a:p>
        </p:txBody>
      </p:sp>
      <p:sp>
        <p:nvSpPr>
          <p:cNvPr id="203779" name="Rectangle 3"/>
          <p:cNvSpPr>
            <a:spLocks noGrp="1" noChangeArrowheads="1"/>
          </p:cNvSpPr>
          <p:nvPr>
            <p:ph idx="1"/>
          </p:nvPr>
        </p:nvSpPr>
        <p:spPr>
          <a:xfrm>
            <a:off x="838200" y="1524000"/>
            <a:ext cx="7924800" cy="4724400"/>
          </a:xfrm>
        </p:spPr>
        <p:txBody>
          <a:bodyPr/>
          <a:lstStyle/>
          <a:p>
            <a:pPr>
              <a:lnSpc>
                <a:spcPct val="90000"/>
              </a:lnSpc>
              <a:buFontTx/>
              <a:buNone/>
            </a:pPr>
            <a:r>
              <a:rPr lang="en-US" altLang="zh-CN" sz="2800" b="1" dirty="0" smtClean="0">
                <a:solidFill>
                  <a:srgbClr val="660033"/>
                </a:solidFill>
                <a:latin typeface="楷体_GB2312" pitchFamily="49" charset="-122"/>
                <a:ea typeface="楷体_GB2312" pitchFamily="49" charset="-122"/>
              </a:rPr>
              <a:t>3.3.1</a:t>
            </a:r>
            <a:r>
              <a:rPr lang="zh-CN" altLang="en-US" sz="2800" b="1" dirty="0" smtClean="0">
                <a:solidFill>
                  <a:srgbClr val="660033"/>
                </a:solidFill>
                <a:latin typeface="楷体_GB2312" pitchFamily="49" charset="-122"/>
                <a:ea typeface="楷体_GB2312" pitchFamily="49" charset="-122"/>
              </a:rPr>
              <a:t>　让步</a:t>
            </a:r>
            <a:r>
              <a:rPr lang="zh-CN" altLang="en-US" sz="2800" b="1" dirty="0">
                <a:solidFill>
                  <a:srgbClr val="660033"/>
                </a:solidFill>
                <a:latin typeface="楷体_GB2312" pitchFamily="49" charset="-122"/>
                <a:ea typeface="楷体_GB2312" pitchFamily="49" charset="-122"/>
              </a:rPr>
              <a:t>的策略</a:t>
            </a:r>
          </a:p>
          <a:p>
            <a:pPr>
              <a:buClr>
                <a:schemeClr val="tx2"/>
              </a:buClr>
              <a:buFont typeface="Wingdings" pitchFamily="2" charset="2"/>
              <a:buChar char="n"/>
            </a:pPr>
            <a:r>
              <a:rPr lang="zh-CN" altLang="en-US" sz="2000" b="1" dirty="0"/>
              <a:t>让步的基本策略：</a:t>
            </a:r>
          </a:p>
          <a:p>
            <a:pPr lvl="1"/>
            <a:r>
              <a:rPr lang="zh-CN" altLang="en-US" sz="1600" dirty="0">
                <a:latin typeface="微软雅黑" pitchFamily="34" charset="-122"/>
                <a:ea typeface="微软雅黑" pitchFamily="34" charset="-122"/>
              </a:rPr>
              <a:t>让步是谈判双方谋求一致的手段，没有让步，也就没有谈判的成功。</a:t>
            </a:r>
          </a:p>
          <a:p>
            <a:pPr lvl="1"/>
            <a:r>
              <a:rPr lang="zh-CN" altLang="en-US" sz="1600" dirty="0">
                <a:latin typeface="微软雅黑" pitchFamily="34" charset="-122"/>
                <a:ea typeface="微软雅黑" pitchFamily="34" charset="-122"/>
              </a:rPr>
              <a:t>谈判者应避免轻易作出让步，更不能作无谓的让步。</a:t>
            </a:r>
          </a:p>
          <a:p>
            <a:pPr lvl="1"/>
            <a:r>
              <a:rPr lang="zh-CN" altLang="en-US" sz="1600" dirty="0">
                <a:latin typeface="微软雅黑" pitchFamily="34" charset="-122"/>
                <a:ea typeface="微软雅黑" pitchFamily="34" charset="-122"/>
              </a:rPr>
              <a:t>应充分考虑到每一次让步可能产生的影响，尽量使对方从中获得较大的满足。</a:t>
            </a:r>
            <a:endParaRPr lang="zh-CN" altLang="en-US" sz="1600" dirty="0">
              <a:latin typeface="微软雅黑" pitchFamily="34" charset="-122"/>
              <a:ea typeface="微软雅黑" pitchFamily="34" charset="-122"/>
              <a:cs typeface="Times New Roman" pitchFamily="18" charset="0"/>
            </a:endParaRPr>
          </a:p>
          <a:p>
            <a:pPr lvl="1"/>
            <a:r>
              <a:rPr lang="zh-CN" altLang="en-US" sz="1600" dirty="0">
                <a:latin typeface="微软雅黑" pitchFamily="34" charset="-122"/>
                <a:ea typeface="微软雅黑" pitchFamily="34" charset="-122"/>
              </a:rPr>
              <a:t>让步应是双向的、互惠的，其实质是以让步换取让步。</a:t>
            </a:r>
          </a:p>
          <a:p>
            <a:pPr>
              <a:buClr>
                <a:schemeClr val="tx2"/>
              </a:buClr>
              <a:buFont typeface="Wingdings" pitchFamily="2" charset="2"/>
              <a:buChar char="n"/>
            </a:pPr>
            <a:r>
              <a:rPr lang="zh-CN" altLang="en-US" sz="2000" b="1" dirty="0"/>
              <a:t>假设的让步模式</a:t>
            </a:r>
            <a:r>
              <a:rPr lang="zh-CN" altLang="en-US" sz="2000" dirty="0"/>
              <a:t>：</a:t>
            </a:r>
          </a:p>
          <a:p>
            <a:pPr lvl="1"/>
            <a:r>
              <a:rPr lang="zh-CN" altLang="en-US" sz="1800" dirty="0">
                <a:latin typeface="微软雅黑" pitchFamily="34" charset="-122"/>
                <a:ea typeface="微软雅黑" pitchFamily="34" charset="-122"/>
              </a:rPr>
              <a:t>冒险型让步、刺激型让步、希望型让步、妥协型让步、危险型让步、诱发型让步、虚伪性让步、愚蠢型让步</a:t>
            </a:r>
          </a:p>
          <a:p>
            <a:pPr>
              <a:buClr>
                <a:schemeClr val="tx2"/>
              </a:buClr>
              <a:buFont typeface="Wingdings" pitchFamily="2" charset="2"/>
              <a:buChar char="n"/>
            </a:pPr>
            <a:r>
              <a:rPr lang="zh-CN" altLang="en-US" sz="2000" b="1" dirty="0"/>
              <a:t>互惠的让步方式：</a:t>
            </a:r>
            <a:endParaRPr lang="zh-CN" altLang="en-US" sz="2000" dirty="0"/>
          </a:p>
          <a:p>
            <a:pPr lvl="1">
              <a:buClr>
                <a:schemeClr val="tx2"/>
              </a:buClr>
              <a:buFont typeface="Wingdings" pitchFamily="2" charset="2"/>
              <a:buNone/>
            </a:pPr>
            <a:r>
              <a:rPr lang="en-US" altLang="zh-CN" sz="1800" dirty="0">
                <a:latin typeface="微软雅黑" pitchFamily="34" charset="-122"/>
                <a:ea typeface="微软雅黑" pitchFamily="34" charset="-122"/>
              </a:rPr>
              <a:t>-</a:t>
            </a:r>
            <a:r>
              <a:rPr lang="zh-CN" altLang="en-US" sz="1800" dirty="0">
                <a:latin typeface="微软雅黑" pitchFamily="34" charset="-122"/>
                <a:ea typeface="微软雅黑" pitchFamily="34" charset="-122"/>
              </a:rPr>
              <a:t>对等式让步、互补式让步</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685800" y="381000"/>
            <a:ext cx="6870700" cy="762000"/>
          </a:xfrm>
        </p:spPr>
        <p:txBody>
          <a:bodyPr/>
          <a:lstStyle/>
          <a:p>
            <a:pPr algn="l"/>
            <a:r>
              <a:rPr lang="en-US" altLang="zh-CN" sz="2800" b="1" dirty="0" smtClean="0">
                <a:latin typeface="楷体" panose="02010609060101010101" pitchFamily="49" charset="-122"/>
                <a:ea typeface="楷体" panose="02010609060101010101" pitchFamily="49" charset="-122"/>
              </a:rPr>
              <a:t>1.1.2</a:t>
            </a:r>
            <a:r>
              <a:rPr lang="zh-CN" altLang="en-US" sz="2800" b="1" dirty="0" smtClean="0">
                <a:latin typeface="楷体" panose="02010609060101010101" pitchFamily="49" charset="-122"/>
                <a:ea typeface="楷体" panose="02010609060101010101" pitchFamily="49" charset="-122"/>
              </a:rPr>
              <a:t>　</a:t>
            </a:r>
            <a:r>
              <a:rPr lang="zh-CN" altLang="zh-CN" sz="2800" dirty="0">
                <a:latin typeface="楷体" panose="02010609060101010101" pitchFamily="49" charset="-122"/>
                <a:ea typeface="楷体" panose="02010609060101010101" pitchFamily="49" charset="-122"/>
              </a:rPr>
              <a:t>商务谈判的</a:t>
            </a:r>
            <a:r>
              <a:rPr lang="zh-CN" altLang="zh-CN" sz="2800" dirty="0" smtClean="0">
                <a:latin typeface="楷体" panose="02010609060101010101" pitchFamily="49" charset="-122"/>
                <a:ea typeface="楷体" panose="02010609060101010101" pitchFamily="49" charset="-122"/>
              </a:rPr>
              <a:t>特征</a:t>
            </a:r>
            <a:endParaRPr lang="zh-CN" altLang="en-US" sz="2800" b="1" dirty="0">
              <a:latin typeface="楷体" panose="02010609060101010101" pitchFamily="49" charset="-122"/>
              <a:ea typeface="楷体" panose="02010609060101010101" pitchFamily="49" charset="-122"/>
            </a:endParaRPr>
          </a:p>
        </p:txBody>
      </p:sp>
      <p:sp>
        <p:nvSpPr>
          <p:cNvPr id="37891" name="Rectangle 3"/>
          <p:cNvSpPr>
            <a:spLocks noGrp="1" noChangeArrowheads="1"/>
          </p:cNvSpPr>
          <p:nvPr>
            <p:ph idx="1"/>
          </p:nvPr>
        </p:nvSpPr>
        <p:spPr>
          <a:xfrm>
            <a:off x="838200" y="1143000"/>
            <a:ext cx="7772400" cy="2794000"/>
          </a:xfrm>
        </p:spPr>
        <p:txBody>
          <a:bodyPr>
            <a:normAutofit/>
          </a:bodyPr>
          <a:lstStyle/>
          <a:p>
            <a:pPr marL="0" indent="0">
              <a:spcBef>
                <a:spcPts val="600"/>
              </a:spcBef>
              <a:buNone/>
            </a:pPr>
            <a:r>
              <a:rPr lang="en-US" altLang="zh-CN" sz="2000" b="1" dirty="0" smtClean="0"/>
              <a:t>1</a:t>
            </a:r>
            <a:r>
              <a:rPr lang="en-US" altLang="zh-CN" sz="2000" b="1" dirty="0"/>
              <a:t>.</a:t>
            </a:r>
            <a:r>
              <a:rPr lang="zh-CN" altLang="zh-CN" sz="2000" b="1" dirty="0"/>
              <a:t>商务谈判以经济利益为目的，通常以价格问题作为谈判的核心</a:t>
            </a:r>
            <a:endParaRPr lang="zh-CN" altLang="zh-CN" sz="2000" dirty="0"/>
          </a:p>
          <a:p>
            <a:pPr marL="0" indent="0">
              <a:spcBef>
                <a:spcPts val="600"/>
              </a:spcBef>
              <a:buNone/>
            </a:pPr>
            <a:r>
              <a:rPr lang="en-US" altLang="zh-CN" sz="2000" b="1" dirty="0"/>
              <a:t>2.</a:t>
            </a:r>
            <a:r>
              <a:rPr lang="zh-CN" altLang="zh-CN" sz="2000" b="1" dirty="0"/>
              <a:t>谈判是参与各方“合作”与“冲突”的对立统一</a:t>
            </a:r>
            <a:endParaRPr lang="zh-CN" altLang="zh-CN" sz="2000" dirty="0"/>
          </a:p>
          <a:p>
            <a:pPr marL="0" indent="0">
              <a:spcBef>
                <a:spcPts val="600"/>
              </a:spcBef>
              <a:buNone/>
            </a:pPr>
            <a:r>
              <a:rPr lang="en-US" altLang="zh-CN" sz="2000" b="1" dirty="0"/>
              <a:t>3.</a:t>
            </a:r>
            <a:r>
              <a:rPr lang="zh-CN" altLang="zh-CN" sz="2000" b="1" dirty="0"/>
              <a:t>谈判是“施”与“受”兼而有之的一种互动过程</a:t>
            </a:r>
            <a:endParaRPr lang="zh-CN" altLang="zh-CN" sz="2000" dirty="0"/>
          </a:p>
          <a:p>
            <a:pPr marL="0" indent="0">
              <a:spcBef>
                <a:spcPts val="600"/>
              </a:spcBef>
              <a:buNone/>
            </a:pPr>
            <a:r>
              <a:rPr lang="en-US" altLang="zh-CN" sz="2000" b="1" dirty="0"/>
              <a:t>4.</a:t>
            </a:r>
            <a:r>
              <a:rPr lang="zh-CN" altLang="zh-CN" sz="2000" b="1" dirty="0"/>
              <a:t>谈判是非均等的“互惠”，双方对利益的追求受到一定的利益界限的约束</a:t>
            </a:r>
            <a:endParaRPr lang="zh-CN" altLang="zh-CN" sz="2000" dirty="0"/>
          </a:p>
          <a:p>
            <a:pPr marL="0" indent="0">
              <a:spcBef>
                <a:spcPts val="600"/>
              </a:spcBef>
              <a:buNone/>
            </a:pPr>
            <a:r>
              <a:rPr lang="en-US" altLang="zh-CN" sz="2000" b="1" dirty="0"/>
              <a:t>5.</a:t>
            </a:r>
            <a:r>
              <a:rPr lang="zh-CN" altLang="zh-CN" sz="2000" b="1" dirty="0"/>
              <a:t>谈判各方最终获利的大小取决于各方实力和谈判</a:t>
            </a:r>
            <a:r>
              <a:rPr lang="zh-CN" altLang="zh-CN" sz="2000" b="1" dirty="0" smtClean="0"/>
              <a:t>能力</a:t>
            </a:r>
            <a:endParaRPr lang="zh-CN" altLang="zh-CN" sz="2000" dirty="0"/>
          </a:p>
        </p:txBody>
      </p:sp>
      <p:sp>
        <p:nvSpPr>
          <p:cNvPr id="5" name="矩形 4"/>
          <p:cNvSpPr/>
          <p:nvPr/>
        </p:nvSpPr>
        <p:spPr>
          <a:xfrm>
            <a:off x="1752600" y="5331394"/>
            <a:ext cx="5486400" cy="369332"/>
          </a:xfrm>
          <a:prstGeom prst="rect">
            <a:avLst/>
          </a:prstGeom>
          <a:solidFill>
            <a:schemeClr val="accent5">
              <a:lumMod val="20000"/>
              <a:lumOff val="80000"/>
            </a:schemeClr>
          </a:solidFill>
        </p:spPr>
        <p:txBody>
          <a:bodyPr wrap="square">
            <a:spAutoFit/>
          </a:bodyPr>
          <a:lstStyle/>
          <a:p>
            <a:r>
              <a:rPr lang="zh-CN" altLang="zh-CN" b="1" dirty="0">
                <a:latin typeface="楷体_GB2312" panose="02010609030101010101" pitchFamily="49" charset="-122"/>
                <a:ea typeface="楷体_GB2312" panose="02010609030101010101" pitchFamily="49" charset="-122"/>
              </a:rPr>
              <a:t>【视野拓展】医保代表“买菜式砍价谈判”（视频） </a:t>
            </a:r>
            <a:endParaRPr lang="zh-CN" altLang="en-US" b="1" dirty="0">
              <a:latin typeface="楷体_GB2312" panose="02010609030101010101" pitchFamily="49" charset="-122"/>
              <a:ea typeface="楷体_GB2312" panose="02010609030101010101" pitchFamily="49" charset="-122"/>
            </a:endParaRPr>
          </a:p>
        </p:txBody>
      </p:sp>
      <p:sp>
        <p:nvSpPr>
          <p:cNvPr id="2" name="矩形 1"/>
          <p:cNvSpPr/>
          <p:nvPr/>
        </p:nvSpPr>
        <p:spPr>
          <a:xfrm>
            <a:off x="838200" y="3733800"/>
            <a:ext cx="7517425" cy="923330"/>
          </a:xfrm>
          <a:prstGeom prst="rect">
            <a:avLst/>
          </a:prstGeom>
          <a:solidFill>
            <a:schemeClr val="accent3">
              <a:lumMod val="20000"/>
              <a:lumOff val="80000"/>
            </a:schemeClr>
          </a:solidFill>
        </p:spPr>
        <p:txBody>
          <a:bodyPr wrap="square">
            <a:spAutoFit/>
          </a:bodyPr>
          <a:lstStyle/>
          <a:p>
            <a:pPr marL="342900" lvl="0" indent="-342900" fontAlgn="auto">
              <a:spcBef>
                <a:spcPct val="20000"/>
              </a:spcBef>
              <a:spcAft>
                <a:spcPts val="0"/>
              </a:spcAft>
              <a:buClr>
                <a:srgbClr val="660033"/>
              </a:buClr>
              <a:buSzPct val="113000"/>
              <a:buFont typeface="Arial" pitchFamily="34" charset="0"/>
              <a:buChar char="•"/>
            </a:pPr>
            <a:r>
              <a:rPr lang="zh-CN" altLang="zh-CN" dirty="0" smtClean="0">
                <a:solidFill>
                  <a:prstClr val="black"/>
                </a:solidFill>
                <a:latin typeface="楷体_GB2312" pitchFamily="49" charset="-122"/>
                <a:ea typeface="楷体_GB2312" pitchFamily="49" charset="-122"/>
              </a:rPr>
              <a:t>谈判</a:t>
            </a:r>
            <a:r>
              <a:rPr lang="zh-CN" altLang="zh-CN" dirty="0">
                <a:solidFill>
                  <a:prstClr val="black"/>
                </a:solidFill>
                <a:latin typeface="楷体_GB2312" pitchFamily="49" charset="-122"/>
                <a:ea typeface="楷体_GB2312" pitchFamily="49" charset="-122"/>
              </a:rPr>
              <a:t>涉及</a:t>
            </a:r>
            <a:r>
              <a:rPr lang="zh-CN" altLang="zh-CN" dirty="0" smtClean="0">
                <a:solidFill>
                  <a:prstClr val="black"/>
                </a:solidFill>
                <a:latin typeface="楷体_GB2312" pitchFamily="49" charset="-122"/>
                <a:ea typeface="楷体_GB2312" pitchFamily="49" charset="-122"/>
              </a:rPr>
              <a:t>的是“双方”</a:t>
            </a:r>
            <a:r>
              <a:rPr lang="zh-CN" altLang="en-US" dirty="0" smtClean="0">
                <a:solidFill>
                  <a:prstClr val="black"/>
                </a:solidFill>
                <a:latin typeface="楷体_GB2312" pitchFamily="49" charset="-122"/>
                <a:ea typeface="楷体_GB2312" pitchFamily="49" charset="-122"/>
              </a:rPr>
              <a:t>（多方）</a:t>
            </a:r>
            <a:r>
              <a:rPr lang="zh-CN" altLang="zh-CN" dirty="0" smtClean="0">
                <a:solidFill>
                  <a:prstClr val="black"/>
                </a:solidFill>
                <a:latin typeface="楷体_GB2312" pitchFamily="49" charset="-122"/>
                <a:ea typeface="楷体_GB2312" pitchFamily="49" charset="-122"/>
              </a:rPr>
              <a:t>，</a:t>
            </a:r>
            <a:r>
              <a:rPr lang="zh-CN" altLang="zh-CN" dirty="0">
                <a:solidFill>
                  <a:prstClr val="black"/>
                </a:solidFill>
                <a:latin typeface="楷体_GB2312" pitchFamily="49" charset="-122"/>
                <a:ea typeface="楷体_GB2312" pitchFamily="49" charset="-122"/>
              </a:rPr>
              <a:t>所寻求的是双方互惠互利的结果。互惠互利，不是那种“我赢你输”或“我输你赢”的单利性“零和博弈”结果，而是“我赢你也赢”</a:t>
            </a:r>
            <a:r>
              <a:rPr lang="zh-CN" altLang="zh-CN" dirty="0" smtClean="0">
                <a:solidFill>
                  <a:prstClr val="black"/>
                </a:solidFill>
                <a:latin typeface="楷体_GB2312" pitchFamily="49" charset="-122"/>
                <a:ea typeface="楷体_GB2312" pitchFamily="49" charset="-122"/>
              </a:rPr>
              <a:t>的</a:t>
            </a:r>
            <a:r>
              <a:rPr lang="zh-CN" altLang="zh-CN" b="1" dirty="0" smtClean="0">
                <a:solidFill>
                  <a:srgbClr val="C00000"/>
                </a:solidFill>
                <a:latin typeface="楷体_GB2312" pitchFamily="49" charset="-122"/>
                <a:ea typeface="楷体_GB2312" pitchFamily="49" charset="-122"/>
              </a:rPr>
              <a:t>“</a:t>
            </a:r>
            <a:r>
              <a:rPr lang="zh-CN" altLang="zh-CN" b="1" dirty="0">
                <a:solidFill>
                  <a:srgbClr val="C00000"/>
                </a:solidFill>
                <a:latin typeface="楷体_GB2312" pitchFamily="49" charset="-122"/>
                <a:ea typeface="楷体_GB2312" pitchFamily="49" charset="-122"/>
              </a:rPr>
              <a:t>非零和博弈”</a:t>
            </a:r>
            <a:r>
              <a:rPr lang="zh-CN" altLang="zh-CN" dirty="0">
                <a:solidFill>
                  <a:prstClr val="black"/>
                </a:solidFill>
                <a:latin typeface="楷体_GB2312" pitchFamily="49" charset="-122"/>
                <a:ea typeface="楷体_GB2312" pitchFamily="49" charset="-122"/>
              </a:rPr>
              <a:t>结果。</a:t>
            </a:r>
            <a:endParaRPr lang="en-US" altLang="zh-CN" sz="1400" dirty="0">
              <a:solidFill>
                <a:prstClr val="black"/>
              </a:solidFill>
              <a:latin typeface="楷体_GB2312" pitchFamily="49" charset="-122"/>
              <a:ea typeface="楷体_GB2312" pitchFamily="49" charset="-122"/>
            </a:endParaRPr>
          </a:p>
        </p:txBody>
      </p:sp>
    </p:spTree>
    <p:extLst>
      <p:ext uri="{BB962C8B-B14F-4D97-AF65-F5344CB8AC3E}">
        <p14:creationId xmlns:p14="http://schemas.microsoft.com/office/powerpoint/2010/main" val="4201390306"/>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Rectangle 2"/>
          <p:cNvSpPr>
            <a:spLocks noGrp="1" noChangeArrowheads="1"/>
          </p:cNvSpPr>
          <p:nvPr>
            <p:ph type="title"/>
          </p:nvPr>
        </p:nvSpPr>
        <p:spPr/>
        <p:txBody>
          <a:bodyPr/>
          <a:lstStyle/>
          <a:p>
            <a:pPr algn="l"/>
            <a:r>
              <a:rPr lang="en-US" altLang="zh-CN" sz="2800" b="1" dirty="0" smtClean="0">
                <a:latin typeface="楷体_GB2312" pitchFamily="49" charset="-122"/>
                <a:ea typeface="楷体_GB2312" pitchFamily="49" charset="-122"/>
              </a:rPr>
              <a:t>3.3.2</a:t>
            </a:r>
            <a:r>
              <a:rPr lang="zh-CN" altLang="en-US" sz="2800" b="1" dirty="0" smtClean="0">
                <a:latin typeface="楷体_GB2312" pitchFamily="49" charset="-122"/>
                <a:ea typeface="楷体_GB2312" pitchFamily="49" charset="-122"/>
              </a:rPr>
              <a:t>　迫使</a:t>
            </a:r>
            <a:r>
              <a:rPr lang="zh-CN" altLang="en-US" sz="2800" b="1" dirty="0">
                <a:latin typeface="楷体_GB2312" pitchFamily="49" charset="-122"/>
                <a:ea typeface="楷体_GB2312" pitchFamily="49" charset="-122"/>
              </a:rPr>
              <a:t>对方让步的策略</a:t>
            </a:r>
          </a:p>
        </p:txBody>
      </p:sp>
      <p:pic>
        <p:nvPicPr>
          <p:cNvPr id="205828" name="Picture 4" descr="rect_10x2cm_yellow"/>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44650" y="2425700"/>
            <a:ext cx="2327275" cy="523875"/>
          </a:xfrm>
          <a:prstGeom prst="rect">
            <a:avLst/>
          </a:prstGeom>
          <a:noFill/>
          <a:extLst>
            <a:ext uri="{909E8E84-426E-40DD-AFC4-6F175D3DCCD1}">
              <a14:hiddenFill xmlns:a14="http://schemas.microsoft.com/office/drawing/2010/main">
                <a:solidFill>
                  <a:srgbClr val="FFFFFF"/>
                </a:solidFill>
              </a14:hiddenFill>
            </a:ext>
          </a:extLst>
        </p:spPr>
      </p:pic>
      <p:pic>
        <p:nvPicPr>
          <p:cNvPr id="205829" name="Picture 5" descr="rect_10x2cm_blu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59300" y="3481388"/>
            <a:ext cx="2327275" cy="523875"/>
          </a:xfrm>
          <a:prstGeom prst="rect">
            <a:avLst/>
          </a:prstGeom>
          <a:noFill/>
          <a:extLst>
            <a:ext uri="{909E8E84-426E-40DD-AFC4-6F175D3DCCD1}">
              <a14:hiddenFill xmlns:a14="http://schemas.microsoft.com/office/drawing/2010/main">
                <a:solidFill>
                  <a:srgbClr val="FFFFFF"/>
                </a:solidFill>
              </a14:hiddenFill>
            </a:ext>
          </a:extLst>
        </p:spPr>
      </p:pic>
      <p:pic>
        <p:nvPicPr>
          <p:cNvPr id="205830" name="Picture 6" descr="rect_10x2cm_cyan"/>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44650" y="3835400"/>
            <a:ext cx="2327275" cy="523875"/>
          </a:xfrm>
          <a:prstGeom prst="rect">
            <a:avLst/>
          </a:prstGeom>
          <a:noFill/>
          <a:extLst>
            <a:ext uri="{909E8E84-426E-40DD-AFC4-6F175D3DCCD1}">
              <a14:hiddenFill xmlns:a14="http://schemas.microsoft.com/office/drawing/2010/main">
                <a:solidFill>
                  <a:srgbClr val="FFFFFF"/>
                </a:solidFill>
              </a14:hiddenFill>
            </a:ext>
          </a:extLst>
        </p:spPr>
      </p:pic>
      <p:pic>
        <p:nvPicPr>
          <p:cNvPr id="205831" name="Picture 7" descr="rect_10x2cm_green"/>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63700" y="4533900"/>
            <a:ext cx="2327275" cy="523875"/>
          </a:xfrm>
          <a:prstGeom prst="rect">
            <a:avLst/>
          </a:prstGeom>
          <a:noFill/>
          <a:extLst>
            <a:ext uri="{909E8E84-426E-40DD-AFC4-6F175D3DCCD1}">
              <a14:hiddenFill xmlns:a14="http://schemas.microsoft.com/office/drawing/2010/main">
                <a:solidFill>
                  <a:srgbClr val="FFFFFF"/>
                </a:solidFill>
              </a14:hiddenFill>
            </a:ext>
          </a:extLst>
        </p:spPr>
      </p:pic>
      <p:pic>
        <p:nvPicPr>
          <p:cNvPr id="205832" name="Picture 8" descr="rect_10x2cm_orange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552950" y="2616200"/>
            <a:ext cx="2327275" cy="523875"/>
          </a:xfrm>
          <a:prstGeom prst="rect">
            <a:avLst/>
          </a:prstGeom>
          <a:noFill/>
          <a:extLst>
            <a:ext uri="{909E8E84-426E-40DD-AFC4-6F175D3DCCD1}">
              <a14:hiddenFill xmlns:a14="http://schemas.microsoft.com/office/drawing/2010/main">
                <a:solidFill>
                  <a:srgbClr val="FFFFFF"/>
                </a:solidFill>
              </a14:hiddenFill>
            </a:ext>
          </a:extLst>
        </p:spPr>
      </p:pic>
      <p:pic>
        <p:nvPicPr>
          <p:cNvPr id="205833" name="Picture 9" descr="rect_10x2cm_red"/>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572000" y="4344988"/>
            <a:ext cx="2327275" cy="523875"/>
          </a:xfrm>
          <a:prstGeom prst="rect">
            <a:avLst/>
          </a:prstGeom>
          <a:noFill/>
          <a:extLst>
            <a:ext uri="{909E8E84-426E-40DD-AFC4-6F175D3DCCD1}">
              <a14:hiddenFill xmlns:a14="http://schemas.microsoft.com/office/drawing/2010/main">
                <a:solidFill>
                  <a:srgbClr val="FFFFFF"/>
                </a:solidFill>
              </a14:hiddenFill>
            </a:ext>
          </a:extLst>
        </p:spPr>
      </p:pic>
      <p:pic>
        <p:nvPicPr>
          <p:cNvPr id="205834" name="Picture 10" descr="rect_10x2cm_grey"/>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663700" y="3124200"/>
            <a:ext cx="2311400" cy="523875"/>
          </a:xfrm>
          <a:prstGeom prst="rect">
            <a:avLst/>
          </a:prstGeom>
          <a:noFill/>
          <a:extLst>
            <a:ext uri="{909E8E84-426E-40DD-AFC4-6F175D3DCCD1}">
              <a14:hiddenFill xmlns:a14="http://schemas.microsoft.com/office/drawing/2010/main">
                <a:solidFill>
                  <a:srgbClr val="FFFFFF"/>
                </a:solidFill>
              </a14:hiddenFill>
            </a:ext>
          </a:extLst>
        </p:spPr>
      </p:pic>
      <p:sp>
        <p:nvSpPr>
          <p:cNvPr id="205835" name="Rectangle 11"/>
          <p:cNvSpPr>
            <a:spLocks noChangeArrowheads="1"/>
          </p:cNvSpPr>
          <p:nvPr/>
        </p:nvSpPr>
        <p:spPr bwMode="auto">
          <a:xfrm>
            <a:off x="1993900" y="3200400"/>
            <a:ext cx="15557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zh-CN" altLang="en-US">
                <a:effectLst>
                  <a:outerShdw blurRad="38100" dist="38100" dir="2700000" algn="tl">
                    <a:srgbClr val="C0C0C0"/>
                  </a:outerShdw>
                </a:effectLst>
                <a:ea typeface="楷体_GB2312" pitchFamily="49" charset="-122"/>
              </a:rPr>
              <a:t>制造竞争策略</a:t>
            </a:r>
          </a:p>
        </p:txBody>
      </p:sp>
      <p:sp>
        <p:nvSpPr>
          <p:cNvPr id="205836" name="Rectangle 12"/>
          <p:cNvSpPr>
            <a:spLocks noChangeArrowheads="1"/>
          </p:cNvSpPr>
          <p:nvPr/>
        </p:nvSpPr>
        <p:spPr bwMode="auto">
          <a:xfrm>
            <a:off x="1993900" y="2501900"/>
            <a:ext cx="15557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zh-CN" altLang="en-US">
                <a:effectLst>
                  <a:outerShdw blurRad="38100" dist="38100" dir="2700000" algn="tl">
                    <a:srgbClr val="C0C0C0"/>
                  </a:outerShdw>
                </a:effectLst>
                <a:ea typeface="楷体_GB2312" pitchFamily="49" charset="-122"/>
              </a:rPr>
              <a:t>软硬兼施策略</a:t>
            </a:r>
          </a:p>
        </p:txBody>
      </p:sp>
      <p:sp>
        <p:nvSpPr>
          <p:cNvPr id="205837" name="Rectangle 13"/>
          <p:cNvSpPr>
            <a:spLocks noChangeArrowheads="1"/>
          </p:cNvSpPr>
          <p:nvPr/>
        </p:nvSpPr>
        <p:spPr bwMode="auto">
          <a:xfrm>
            <a:off x="1993900" y="3911600"/>
            <a:ext cx="156966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zh-CN" altLang="en-US" dirty="0" smtClean="0">
                <a:effectLst>
                  <a:outerShdw blurRad="38100" dist="38100" dir="2700000" algn="tl">
                    <a:srgbClr val="C0C0C0"/>
                  </a:outerShdw>
                </a:effectLst>
                <a:ea typeface="楷体_GB2312" pitchFamily="49" charset="-122"/>
              </a:rPr>
              <a:t>欲擒故纵策略</a:t>
            </a:r>
            <a:endParaRPr kumimoji="1" lang="zh-CN" altLang="en-US" dirty="0">
              <a:effectLst>
                <a:outerShdw blurRad="38100" dist="38100" dir="2700000" algn="tl">
                  <a:srgbClr val="C0C0C0"/>
                </a:outerShdw>
              </a:effectLst>
              <a:ea typeface="楷体_GB2312" pitchFamily="49" charset="-122"/>
            </a:endParaRPr>
          </a:p>
        </p:txBody>
      </p:sp>
      <p:sp>
        <p:nvSpPr>
          <p:cNvPr id="205838" name="Rectangle 14"/>
          <p:cNvSpPr>
            <a:spLocks noChangeArrowheads="1"/>
          </p:cNvSpPr>
          <p:nvPr/>
        </p:nvSpPr>
        <p:spPr bwMode="auto">
          <a:xfrm>
            <a:off x="4889500" y="2681288"/>
            <a:ext cx="15557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zh-CN" altLang="en-US">
                <a:effectLst>
                  <a:outerShdw blurRad="38100" dist="38100" dir="2700000" algn="tl">
                    <a:srgbClr val="C0C0C0"/>
                  </a:outerShdw>
                </a:effectLst>
                <a:ea typeface="楷体_GB2312" pitchFamily="49" charset="-122"/>
              </a:rPr>
              <a:t>吹毛求疵策略</a:t>
            </a:r>
          </a:p>
        </p:txBody>
      </p:sp>
      <p:sp>
        <p:nvSpPr>
          <p:cNvPr id="205839" name="Rectangle 15"/>
          <p:cNvSpPr>
            <a:spLocks noChangeArrowheads="1"/>
          </p:cNvSpPr>
          <p:nvPr/>
        </p:nvSpPr>
        <p:spPr bwMode="auto">
          <a:xfrm>
            <a:off x="1993900" y="4610100"/>
            <a:ext cx="15557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zh-CN" altLang="en-US">
                <a:effectLst>
                  <a:outerShdw blurRad="38100" dist="38100" dir="2700000" algn="tl">
                    <a:srgbClr val="C0C0C0"/>
                  </a:outerShdw>
                </a:effectLst>
                <a:ea typeface="楷体_GB2312" pitchFamily="49" charset="-122"/>
              </a:rPr>
              <a:t>各个击破策略</a:t>
            </a:r>
          </a:p>
        </p:txBody>
      </p:sp>
      <p:sp>
        <p:nvSpPr>
          <p:cNvPr id="205840" name="Rectangle 16"/>
          <p:cNvSpPr>
            <a:spLocks noChangeArrowheads="1"/>
          </p:cNvSpPr>
          <p:nvPr/>
        </p:nvSpPr>
        <p:spPr bwMode="auto">
          <a:xfrm>
            <a:off x="4876800" y="3544888"/>
            <a:ext cx="15557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zh-CN" altLang="en-US">
                <a:solidFill>
                  <a:schemeClr val="bg1"/>
                </a:solidFill>
                <a:effectLst>
                  <a:outerShdw blurRad="38100" dist="38100" dir="2700000" algn="tl">
                    <a:srgbClr val="C0C0C0"/>
                  </a:outerShdw>
                </a:effectLst>
                <a:ea typeface="楷体_GB2312" pitchFamily="49" charset="-122"/>
              </a:rPr>
              <a:t>积少成多策略</a:t>
            </a:r>
          </a:p>
        </p:txBody>
      </p:sp>
      <p:sp>
        <p:nvSpPr>
          <p:cNvPr id="205841" name="Rectangle 17"/>
          <p:cNvSpPr>
            <a:spLocks noChangeArrowheads="1"/>
          </p:cNvSpPr>
          <p:nvPr/>
        </p:nvSpPr>
        <p:spPr bwMode="auto">
          <a:xfrm>
            <a:off x="4876800" y="4433888"/>
            <a:ext cx="15557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zh-CN" altLang="en-US">
                <a:solidFill>
                  <a:schemeClr val="bg1"/>
                </a:solidFill>
                <a:effectLst>
                  <a:outerShdw blurRad="38100" dist="38100" dir="2700000" algn="tl">
                    <a:srgbClr val="C0C0C0"/>
                  </a:outerShdw>
                </a:effectLst>
                <a:ea typeface="楷体_GB2312" pitchFamily="49" charset="-122"/>
              </a:rPr>
              <a:t>最后通牒策略</a:t>
            </a: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62" name="Rectangle 2"/>
          <p:cNvSpPr>
            <a:spLocks noGrp="1" noChangeArrowheads="1"/>
          </p:cNvSpPr>
          <p:nvPr>
            <p:ph type="title"/>
          </p:nvPr>
        </p:nvSpPr>
        <p:spPr>
          <a:xfrm>
            <a:off x="685800" y="533400"/>
            <a:ext cx="6870700" cy="838200"/>
          </a:xfrm>
        </p:spPr>
        <p:txBody>
          <a:bodyPr/>
          <a:lstStyle/>
          <a:p>
            <a:r>
              <a:rPr lang="en-US" altLang="zh-CN" sz="4000"/>
              <a:t>1.</a:t>
            </a:r>
            <a:r>
              <a:rPr lang="zh-CN" altLang="en-US" sz="4000"/>
              <a:t>软硬兼施策略</a:t>
            </a:r>
          </a:p>
        </p:txBody>
      </p:sp>
      <p:sp>
        <p:nvSpPr>
          <p:cNvPr id="296963" name="Rectangle 3"/>
          <p:cNvSpPr>
            <a:spLocks noGrp="1" noChangeArrowheads="1"/>
          </p:cNvSpPr>
          <p:nvPr>
            <p:ph idx="1"/>
          </p:nvPr>
        </p:nvSpPr>
        <p:spPr>
          <a:xfrm>
            <a:off x="533400" y="1524000"/>
            <a:ext cx="7696200" cy="4038600"/>
          </a:xfrm>
        </p:spPr>
        <p:txBody>
          <a:bodyPr/>
          <a:lstStyle/>
          <a:p>
            <a:pPr marL="609600" indent="-609600">
              <a:lnSpc>
                <a:spcPct val="110000"/>
              </a:lnSpc>
            </a:pPr>
            <a:r>
              <a:rPr lang="zh-CN" altLang="en-US" sz="2000" dirty="0"/>
              <a:t>软硬兼施</a:t>
            </a:r>
            <a:r>
              <a:rPr lang="zh-CN" altLang="en-US" sz="2000" dirty="0" smtClean="0"/>
              <a:t>策略，也</a:t>
            </a:r>
            <a:r>
              <a:rPr lang="zh-CN" altLang="en-US" sz="2000" dirty="0"/>
              <a:t>称红白脸策略，就是在谈判人员的角色搭配以及手段的运用上软硬相间，刚柔并济。在某一方的谈判班子中，有的人扮演“强硬者”，坚持本方的原则和条件，向对方进行胁迫；其他的人则以“调和者”的面孔出现，向对方表示友好或者予以抚慰。这种做法的效果就是，当“强硬者”寻找借口离开谈判现场之后，对方变得更愿意向扮演“调和者”的“好人”提供更多的材料。从某种意义上讲，这实际上是一种变相的“对比”效应。</a:t>
            </a:r>
          </a:p>
          <a:p>
            <a:pPr marL="609600" indent="-609600">
              <a:lnSpc>
                <a:spcPct val="110000"/>
              </a:lnSpc>
            </a:pPr>
            <a:r>
              <a:rPr lang="zh-CN" altLang="en-US" sz="2000" dirty="0"/>
              <a:t>通常，这种策略在对付那些初涉谈判场合的对手时作用较大，而那些谈判老手对此则是会应付自如的。</a:t>
            </a: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986" name="Rectangle 2"/>
          <p:cNvSpPr>
            <a:spLocks noGrp="1" noChangeArrowheads="1"/>
          </p:cNvSpPr>
          <p:nvPr>
            <p:ph type="title"/>
          </p:nvPr>
        </p:nvSpPr>
        <p:spPr>
          <a:xfrm>
            <a:off x="685800" y="152400"/>
            <a:ext cx="6870700" cy="1219200"/>
          </a:xfrm>
        </p:spPr>
        <p:txBody>
          <a:bodyPr/>
          <a:lstStyle/>
          <a:p>
            <a:r>
              <a:rPr lang="en-US" altLang="zh-CN"/>
              <a:t>2.</a:t>
            </a:r>
            <a:r>
              <a:rPr lang="zh-CN" altLang="en-US"/>
              <a:t>制造竞争策略</a:t>
            </a:r>
          </a:p>
        </p:txBody>
      </p:sp>
      <p:sp>
        <p:nvSpPr>
          <p:cNvPr id="297987" name="Rectangle 3"/>
          <p:cNvSpPr>
            <a:spLocks noGrp="1" noChangeArrowheads="1"/>
          </p:cNvSpPr>
          <p:nvPr>
            <p:ph idx="1"/>
          </p:nvPr>
        </p:nvSpPr>
        <p:spPr>
          <a:xfrm>
            <a:off x="685800" y="1600200"/>
            <a:ext cx="7696200" cy="3657600"/>
          </a:xfrm>
        </p:spPr>
        <p:txBody>
          <a:bodyPr/>
          <a:lstStyle/>
          <a:p>
            <a:pPr marL="609600" indent="-609600">
              <a:lnSpc>
                <a:spcPct val="110000"/>
              </a:lnSpc>
            </a:pPr>
            <a:r>
              <a:rPr lang="zh-CN" altLang="en-US" sz="2000"/>
              <a:t>当谈判的一方存在竞争对手时，另一方完全可以选择其他的合作伙伴而放弃与他的谈判，那么，他的谈判实力就将大大减弱。在商务谈判中，谈判者应该有意识地制造和保持对方的竞争局面，在筹划某项谈判时，可以同时邀请几方，分别与之进行洽谈，并在谈判过程中适当透露一些有关竞争对手的情况。在与其中一方最终形成协议之前，不要过早地结束与另外几方的谈判，以使对方始终处于几方相互竞争的环境中。</a:t>
            </a:r>
          </a:p>
          <a:p>
            <a:pPr marL="609600" indent="-609600">
              <a:lnSpc>
                <a:spcPct val="110000"/>
              </a:lnSpc>
            </a:pPr>
            <a:r>
              <a:rPr lang="zh-CN" altLang="en-US" sz="2000"/>
              <a:t>有的时候，对方实际上并不存在竞争对手，但谈判者仍可巧妙地制造假象来迷惑对方，以借此向对方施加压力。</a:t>
            </a:r>
          </a:p>
        </p:txBody>
      </p:sp>
      <p:sp>
        <p:nvSpPr>
          <p:cNvPr id="2" name="矩形 1"/>
          <p:cNvSpPr/>
          <p:nvPr/>
        </p:nvSpPr>
        <p:spPr>
          <a:xfrm>
            <a:off x="1981200" y="5410200"/>
            <a:ext cx="4817344" cy="369332"/>
          </a:xfrm>
          <a:prstGeom prst="rect">
            <a:avLst/>
          </a:prstGeom>
          <a:solidFill>
            <a:schemeClr val="tx2">
              <a:lumMod val="20000"/>
              <a:lumOff val="80000"/>
            </a:schemeClr>
          </a:solidFill>
        </p:spPr>
        <p:txBody>
          <a:bodyPr wrap="none">
            <a:spAutoFit/>
          </a:bodyPr>
          <a:lstStyle/>
          <a:p>
            <a:r>
              <a:rPr lang="zh-CN" altLang="zh-CN" b="1" dirty="0">
                <a:latin typeface="楷体_GB2312" pitchFamily="49" charset="-122"/>
                <a:ea typeface="楷体_GB2312" pitchFamily="49" charset="-122"/>
              </a:rPr>
              <a:t>【视野拓展】卖房的套路：制造竞争（视频）</a:t>
            </a:r>
            <a:endParaRPr lang="zh-CN" altLang="en-US" b="1" dirty="0">
              <a:latin typeface="楷体_GB2312" pitchFamily="49" charset="-122"/>
              <a:ea typeface="楷体_GB2312" pitchFamily="49" charset="-122"/>
            </a:endParaRP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10" name="Rectangle 2"/>
          <p:cNvSpPr>
            <a:spLocks noGrp="1" noChangeArrowheads="1"/>
          </p:cNvSpPr>
          <p:nvPr>
            <p:ph type="title"/>
          </p:nvPr>
        </p:nvSpPr>
        <p:spPr>
          <a:xfrm>
            <a:off x="990600" y="457200"/>
            <a:ext cx="6553200" cy="838200"/>
          </a:xfrm>
        </p:spPr>
        <p:txBody>
          <a:bodyPr/>
          <a:lstStyle/>
          <a:p>
            <a:r>
              <a:rPr lang="en-US" altLang="zh-CN" dirty="0"/>
              <a:t>3</a:t>
            </a:r>
            <a:r>
              <a:rPr lang="en-US" altLang="zh-CN" dirty="0" smtClean="0"/>
              <a:t>.</a:t>
            </a:r>
            <a:r>
              <a:rPr lang="zh-CN" altLang="zh-CN" dirty="0"/>
              <a:t>欲擒故纵</a:t>
            </a:r>
            <a:r>
              <a:rPr lang="zh-CN" altLang="zh-CN" dirty="0" smtClean="0"/>
              <a:t>策略</a:t>
            </a:r>
            <a:endParaRPr lang="zh-CN" altLang="en-US" dirty="0"/>
          </a:p>
        </p:txBody>
      </p:sp>
      <p:sp>
        <p:nvSpPr>
          <p:cNvPr id="299011" name="Rectangle 3"/>
          <p:cNvSpPr>
            <a:spLocks noGrp="1" noChangeArrowheads="1"/>
          </p:cNvSpPr>
          <p:nvPr>
            <p:ph idx="1"/>
          </p:nvPr>
        </p:nvSpPr>
        <p:spPr>
          <a:xfrm>
            <a:off x="609600" y="1371600"/>
            <a:ext cx="7772400" cy="4572000"/>
          </a:xfrm>
        </p:spPr>
        <p:txBody>
          <a:bodyPr>
            <a:normAutofit fontScale="85000" lnSpcReduction="20000"/>
          </a:bodyPr>
          <a:lstStyle/>
          <a:p>
            <a:pPr>
              <a:lnSpc>
                <a:spcPct val="120000"/>
              </a:lnSpc>
            </a:pPr>
            <a:r>
              <a:rPr lang="zh-CN" altLang="zh-CN" dirty="0" smtClean="0"/>
              <a:t>欲擒故纵</a:t>
            </a:r>
            <a:r>
              <a:rPr lang="zh-CN" altLang="zh-CN" dirty="0"/>
              <a:t>策略是指在谈判中的一方虽然想做成某笔交易，却装出满不在乎的样子，将自己的急切心情掩盖起来，似乎只是为了满足对方的需求而来谈判，使对方急于谈判，主动让步，从而实现先“纵”后“擒”的目的的策略</a:t>
            </a:r>
            <a:r>
              <a:rPr lang="zh-CN" altLang="zh-CN" dirty="0" smtClean="0"/>
              <a:t>。</a:t>
            </a:r>
            <a:endParaRPr lang="en-US" altLang="zh-CN" dirty="0" smtClean="0"/>
          </a:p>
          <a:p>
            <a:pPr>
              <a:lnSpc>
                <a:spcPct val="120000"/>
              </a:lnSpc>
            </a:pPr>
            <a:r>
              <a:rPr lang="zh-CN" altLang="zh-CN" dirty="0" smtClean="0"/>
              <a:t>欲擒故纵</a:t>
            </a:r>
            <a:r>
              <a:rPr lang="zh-CN" altLang="zh-CN" dirty="0"/>
              <a:t>策略是基于谁对谈判急于求成，谁就会在谈判中先让步的原理发生作用的。主要通过煽动对方的谈判需要而淡漠己方的谈判需要，使对方急于谈判，主动让步</a:t>
            </a:r>
            <a:r>
              <a:rPr lang="zh-CN" altLang="zh-CN" dirty="0" smtClean="0"/>
              <a:t>。</a:t>
            </a:r>
            <a:endParaRPr lang="en-US" altLang="zh-CN" dirty="0" smtClean="0"/>
          </a:p>
          <a:p>
            <a:pPr>
              <a:lnSpc>
                <a:spcPct val="120000"/>
              </a:lnSpc>
            </a:pPr>
            <a:r>
              <a:rPr lang="zh-CN" altLang="zh-CN" dirty="0" smtClean="0"/>
              <a:t>具体</a:t>
            </a:r>
            <a:r>
              <a:rPr lang="zh-CN" altLang="zh-CN" dirty="0"/>
              <a:t>做法是，注意使自己的态度保持在不冷不热、不紧不慢的地步。比如在日程安排上，不是非常急迫，主要迁就对方。在对方态度强硬时，让其表演，不慌不忙，不给对方以回应，让对方摸不着头脑，制造心理压力。</a:t>
            </a:r>
          </a:p>
          <a:p>
            <a:pPr>
              <a:lnSpc>
                <a:spcPct val="120000"/>
              </a:lnSpc>
            </a:pPr>
            <a:r>
              <a:rPr lang="zh-CN" altLang="zh-CN" dirty="0"/>
              <a:t>本策略“纵”是手段，“擒”是目的。“纵”不是“消极”地纵，而是积极有序地纵；通过“纵”， 激起对方迫切成交的欲望而降低其谈判的筹码，达到“擒”的目的。</a:t>
            </a:r>
          </a:p>
        </p:txBody>
      </p:sp>
      <p:sp>
        <p:nvSpPr>
          <p:cNvPr id="2" name="矩形 1"/>
          <p:cNvSpPr/>
          <p:nvPr/>
        </p:nvSpPr>
        <p:spPr>
          <a:xfrm>
            <a:off x="2438400" y="6096000"/>
            <a:ext cx="4586512" cy="369332"/>
          </a:xfrm>
          <a:prstGeom prst="rect">
            <a:avLst/>
          </a:prstGeom>
          <a:solidFill>
            <a:schemeClr val="tx2">
              <a:lumMod val="20000"/>
              <a:lumOff val="80000"/>
            </a:schemeClr>
          </a:solidFill>
        </p:spPr>
        <p:txBody>
          <a:bodyPr wrap="none">
            <a:spAutoFit/>
          </a:bodyPr>
          <a:lstStyle/>
          <a:p>
            <a:r>
              <a:rPr lang="zh-CN" altLang="zh-CN" b="1" dirty="0">
                <a:latin typeface="楷体_GB2312" pitchFamily="49" charset="-122"/>
                <a:ea typeface="楷体_GB2312" pitchFamily="49" charset="-122"/>
              </a:rPr>
              <a:t>【视野拓展】服装摊前的讨价还价（视频）</a:t>
            </a:r>
            <a:endParaRPr lang="zh-CN" altLang="en-US" b="1" dirty="0">
              <a:latin typeface="楷体_GB2312" pitchFamily="49" charset="-122"/>
              <a:ea typeface="楷体_GB2312" pitchFamily="49" charset="-122"/>
            </a:endParaRP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034" name="Rectangle 2"/>
          <p:cNvSpPr>
            <a:spLocks noGrp="1" noChangeArrowheads="1"/>
          </p:cNvSpPr>
          <p:nvPr>
            <p:ph type="title"/>
          </p:nvPr>
        </p:nvSpPr>
        <p:spPr/>
        <p:txBody>
          <a:bodyPr/>
          <a:lstStyle/>
          <a:p>
            <a:r>
              <a:rPr lang="en-US" altLang="zh-CN"/>
              <a:t>4.</a:t>
            </a:r>
            <a:r>
              <a:rPr lang="zh-CN" altLang="en-US"/>
              <a:t>各个击破策略</a:t>
            </a:r>
          </a:p>
        </p:txBody>
      </p:sp>
      <p:sp>
        <p:nvSpPr>
          <p:cNvPr id="300035" name="Rectangle 3"/>
          <p:cNvSpPr>
            <a:spLocks noGrp="1" noChangeArrowheads="1"/>
          </p:cNvSpPr>
          <p:nvPr>
            <p:ph idx="1"/>
          </p:nvPr>
        </p:nvSpPr>
        <p:spPr>
          <a:xfrm>
            <a:off x="762000" y="1600200"/>
            <a:ext cx="8001000" cy="4648200"/>
          </a:xfrm>
        </p:spPr>
        <p:txBody>
          <a:bodyPr/>
          <a:lstStyle/>
          <a:p>
            <a:pPr>
              <a:lnSpc>
                <a:spcPct val="80000"/>
              </a:lnSpc>
            </a:pPr>
            <a:endParaRPr lang="en-US" altLang="zh-CN" sz="2000" dirty="0"/>
          </a:p>
          <a:p>
            <a:r>
              <a:rPr lang="zh-CN" altLang="en-US" sz="2000" dirty="0"/>
              <a:t>如果对方的谈判班子由几个成员构成，成员之间必然会存在理解力、意见及经验等方面的差异，这些差异可能在开始表现得并不明显，然而只要存在极小的差异，就可能会被扩大。利用对方谈判人员之间不一致的方面来分化对手，重点突破，这就是所谓的各个击破。</a:t>
            </a:r>
          </a:p>
          <a:p>
            <a:r>
              <a:rPr lang="zh-CN" altLang="en-US" sz="2000" dirty="0"/>
              <a:t>其具体做法是，把对方谈判班子中持有利于本方意见的人员作为重点，以各种方式给予鼓励和支持，与之结成一种暂时的无形同盟，反之则采取比较强硬的态度。如果与你谈判的是由几方组成的联盟，你的对策就是要使联盟的成员相信，你与他们单个之间的共同利益要高于联盟成员之间的利益。</a:t>
            </a: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058" name="Rectangle 2"/>
          <p:cNvSpPr>
            <a:spLocks noGrp="1" noChangeArrowheads="1"/>
          </p:cNvSpPr>
          <p:nvPr>
            <p:ph type="title"/>
          </p:nvPr>
        </p:nvSpPr>
        <p:spPr/>
        <p:txBody>
          <a:bodyPr/>
          <a:lstStyle/>
          <a:p>
            <a:r>
              <a:rPr lang="en-US" altLang="zh-CN"/>
              <a:t>5.</a:t>
            </a:r>
            <a:r>
              <a:rPr lang="zh-CN" altLang="en-US"/>
              <a:t>吹毛求疵策略</a:t>
            </a:r>
          </a:p>
        </p:txBody>
      </p:sp>
      <p:sp>
        <p:nvSpPr>
          <p:cNvPr id="301059" name="Rectangle 3"/>
          <p:cNvSpPr>
            <a:spLocks noGrp="1" noChangeArrowheads="1"/>
          </p:cNvSpPr>
          <p:nvPr>
            <p:ph idx="1"/>
          </p:nvPr>
        </p:nvSpPr>
        <p:spPr/>
        <p:txBody>
          <a:bodyPr/>
          <a:lstStyle/>
          <a:p>
            <a:pPr>
              <a:lnSpc>
                <a:spcPct val="90000"/>
              </a:lnSpc>
            </a:pPr>
            <a:r>
              <a:rPr lang="zh-CN" altLang="en-US" sz="2800"/>
              <a:t>吹毛求疵策略也称先苦后甜策略，它是一种先用苛刻的虚假条件使对方产生疑虑、压抑、无望等心态，以大幅度降低对手的期望值，然后在实际谈判中逐步给予优惠或让步。由于双方的心理得到了满足，便会作出相应的让步。</a:t>
            </a:r>
          </a:p>
          <a:p>
            <a:pPr>
              <a:lnSpc>
                <a:spcPct val="90000"/>
              </a:lnSpc>
            </a:pPr>
            <a:r>
              <a:rPr lang="zh-CN" altLang="en-US" sz="2800"/>
              <a:t>该策略由于用</a:t>
            </a:r>
            <a:r>
              <a:rPr lang="zh-CN" altLang="en-US" sz="2800">
                <a:latin typeface="Arial"/>
              </a:rPr>
              <a:t>“</a:t>
            </a:r>
            <a:r>
              <a:rPr lang="zh-CN" altLang="en-US" sz="2800"/>
              <a:t>苦</a:t>
            </a:r>
            <a:r>
              <a:rPr lang="zh-CN" altLang="en-US" sz="2800">
                <a:latin typeface="Arial"/>
              </a:rPr>
              <a:t>”</a:t>
            </a:r>
            <a:r>
              <a:rPr lang="zh-CN" altLang="en-US" sz="2800"/>
              <a:t>降低了对方的期望值，用</a:t>
            </a:r>
            <a:r>
              <a:rPr lang="zh-CN" altLang="en-US" sz="2800">
                <a:latin typeface="Arial"/>
              </a:rPr>
              <a:t>“</a:t>
            </a:r>
            <a:r>
              <a:rPr lang="zh-CN" altLang="en-US" sz="2800"/>
              <a:t>甜</a:t>
            </a:r>
            <a:r>
              <a:rPr lang="zh-CN" altLang="en-US" sz="2800">
                <a:latin typeface="Arial"/>
              </a:rPr>
              <a:t>”</a:t>
            </a:r>
            <a:r>
              <a:rPr lang="zh-CN" altLang="en-US" sz="2800"/>
              <a:t>满足了对方的心理需要，因而很容易实现谈判目标，使对方满意地签订合同，己方从中获取较大利益。</a:t>
            </a: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082" name="Rectangle 2"/>
          <p:cNvSpPr>
            <a:spLocks noGrp="1" noChangeArrowheads="1"/>
          </p:cNvSpPr>
          <p:nvPr>
            <p:ph type="title"/>
          </p:nvPr>
        </p:nvSpPr>
        <p:spPr/>
        <p:txBody>
          <a:bodyPr/>
          <a:lstStyle/>
          <a:p>
            <a:r>
              <a:rPr lang="en-US" altLang="zh-CN"/>
              <a:t>6.</a:t>
            </a:r>
            <a:r>
              <a:rPr lang="zh-CN" altLang="en-US"/>
              <a:t>积少成多策略</a:t>
            </a:r>
          </a:p>
        </p:txBody>
      </p:sp>
      <p:sp>
        <p:nvSpPr>
          <p:cNvPr id="302083" name="Rectangle 3"/>
          <p:cNvSpPr>
            <a:spLocks noGrp="1" noChangeArrowheads="1"/>
          </p:cNvSpPr>
          <p:nvPr>
            <p:ph idx="1"/>
          </p:nvPr>
        </p:nvSpPr>
        <p:spPr>
          <a:xfrm>
            <a:off x="685800" y="2057400"/>
            <a:ext cx="7696200" cy="3657600"/>
          </a:xfrm>
        </p:spPr>
        <p:txBody>
          <a:bodyPr/>
          <a:lstStyle/>
          <a:p>
            <a:r>
              <a:rPr lang="zh-CN" altLang="en-US" sz="2400" dirty="0"/>
              <a:t>积少成多策略也称挤牙膏策略，就是一点一点地迫使对方妥协，使谈判朝有利于己方的方向发展。其基本做法是不向对方提出过分的条件，而是分多次，从不同的侧面向对方提出一些似乎微不足道的要求。随着时间的推移，对方可能会做出一系列小小的让步，到最后才发现，实际上他已做出了极大的让步。</a:t>
            </a:r>
          </a:p>
          <a:p>
            <a:r>
              <a:rPr lang="zh-CN" altLang="en-US" sz="2400" dirty="0"/>
              <a:t>运用这种策略，有时会使对方在不知不觉中就放弃了自己大量的利益。这也提醒我们，在讨价还价过程中，任何急于求成或表现豪放的做法都是不明智的。</a:t>
            </a: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250" name="Rectangle 2"/>
          <p:cNvSpPr>
            <a:spLocks noGrp="1" noChangeArrowheads="1"/>
          </p:cNvSpPr>
          <p:nvPr>
            <p:ph type="title"/>
          </p:nvPr>
        </p:nvSpPr>
        <p:spPr/>
        <p:txBody>
          <a:bodyPr/>
          <a:lstStyle/>
          <a:p>
            <a:r>
              <a:rPr lang="en-US" altLang="zh-CN"/>
              <a:t>7.</a:t>
            </a:r>
            <a:r>
              <a:rPr lang="zh-CN" altLang="en-US"/>
              <a:t>最后通牒</a:t>
            </a:r>
          </a:p>
        </p:txBody>
      </p:sp>
      <p:sp>
        <p:nvSpPr>
          <p:cNvPr id="309251" name="Rectangle 3"/>
          <p:cNvSpPr>
            <a:spLocks noGrp="1" noChangeArrowheads="1"/>
          </p:cNvSpPr>
          <p:nvPr>
            <p:ph idx="1"/>
          </p:nvPr>
        </p:nvSpPr>
        <p:spPr>
          <a:xfrm>
            <a:off x="685800" y="1676400"/>
            <a:ext cx="7696200" cy="4267200"/>
          </a:xfrm>
        </p:spPr>
        <p:txBody>
          <a:bodyPr>
            <a:normAutofit fontScale="92500"/>
          </a:bodyPr>
          <a:lstStyle/>
          <a:p>
            <a:r>
              <a:rPr lang="zh-CN" altLang="en-US" sz="2400" dirty="0"/>
              <a:t>最后通牒是谈判者以退为攻，用中止谈判等理由来迫使对方退让的一种策略。在谈判双方的目标差距很大而又相持不下时，谈判一方向对方发出最后通牒，告诉对方</a:t>
            </a:r>
            <a:r>
              <a:rPr lang="zh-CN" altLang="en-US" sz="2400" dirty="0">
                <a:latin typeface="Arial"/>
              </a:rPr>
              <a:t>“</a:t>
            </a:r>
            <a:r>
              <a:rPr lang="zh-CN" altLang="en-US" sz="2400" dirty="0"/>
              <a:t>这是我们的最后报价</a:t>
            </a:r>
            <a:r>
              <a:rPr lang="zh-CN" altLang="en-US" sz="2400" dirty="0">
                <a:latin typeface="Arial"/>
              </a:rPr>
              <a:t>”</a:t>
            </a:r>
            <a:r>
              <a:rPr lang="zh-CN" altLang="en-US" sz="2400" dirty="0"/>
              <a:t>，或者向对方声明</a:t>
            </a:r>
            <a:r>
              <a:rPr lang="zh-CN" altLang="en-US" sz="2400" dirty="0">
                <a:latin typeface="Arial"/>
              </a:rPr>
              <a:t>“</a:t>
            </a:r>
            <a:r>
              <a:rPr lang="zh-CN" altLang="en-US" sz="2400" dirty="0"/>
              <a:t>谈判即将破裂</a:t>
            </a:r>
            <a:r>
              <a:rPr lang="zh-CN" altLang="en-US" sz="2400" dirty="0">
                <a:latin typeface="Arial"/>
              </a:rPr>
              <a:t>”</a:t>
            </a:r>
            <a:r>
              <a:rPr lang="zh-CN" altLang="en-US" sz="2400" dirty="0"/>
              <a:t>，往往能迫使对方做出某些让步。</a:t>
            </a:r>
          </a:p>
          <a:p>
            <a:r>
              <a:rPr lang="zh-CN" altLang="en-US" sz="2400" dirty="0"/>
              <a:t>运用最后通牒策略应该注意以下几个问题：</a:t>
            </a:r>
          </a:p>
          <a:p>
            <a:pPr lvl="1"/>
            <a:r>
              <a:rPr lang="zh-CN" altLang="en-US" sz="2000" dirty="0" smtClean="0"/>
              <a:t>本</a:t>
            </a:r>
            <a:r>
              <a:rPr lang="zh-CN" altLang="en-US" sz="2000" dirty="0"/>
              <a:t>方的谈判实力应强于对方，该项交易于对方的重要性超过本方；</a:t>
            </a:r>
          </a:p>
          <a:p>
            <a:pPr lvl="1"/>
            <a:r>
              <a:rPr lang="zh-CN" altLang="en-US" sz="2000" dirty="0" smtClean="0"/>
              <a:t>谈判</a:t>
            </a:r>
            <a:r>
              <a:rPr lang="zh-CN" altLang="en-US" sz="2000" dirty="0"/>
              <a:t>人员已使用过其他方法，但效果均不理想，最后通牒成为本方最后的唯一选择；</a:t>
            </a:r>
          </a:p>
          <a:p>
            <a:pPr lvl="1"/>
            <a:r>
              <a:rPr lang="zh-CN" altLang="en-US" sz="2000" dirty="0" smtClean="0"/>
              <a:t>本</a:t>
            </a:r>
            <a:r>
              <a:rPr lang="zh-CN" altLang="en-US" sz="2000" dirty="0"/>
              <a:t>方确实已把条件降到了最低限度；</a:t>
            </a:r>
          </a:p>
          <a:p>
            <a:pPr lvl="1"/>
            <a:r>
              <a:rPr lang="zh-CN" altLang="en-US" sz="2000" dirty="0" smtClean="0"/>
              <a:t>在</a:t>
            </a:r>
            <a:r>
              <a:rPr lang="zh-CN" altLang="en-US" sz="2000" dirty="0"/>
              <a:t>经过旷日持久的磋商之后，对方已无法担负失去该项交易而造成的损失，已经到了非与本方达成协议不可的地步。</a:t>
            </a: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2"/>
          <p:cNvSpPr>
            <a:spLocks noGrp="1" noChangeArrowheads="1"/>
          </p:cNvSpPr>
          <p:nvPr>
            <p:ph type="title"/>
          </p:nvPr>
        </p:nvSpPr>
        <p:spPr/>
        <p:txBody>
          <a:bodyPr>
            <a:normAutofit/>
          </a:bodyPr>
          <a:lstStyle/>
          <a:p>
            <a:pPr algn="l"/>
            <a:r>
              <a:rPr lang="en-US" altLang="zh-CN" sz="3200" b="1" dirty="0" smtClean="0">
                <a:latin typeface="楷体_GB2312" pitchFamily="49" charset="-122"/>
                <a:ea typeface="楷体_GB2312" pitchFamily="49" charset="-122"/>
              </a:rPr>
              <a:t>3.3.3</a:t>
            </a:r>
            <a:r>
              <a:rPr lang="zh-CN" altLang="en-US" sz="3200" b="1" dirty="0" smtClean="0">
                <a:latin typeface="楷体_GB2312" pitchFamily="49" charset="-122"/>
                <a:ea typeface="楷体_GB2312" pitchFamily="49" charset="-122"/>
              </a:rPr>
              <a:t>　阻止</a:t>
            </a:r>
            <a:r>
              <a:rPr lang="zh-CN" altLang="en-US" sz="3200" b="1" dirty="0">
                <a:latin typeface="楷体_GB2312" pitchFamily="49" charset="-122"/>
                <a:ea typeface="楷体_GB2312" pitchFamily="49" charset="-122"/>
              </a:rPr>
              <a:t>对方进攻的策略</a:t>
            </a:r>
          </a:p>
        </p:txBody>
      </p:sp>
      <p:sp>
        <p:nvSpPr>
          <p:cNvPr id="206871" name="Rectangle 23"/>
          <p:cNvSpPr>
            <a:spLocks noChangeArrowheads="1"/>
          </p:cNvSpPr>
          <p:nvPr/>
        </p:nvSpPr>
        <p:spPr bwMode="auto">
          <a:xfrm>
            <a:off x="1525155" y="2409536"/>
            <a:ext cx="1466850" cy="3273425"/>
          </a:xfrm>
          <a:prstGeom prst="rect">
            <a:avLst/>
          </a:prstGeom>
          <a:solidFill>
            <a:srgbClr val="FFFFFF"/>
          </a:solidFill>
          <a:ln w="635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000" tIns="0" rIns="0" bIns="0" anchor="ctr"/>
          <a:lstStyle/>
          <a:p>
            <a:endParaRPr lang="zh-CN" altLang="en-US"/>
          </a:p>
        </p:txBody>
      </p:sp>
      <p:sp>
        <p:nvSpPr>
          <p:cNvPr id="206872" name="AutoShape 24"/>
          <p:cNvSpPr>
            <a:spLocks noChangeArrowheads="1"/>
          </p:cNvSpPr>
          <p:nvPr/>
        </p:nvSpPr>
        <p:spPr bwMode="auto">
          <a:xfrm>
            <a:off x="2625725" y="2339975"/>
            <a:ext cx="4264025" cy="482600"/>
          </a:xfrm>
          <a:prstGeom prst="homePlate">
            <a:avLst>
              <a:gd name="adj" fmla="val 25320"/>
            </a:avLst>
          </a:prstGeom>
          <a:solidFill>
            <a:srgbClr val="FFFFFF"/>
          </a:solidFill>
          <a:ln w="1905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000" tIns="0" rIns="0" bIns="0" anchor="ctr"/>
          <a:lstStyle/>
          <a:p>
            <a:endParaRPr lang="zh-CN" altLang="en-US"/>
          </a:p>
        </p:txBody>
      </p:sp>
      <p:sp>
        <p:nvSpPr>
          <p:cNvPr id="206873" name="Text Box 25"/>
          <p:cNvSpPr txBox="1">
            <a:spLocks noChangeArrowheads="1"/>
          </p:cNvSpPr>
          <p:nvPr/>
        </p:nvSpPr>
        <p:spPr bwMode="auto">
          <a:xfrm>
            <a:off x="2882900" y="2444750"/>
            <a:ext cx="3783013"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635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spAutoFit/>
          </a:bodyPr>
          <a:lstStyle/>
          <a:p>
            <a:pPr eaLnBrk="0" hangingPunct="0"/>
            <a:r>
              <a:rPr kumimoji="1" lang="en-US" altLang="zh-CN" sz="1200">
                <a:solidFill>
                  <a:srgbClr val="000000"/>
                </a:solidFill>
                <a:latin typeface="Arial" charset="0"/>
                <a:ea typeface="楷体_GB2312" pitchFamily="49" charset="-122"/>
              </a:rPr>
              <a:t>      ●</a:t>
            </a:r>
            <a:r>
              <a:rPr kumimoji="1" lang="zh-CN" altLang="en-US">
                <a:solidFill>
                  <a:srgbClr val="000000"/>
                </a:solidFill>
                <a:latin typeface="Arial" charset="0"/>
                <a:ea typeface="楷体_GB2312" pitchFamily="49" charset="-122"/>
              </a:rPr>
              <a:t>权利极限策略</a:t>
            </a:r>
          </a:p>
        </p:txBody>
      </p:sp>
      <p:sp>
        <p:nvSpPr>
          <p:cNvPr id="206874" name="AutoShape 26"/>
          <p:cNvSpPr>
            <a:spLocks noChangeArrowheads="1"/>
          </p:cNvSpPr>
          <p:nvPr/>
        </p:nvSpPr>
        <p:spPr bwMode="auto">
          <a:xfrm>
            <a:off x="2625725" y="2921000"/>
            <a:ext cx="4264025" cy="482600"/>
          </a:xfrm>
          <a:prstGeom prst="homePlate">
            <a:avLst>
              <a:gd name="adj" fmla="val 25320"/>
            </a:avLst>
          </a:prstGeom>
          <a:solidFill>
            <a:srgbClr val="FFFFFF"/>
          </a:solidFill>
          <a:ln w="1905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000" tIns="0" rIns="0" bIns="0" anchor="ctr"/>
          <a:lstStyle/>
          <a:p>
            <a:endParaRPr lang="zh-CN" altLang="en-US"/>
          </a:p>
        </p:txBody>
      </p:sp>
      <p:sp>
        <p:nvSpPr>
          <p:cNvPr id="206876" name="AutoShape 28"/>
          <p:cNvSpPr>
            <a:spLocks noChangeArrowheads="1"/>
          </p:cNvSpPr>
          <p:nvPr/>
        </p:nvSpPr>
        <p:spPr bwMode="auto">
          <a:xfrm>
            <a:off x="2625725" y="3503613"/>
            <a:ext cx="4264025" cy="482600"/>
          </a:xfrm>
          <a:prstGeom prst="homePlate">
            <a:avLst>
              <a:gd name="adj" fmla="val 25320"/>
            </a:avLst>
          </a:prstGeom>
          <a:solidFill>
            <a:srgbClr val="FFFFFF"/>
          </a:solidFill>
          <a:ln w="1905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000" tIns="0" rIns="0" bIns="0" anchor="ctr"/>
          <a:lstStyle/>
          <a:p>
            <a:endParaRPr lang="zh-CN" altLang="en-US"/>
          </a:p>
        </p:txBody>
      </p:sp>
      <p:sp>
        <p:nvSpPr>
          <p:cNvPr id="206878" name="AutoShape 30"/>
          <p:cNvSpPr>
            <a:spLocks noChangeArrowheads="1"/>
          </p:cNvSpPr>
          <p:nvPr/>
        </p:nvSpPr>
        <p:spPr bwMode="auto">
          <a:xfrm>
            <a:off x="2625725" y="4086225"/>
            <a:ext cx="4264025" cy="482600"/>
          </a:xfrm>
          <a:prstGeom prst="homePlate">
            <a:avLst>
              <a:gd name="adj" fmla="val 25320"/>
            </a:avLst>
          </a:prstGeom>
          <a:solidFill>
            <a:srgbClr val="FFFFFF"/>
          </a:solidFill>
          <a:ln w="1905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000" tIns="0" rIns="0" bIns="0" anchor="ctr"/>
          <a:lstStyle/>
          <a:p>
            <a:endParaRPr lang="zh-CN" altLang="en-US"/>
          </a:p>
        </p:txBody>
      </p:sp>
      <p:sp>
        <p:nvSpPr>
          <p:cNvPr id="206880" name="AutoShape 32"/>
          <p:cNvSpPr>
            <a:spLocks noChangeArrowheads="1"/>
          </p:cNvSpPr>
          <p:nvPr/>
        </p:nvSpPr>
        <p:spPr bwMode="auto">
          <a:xfrm>
            <a:off x="2625725" y="4668838"/>
            <a:ext cx="4264025" cy="482600"/>
          </a:xfrm>
          <a:prstGeom prst="homePlate">
            <a:avLst>
              <a:gd name="adj" fmla="val 25320"/>
            </a:avLst>
          </a:prstGeom>
          <a:solidFill>
            <a:srgbClr val="FFFFFF"/>
          </a:solidFill>
          <a:ln w="1905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000" tIns="0" rIns="0" bIns="0" anchor="ctr"/>
          <a:lstStyle/>
          <a:p>
            <a:endParaRPr lang="zh-CN" altLang="en-US"/>
          </a:p>
        </p:txBody>
      </p:sp>
      <p:sp>
        <p:nvSpPr>
          <p:cNvPr id="206884" name="Rectangle 36"/>
          <p:cNvSpPr>
            <a:spLocks noChangeArrowheads="1"/>
          </p:cNvSpPr>
          <p:nvPr/>
        </p:nvSpPr>
        <p:spPr bwMode="auto">
          <a:xfrm>
            <a:off x="2500313" y="2425700"/>
            <a:ext cx="257175" cy="257175"/>
          </a:xfrm>
          <a:prstGeom prst="rect">
            <a:avLst/>
          </a:prstGeom>
          <a:solidFill>
            <a:srgbClr val="68CCB7"/>
          </a:solidFill>
          <a:ln>
            <a:noFill/>
          </a:ln>
          <a:effectLst/>
          <a:extLs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nchorCtr="1"/>
          <a:lstStyle/>
          <a:p>
            <a:pPr algn="ctr" eaLnBrk="0" hangingPunct="0"/>
            <a:r>
              <a:rPr kumimoji="1" lang="en-US" altLang="zh-CN" sz="1200" b="1">
                <a:solidFill>
                  <a:srgbClr val="FFFFFF"/>
                </a:solidFill>
                <a:latin typeface="Arial" charset="0"/>
              </a:rPr>
              <a:t>1</a:t>
            </a:r>
            <a:endParaRPr kumimoji="1" lang="en-US" altLang="zh-CN" b="1">
              <a:solidFill>
                <a:srgbClr val="000000"/>
              </a:solidFill>
              <a:latin typeface="Arial" charset="0"/>
            </a:endParaRPr>
          </a:p>
        </p:txBody>
      </p:sp>
      <p:sp>
        <p:nvSpPr>
          <p:cNvPr id="206885" name="Rectangle 37"/>
          <p:cNvSpPr>
            <a:spLocks noChangeArrowheads="1"/>
          </p:cNvSpPr>
          <p:nvPr/>
        </p:nvSpPr>
        <p:spPr bwMode="auto">
          <a:xfrm>
            <a:off x="2500313" y="3033713"/>
            <a:ext cx="257175" cy="257175"/>
          </a:xfrm>
          <a:prstGeom prst="rect">
            <a:avLst/>
          </a:prstGeom>
          <a:solidFill>
            <a:srgbClr val="68CCB7"/>
          </a:solidFill>
          <a:ln>
            <a:noFill/>
          </a:ln>
          <a:effectLst/>
          <a:extLs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nchorCtr="1"/>
          <a:lstStyle/>
          <a:p>
            <a:pPr algn="ctr" eaLnBrk="0" hangingPunct="0"/>
            <a:r>
              <a:rPr kumimoji="1" lang="en-US" altLang="zh-CN" sz="1200" b="1">
                <a:solidFill>
                  <a:srgbClr val="FFFFFF"/>
                </a:solidFill>
                <a:latin typeface="Arial" charset="0"/>
              </a:rPr>
              <a:t>2</a:t>
            </a:r>
            <a:endParaRPr kumimoji="1" lang="en-US" altLang="zh-CN" b="1">
              <a:solidFill>
                <a:srgbClr val="000000"/>
              </a:solidFill>
              <a:latin typeface="Arial" charset="0"/>
            </a:endParaRPr>
          </a:p>
        </p:txBody>
      </p:sp>
      <p:sp>
        <p:nvSpPr>
          <p:cNvPr id="206886" name="Rectangle 38"/>
          <p:cNvSpPr>
            <a:spLocks noChangeArrowheads="1"/>
          </p:cNvSpPr>
          <p:nvPr/>
        </p:nvSpPr>
        <p:spPr bwMode="auto">
          <a:xfrm>
            <a:off x="2500313" y="3616325"/>
            <a:ext cx="257175" cy="257175"/>
          </a:xfrm>
          <a:prstGeom prst="rect">
            <a:avLst/>
          </a:prstGeom>
          <a:solidFill>
            <a:srgbClr val="68CCB7"/>
          </a:solidFill>
          <a:ln>
            <a:noFill/>
          </a:ln>
          <a:effectLst/>
          <a:extLs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nchorCtr="1"/>
          <a:lstStyle/>
          <a:p>
            <a:pPr algn="ctr" eaLnBrk="0" hangingPunct="0"/>
            <a:r>
              <a:rPr kumimoji="1" lang="en-US" altLang="zh-CN" sz="1200" b="1">
                <a:solidFill>
                  <a:srgbClr val="FFFFFF"/>
                </a:solidFill>
                <a:latin typeface="Arial" charset="0"/>
              </a:rPr>
              <a:t>3</a:t>
            </a:r>
            <a:endParaRPr kumimoji="1" lang="en-US" altLang="zh-CN" b="1">
              <a:solidFill>
                <a:srgbClr val="000000"/>
              </a:solidFill>
              <a:latin typeface="Arial" charset="0"/>
            </a:endParaRPr>
          </a:p>
        </p:txBody>
      </p:sp>
      <p:sp>
        <p:nvSpPr>
          <p:cNvPr id="206887" name="Rectangle 39"/>
          <p:cNvSpPr>
            <a:spLocks noChangeArrowheads="1"/>
          </p:cNvSpPr>
          <p:nvPr/>
        </p:nvSpPr>
        <p:spPr bwMode="auto">
          <a:xfrm>
            <a:off x="2500313" y="4198938"/>
            <a:ext cx="257175" cy="257175"/>
          </a:xfrm>
          <a:prstGeom prst="rect">
            <a:avLst/>
          </a:prstGeom>
          <a:solidFill>
            <a:srgbClr val="68CCB7"/>
          </a:solidFill>
          <a:ln>
            <a:noFill/>
          </a:ln>
          <a:effectLst/>
          <a:extLs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nchorCtr="1"/>
          <a:lstStyle/>
          <a:p>
            <a:pPr algn="ctr" eaLnBrk="0" hangingPunct="0"/>
            <a:r>
              <a:rPr kumimoji="1" lang="en-US" altLang="zh-CN" sz="1200" b="1">
                <a:solidFill>
                  <a:srgbClr val="FFFFFF"/>
                </a:solidFill>
                <a:latin typeface="Arial" charset="0"/>
              </a:rPr>
              <a:t>4</a:t>
            </a:r>
            <a:endParaRPr kumimoji="1" lang="en-US" altLang="zh-CN" b="1">
              <a:solidFill>
                <a:srgbClr val="000000"/>
              </a:solidFill>
              <a:latin typeface="Arial" charset="0"/>
            </a:endParaRPr>
          </a:p>
        </p:txBody>
      </p:sp>
      <p:sp>
        <p:nvSpPr>
          <p:cNvPr id="206888" name="Rectangle 40"/>
          <p:cNvSpPr>
            <a:spLocks noChangeArrowheads="1"/>
          </p:cNvSpPr>
          <p:nvPr/>
        </p:nvSpPr>
        <p:spPr bwMode="auto">
          <a:xfrm>
            <a:off x="2500313" y="4781550"/>
            <a:ext cx="257175" cy="257175"/>
          </a:xfrm>
          <a:prstGeom prst="rect">
            <a:avLst/>
          </a:prstGeom>
          <a:solidFill>
            <a:srgbClr val="68CCB7"/>
          </a:solidFill>
          <a:ln>
            <a:noFill/>
          </a:ln>
          <a:effectLst/>
          <a:extLs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nchorCtr="1"/>
          <a:lstStyle/>
          <a:p>
            <a:pPr algn="ctr" eaLnBrk="0" hangingPunct="0"/>
            <a:r>
              <a:rPr kumimoji="1" lang="en-US" altLang="zh-CN" sz="1200" b="1">
                <a:solidFill>
                  <a:srgbClr val="FFFFFF"/>
                </a:solidFill>
                <a:latin typeface="Arial" charset="0"/>
              </a:rPr>
              <a:t>5</a:t>
            </a:r>
            <a:endParaRPr kumimoji="1" lang="en-US" altLang="zh-CN" b="1">
              <a:solidFill>
                <a:srgbClr val="000000"/>
              </a:solidFill>
              <a:latin typeface="Arial" charset="0"/>
            </a:endParaRPr>
          </a:p>
        </p:txBody>
      </p:sp>
      <p:sp>
        <p:nvSpPr>
          <p:cNvPr id="206890" name="Text Box 42"/>
          <p:cNvSpPr txBox="1">
            <a:spLocks noChangeArrowheads="1"/>
          </p:cNvSpPr>
          <p:nvPr/>
        </p:nvSpPr>
        <p:spPr bwMode="auto">
          <a:xfrm>
            <a:off x="2882900" y="3035300"/>
            <a:ext cx="3783013"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635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spAutoFit/>
          </a:bodyPr>
          <a:lstStyle/>
          <a:p>
            <a:pPr eaLnBrk="0" hangingPunct="0"/>
            <a:r>
              <a:rPr kumimoji="1" lang="en-US" altLang="zh-CN" sz="1200">
                <a:solidFill>
                  <a:srgbClr val="000000"/>
                </a:solidFill>
                <a:latin typeface="Arial" charset="0"/>
                <a:ea typeface="楷体_GB2312" pitchFamily="49" charset="-122"/>
              </a:rPr>
              <a:t>      ●</a:t>
            </a:r>
            <a:r>
              <a:rPr kumimoji="1" lang="zh-CN" altLang="en-US">
                <a:solidFill>
                  <a:srgbClr val="000000"/>
                </a:solidFill>
                <a:latin typeface="Arial" charset="0"/>
                <a:ea typeface="楷体_GB2312" pitchFamily="49" charset="-122"/>
              </a:rPr>
              <a:t>政策极限策略</a:t>
            </a:r>
          </a:p>
        </p:txBody>
      </p:sp>
      <p:sp>
        <p:nvSpPr>
          <p:cNvPr id="206891" name="Text Box 43"/>
          <p:cNvSpPr txBox="1">
            <a:spLocks noChangeArrowheads="1"/>
          </p:cNvSpPr>
          <p:nvPr/>
        </p:nvSpPr>
        <p:spPr bwMode="auto">
          <a:xfrm>
            <a:off x="2884488" y="3632200"/>
            <a:ext cx="3783012"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635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spAutoFit/>
          </a:bodyPr>
          <a:lstStyle/>
          <a:p>
            <a:pPr eaLnBrk="0" hangingPunct="0"/>
            <a:r>
              <a:rPr kumimoji="1" lang="en-US" altLang="zh-CN" sz="1200">
                <a:solidFill>
                  <a:srgbClr val="000000"/>
                </a:solidFill>
                <a:latin typeface="Arial" charset="0"/>
                <a:ea typeface="楷体_GB2312" pitchFamily="49" charset="-122"/>
              </a:rPr>
              <a:t>      ●</a:t>
            </a:r>
            <a:r>
              <a:rPr kumimoji="1" lang="zh-CN" altLang="en-US">
                <a:solidFill>
                  <a:srgbClr val="000000"/>
                </a:solidFill>
                <a:latin typeface="Arial" charset="0"/>
                <a:ea typeface="楷体_GB2312" pitchFamily="49" charset="-122"/>
              </a:rPr>
              <a:t>财政极限策略</a:t>
            </a:r>
          </a:p>
        </p:txBody>
      </p:sp>
      <p:sp>
        <p:nvSpPr>
          <p:cNvPr id="206892" name="Text Box 44"/>
          <p:cNvSpPr txBox="1">
            <a:spLocks noChangeArrowheads="1"/>
          </p:cNvSpPr>
          <p:nvPr/>
        </p:nvSpPr>
        <p:spPr bwMode="auto">
          <a:xfrm>
            <a:off x="2882900" y="4229100"/>
            <a:ext cx="3783013"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635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spAutoFit/>
          </a:bodyPr>
          <a:lstStyle/>
          <a:p>
            <a:pPr eaLnBrk="0" hangingPunct="0"/>
            <a:r>
              <a:rPr kumimoji="1" lang="en-US" altLang="zh-CN" sz="1200">
                <a:solidFill>
                  <a:srgbClr val="000000"/>
                </a:solidFill>
                <a:latin typeface="Arial" charset="0"/>
                <a:ea typeface="楷体_GB2312" pitchFamily="49" charset="-122"/>
              </a:rPr>
              <a:t>      ●</a:t>
            </a:r>
            <a:r>
              <a:rPr kumimoji="1" lang="zh-CN" altLang="en-US">
                <a:solidFill>
                  <a:srgbClr val="000000"/>
                </a:solidFill>
                <a:latin typeface="Arial" charset="0"/>
                <a:ea typeface="楷体_GB2312" pitchFamily="49" charset="-122"/>
              </a:rPr>
              <a:t>先例控制策略</a:t>
            </a:r>
          </a:p>
        </p:txBody>
      </p:sp>
      <p:sp>
        <p:nvSpPr>
          <p:cNvPr id="206893" name="Text Box 45"/>
          <p:cNvSpPr txBox="1">
            <a:spLocks noChangeArrowheads="1"/>
          </p:cNvSpPr>
          <p:nvPr/>
        </p:nvSpPr>
        <p:spPr bwMode="auto">
          <a:xfrm>
            <a:off x="2895600" y="4724400"/>
            <a:ext cx="3783013"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635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spAutoFit/>
          </a:bodyPr>
          <a:lstStyle/>
          <a:p>
            <a:pPr eaLnBrk="0" hangingPunct="0"/>
            <a:r>
              <a:rPr kumimoji="1" lang="en-US" altLang="zh-CN" sz="1200" dirty="0">
                <a:solidFill>
                  <a:srgbClr val="000000"/>
                </a:solidFill>
                <a:latin typeface="Arial" charset="0"/>
                <a:ea typeface="楷体_GB2312" pitchFamily="49" charset="-122"/>
              </a:rPr>
              <a:t>      ●</a:t>
            </a:r>
            <a:r>
              <a:rPr kumimoji="1" lang="zh-CN" altLang="en-US" dirty="0">
                <a:solidFill>
                  <a:srgbClr val="000000"/>
                </a:solidFill>
                <a:latin typeface="Arial" charset="0"/>
                <a:ea typeface="楷体_GB2312" pitchFamily="49" charset="-122"/>
              </a:rPr>
              <a:t>疲劳战术</a:t>
            </a:r>
          </a:p>
        </p:txBody>
      </p:sp>
      <p:sp>
        <p:nvSpPr>
          <p:cNvPr id="206894" name="Text Box 46"/>
          <p:cNvSpPr txBox="1">
            <a:spLocks noChangeArrowheads="1"/>
          </p:cNvSpPr>
          <p:nvPr/>
        </p:nvSpPr>
        <p:spPr bwMode="auto">
          <a:xfrm>
            <a:off x="1943100" y="2801938"/>
            <a:ext cx="381000" cy="274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635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spAutoFit/>
          </a:bodyPr>
          <a:lstStyle/>
          <a:p>
            <a:pPr eaLnBrk="0" hangingPunct="0"/>
            <a:r>
              <a:rPr kumimoji="1" lang="zh-CN" altLang="en-US" sz="2000" dirty="0">
                <a:solidFill>
                  <a:srgbClr val="000000"/>
                </a:solidFill>
                <a:latin typeface="微软雅黑" pitchFamily="34" charset="-122"/>
                <a:ea typeface="微软雅黑" pitchFamily="34" charset="-122"/>
              </a:rPr>
              <a:t>阻止对方进攻的策略</a:t>
            </a:r>
          </a:p>
        </p:txBody>
      </p:sp>
      <p:sp>
        <p:nvSpPr>
          <p:cNvPr id="20" name="AutoShape 32"/>
          <p:cNvSpPr>
            <a:spLocks noChangeArrowheads="1"/>
          </p:cNvSpPr>
          <p:nvPr/>
        </p:nvSpPr>
        <p:spPr bwMode="auto">
          <a:xfrm>
            <a:off x="2655093" y="5303838"/>
            <a:ext cx="4264025" cy="482600"/>
          </a:xfrm>
          <a:prstGeom prst="homePlate">
            <a:avLst>
              <a:gd name="adj" fmla="val 25320"/>
            </a:avLst>
          </a:prstGeom>
          <a:solidFill>
            <a:srgbClr val="FFFFFF"/>
          </a:solidFill>
          <a:ln w="1905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000" tIns="0" rIns="0" bIns="0" anchor="ctr"/>
          <a:lstStyle/>
          <a:p>
            <a:pPr eaLnBrk="0" hangingPunct="0"/>
            <a:r>
              <a:rPr kumimoji="1" lang="zh-CN" altLang="en-US" sz="1200" dirty="0" smtClean="0">
                <a:solidFill>
                  <a:srgbClr val="000000"/>
                </a:solidFill>
                <a:latin typeface="Arial" charset="0"/>
                <a:ea typeface="楷体_GB2312" pitchFamily="49" charset="-122"/>
              </a:rPr>
              <a:t>　　　</a:t>
            </a:r>
            <a:r>
              <a:rPr kumimoji="1" lang="en-US" altLang="zh-CN" sz="1200" dirty="0" smtClean="0">
                <a:solidFill>
                  <a:srgbClr val="000000"/>
                </a:solidFill>
                <a:latin typeface="Arial" charset="0"/>
                <a:ea typeface="楷体_GB2312" pitchFamily="49" charset="-122"/>
              </a:rPr>
              <a:t>●</a:t>
            </a:r>
            <a:r>
              <a:rPr lang="zh-CN" altLang="zh-CN" dirty="0">
                <a:latin typeface="楷体_GB2312" pitchFamily="49" charset="-122"/>
                <a:ea typeface="楷体_GB2312" pitchFamily="49" charset="-122"/>
              </a:rPr>
              <a:t>借恻隐术</a:t>
            </a:r>
            <a:endParaRPr kumimoji="1" lang="zh-CN" altLang="en-US" dirty="0">
              <a:solidFill>
                <a:srgbClr val="000000"/>
              </a:solidFill>
              <a:latin typeface="楷体_GB2312" pitchFamily="49" charset="-122"/>
              <a:ea typeface="楷体_GB2312" pitchFamily="49" charset="-122"/>
            </a:endParaRPr>
          </a:p>
        </p:txBody>
      </p:sp>
      <p:sp>
        <p:nvSpPr>
          <p:cNvPr id="21" name="Rectangle 40"/>
          <p:cNvSpPr>
            <a:spLocks noChangeArrowheads="1"/>
          </p:cNvSpPr>
          <p:nvPr/>
        </p:nvSpPr>
        <p:spPr bwMode="auto">
          <a:xfrm>
            <a:off x="2524125" y="5416550"/>
            <a:ext cx="257175" cy="257175"/>
          </a:xfrm>
          <a:prstGeom prst="rect">
            <a:avLst/>
          </a:prstGeom>
          <a:solidFill>
            <a:srgbClr val="68CCB7"/>
          </a:solidFill>
          <a:ln>
            <a:noFill/>
          </a:ln>
          <a:effectLst/>
          <a:extLs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nchorCtr="1"/>
          <a:lstStyle/>
          <a:p>
            <a:pPr algn="ctr" eaLnBrk="0" hangingPunct="0"/>
            <a:r>
              <a:rPr kumimoji="1" lang="en-US" altLang="zh-CN" sz="1200" b="1" dirty="0" smtClean="0">
                <a:solidFill>
                  <a:srgbClr val="FFFFFF"/>
                </a:solidFill>
                <a:latin typeface="Arial" charset="0"/>
              </a:rPr>
              <a:t>6</a:t>
            </a:r>
            <a:endParaRPr kumimoji="1" lang="en-US" altLang="zh-CN" b="1" dirty="0">
              <a:solidFill>
                <a:srgbClr val="000000"/>
              </a:solidFill>
              <a:latin typeface="Arial" charset="0"/>
            </a:endParaRP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106" name="Rectangle 2"/>
          <p:cNvSpPr>
            <a:spLocks noGrp="1" noChangeArrowheads="1"/>
          </p:cNvSpPr>
          <p:nvPr>
            <p:ph type="title"/>
          </p:nvPr>
        </p:nvSpPr>
        <p:spPr/>
        <p:txBody>
          <a:bodyPr/>
          <a:lstStyle/>
          <a:p>
            <a:r>
              <a:rPr lang="en-US" altLang="zh-CN"/>
              <a:t>1.</a:t>
            </a:r>
            <a:r>
              <a:rPr lang="zh-CN" altLang="en-US"/>
              <a:t>权力极限策略</a:t>
            </a:r>
          </a:p>
        </p:txBody>
      </p:sp>
      <p:sp>
        <p:nvSpPr>
          <p:cNvPr id="303107" name="Rectangle 3"/>
          <p:cNvSpPr>
            <a:spLocks noGrp="1" noChangeArrowheads="1"/>
          </p:cNvSpPr>
          <p:nvPr>
            <p:ph idx="1"/>
          </p:nvPr>
        </p:nvSpPr>
        <p:spPr>
          <a:xfrm>
            <a:off x="609600" y="2057400"/>
            <a:ext cx="7696200" cy="3657600"/>
          </a:xfrm>
        </p:spPr>
        <p:txBody>
          <a:bodyPr/>
          <a:lstStyle/>
          <a:p>
            <a:r>
              <a:rPr lang="zh-CN" altLang="en-US" sz="2000"/>
              <a:t>援引极限是一类常用的谈判策略，用来控制谈判的范围。从某种意义上讲，资源确实有其极限，但在大多数情况下，引用极限的目的是使对方处于不利的地位，限制对方采取行动的自由。典型的极限控制策略包括权力极限、政策极限、财政极限等，以下分别予以介绍。</a:t>
            </a:r>
          </a:p>
          <a:p>
            <a:r>
              <a:rPr lang="zh-CN" altLang="en-US" sz="2000"/>
              <a:t>权力极限是利用控制本方谈判人员的权力来限制对方的自由，防止其进攻的一种策略。受到限制的权力，是用来阻挡对方进攻的坚固盾牌，权力有限恰恰意味着力量的无限。当然，这种策略只能在少数几个关键时刻运用，使用过多，对方会认为你缺乏诚意，或没有谈判的资格而拒绝与你作进一步的磋商。</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200" dirty="0" smtClean="0"/>
              <a:t>【课堂互动】</a:t>
            </a:r>
            <a:endParaRPr lang="zh-CN" altLang="en-US" sz="3200" dirty="0"/>
          </a:p>
        </p:txBody>
      </p:sp>
      <p:pic>
        <p:nvPicPr>
          <p:cNvPr id="2744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0" y="4572000"/>
            <a:ext cx="2065867" cy="20658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内容占位符 3"/>
          <p:cNvSpPr>
            <a:spLocks noGrp="1"/>
          </p:cNvSpPr>
          <p:nvPr>
            <p:ph idx="1"/>
          </p:nvPr>
        </p:nvSpPr>
        <p:spPr/>
        <p:txBody>
          <a:bodyPr>
            <a:normAutofit/>
          </a:bodyPr>
          <a:lstStyle/>
          <a:p>
            <a:r>
              <a:rPr lang="zh-CN" altLang="zh-CN" dirty="0" smtClean="0"/>
              <a:t>对</a:t>
            </a:r>
            <a:r>
              <a:rPr lang="zh-CN" altLang="zh-CN" dirty="0"/>
              <a:t>谈判的理解有很多种，以下说法你是否同意？谈谈你的观点。</a:t>
            </a:r>
          </a:p>
          <a:p>
            <a:pPr lvl="1"/>
            <a:r>
              <a:rPr lang="zh-CN" altLang="zh-CN" dirty="0" smtClean="0">
                <a:latin typeface="楷体" panose="02010609060101010101" pitchFamily="49" charset="-122"/>
                <a:ea typeface="楷体" panose="02010609060101010101" pitchFamily="49" charset="-122"/>
              </a:rPr>
              <a:t>谈判</a:t>
            </a:r>
            <a:r>
              <a:rPr lang="zh-CN" altLang="zh-CN" dirty="0">
                <a:latin typeface="楷体" panose="02010609060101010101" pitchFamily="49" charset="-122"/>
                <a:ea typeface="楷体" panose="02010609060101010101" pitchFamily="49" charset="-122"/>
              </a:rPr>
              <a:t>是人的一种</a:t>
            </a:r>
            <a:r>
              <a:rPr lang="zh-CN" altLang="zh-CN" dirty="0" smtClean="0">
                <a:latin typeface="楷体" panose="02010609060101010101" pitchFamily="49" charset="-122"/>
                <a:ea typeface="楷体" panose="02010609060101010101" pitchFamily="49" charset="-122"/>
              </a:rPr>
              <a:t>需要</a:t>
            </a:r>
            <a:endParaRPr lang="zh-CN" altLang="zh-CN" dirty="0">
              <a:latin typeface="楷体" panose="02010609060101010101" pitchFamily="49" charset="-122"/>
              <a:ea typeface="楷体" panose="02010609060101010101" pitchFamily="49" charset="-122"/>
            </a:endParaRPr>
          </a:p>
          <a:p>
            <a:pPr lvl="1"/>
            <a:r>
              <a:rPr lang="zh-CN" altLang="zh-CN" dirty="0">
                <a:latin typeface="楷体" panose="02010609060101010101" pitchFamily="49" charset="-122"/>
                <a:ea typeface="楷体" panose="02010609060101010101" pitchFamily="49" charset="-122"/>
              </a:rPr>
              <a:t>谈判是一种决策的制定</a:t>
            </a:r>
            <a:r>
              <a:rPr lang="zh-CN" altLang="zh-CN" dirty="0" smtClean="0">
                <a:latin typeface="楷体" panose="02010609060101010101" pitchFamily="49" charset="-122"/>
                <a:ea typeface="楷体" panose="02010609060101010101" pitchFamily="49" charset="-122"/>
              </a:rPr>
              <a:t>形式</a:t>
            </a:r>
            <a:endParaRPr lang="zh-CN" altLang="zh-CN" dirty="0">
              <a:latin typeface="楷体" panose="02010609060101010101" pitchFamily="49" charset="-122"/>
              <a:ea typeface="楷体" panose="02010609060101010101" pitchFamily="49" charset="-122"/>
            </a:endParaRPr>
          </a:p>
          <a:p>
            <a:pPr lvl="1"/>
            <a:r>
              <a:rPr lang="zh-CN" altLang="zh-CN" dirty="0">
                <a:latin typeface="楷体" panose="02010609060101010101" pitchFamily="49" charset="-122"/>
                <a:ea typeface="楷体" panose="02010609060101010101" pitchFamily="49" charset="-122"/>
              </a:rPr>
              <a:t>谈判就是一场真真假假、虚虚实实的人性</a:t>
            </a:r>
            <a:r>
              <a:rPr lang="zh-CN" altLang="zh-CN" dirty="0" smtClean="0">
                <a:latin typeface="楷体" panose="02010609060101010101" pitchFamily="49" charset="-122"/>
                <a:ea typeface="楷体" panose="02010609060101010101" pitchFamily="49" charset="-122"/>
              </a:rPr>
              <a:t>游戏</a:t>
            </a:r>
            <a:endParaRPr lang="zh-CN" altLang="zh-CN" dirty="0">
              <a:latin typeface="楷体" panose="02010609060101010101" pitchFamily="49" charset="-122"/>
              <a:ea typeface="楷体" panose="02010609060101010101" pitchFamily="49" charset="-122"/>
            </a:endParaRPr>
          </a:p>
          <a:p>
            <a:pPr lvl="1"/>
            <a:r>
              <a:rPr lang="zh-CN" altLang="zh-CN" dirty="0">
                <a:latin typeface="楷体" panose="02010609060101010101" pitchFamily="49" charset="-122"/>
                <a:ea typeface="楷体" panose="02010609060101010101" pitchFamily="49" charset="-122"/>
              </a:rPr>
              <a:t>谈判是妥协的艺术</a:t>
            </a:r>
          </a:p>
          <a:p>
            <a:pPr lvl="1"/>
            <a:r>
              <a:rPr lang="zh-CN" altLang="zh-CN" dirty="0">
                <a:latin typeface="楷体" panose="02010609060101010101" pitchFamily="49" charset="-122"/>
                <a:ea typeface="楷体" panose="02010609060101010101" pitchFamily="49" charset="-122"/>
              </a:rPr>
              <a:t>谈判是一场辩论</a:t>
            </a:r>
            <a:r>
              <a:rPr lang="zh-CN" altLang="zh-CN" dirty="0" smtClean="0">
                <a:latin typeface="楷体" panose="02010609060101010101" pitchFamily="49" charset="-122"/>
                <a:ea typeface="楷体" panose="02010609060101010101" pitchFamily="49" charset="-122"/>
              </a:rPr>
              <a:t>赛</a:t>
            </a:r>
            <a:endParaRPr lang="zh-CN" altLang="zh-CN" dirty="0">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227062342"/>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130" name="Rectangle 2"/>
          <p:cNvSpPr>
            <a:spLocks noGrp="1" noChangeArrowheads="1"/>
          </p:cNvSpPr>
          <p:nvPr>
            <p:ph type="title"/>
          </p:nvPr>
        </p:nvSpPr>
        <p:spPr/>
        <p:txBody>
          <a:bodyPr/>
          <a:lstStyle/>
          <a:p>
            <a:r>
              <a:rPr lang="en-US" altLang="zh-CN"/>
              <a:t>2.</a:t>
            </a:r>
            <a:r>
              <a:rPr lang="zh-CN" altLang="en-US"/>
              <a:t>政策极限策略</a:t>
            </a:r>
          </a:p>
        </p:txBody>
      </p:sp>
      <p:sp>
        <p:nvSpPr>
          <p:cNvPr id="304131" name="Rectangle 3"/>
          <p:cNvSpPr>
            <a:spLocks noGrp="1" noChangeArrowheads="1"/>
          </p:cNvSpPr>
          <p:nvPr>
            <p:ph idx="1"/>
          </p:nvPr>
        </p:nvSpPr>
        <p:spPr/>
        <p:txBody>
          <a:bodyPr/>
          <a:lstStyle/>
          <a:p>
            <a:pPr>
              <a:lnSpc>
                <a:spcPct val="90000"/>
              </a:lnSpc>
            </a:pPr>
            <a:r>
              <a:rPr lang="zh-CN" altLang="en-US" sz="2400"/>
              <a:t>这是本方以企业在政策方面的有关规定作为无法退让的理由，阻止对方进攻的一种策略。这一策略与权力极限策略如出一辙，只不过用于限制对方行动自由的不是权力，而是本方所在企业的政策。通常，每一个企业都制定有一些基本的行为准则，这些政策性的规定对企业的生产经营活动具有直接的约束力，企业的谈判人员也必须以此来规范自己的行为。</a:t>
            </a:r>
          </a:p>
          <a:p>
            <a:pPr>
              <a:lnSpc>
                <a:spcPct val="90000"/>
              </a:lnSpc>
            </a:pPr>
            <a:r>
              <a:rPr lang="zh-CN" altLang="en-US" sz="2400"/>
              <a:t>既然谈判者不能偏离企业政策的要求来处理他所面临的问题，那么，对方就只能在本企业政策许可的范围内进行讨价还价，否则，其要求便无法得到满足。</a:t>
            </a: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154" name="Rectangle 2"/>
          <p:cNvSpPr>
            <a:spLocks noGrp="1" noChangeArrowheads="1"/>
          </p:cNvSpPr>
          <p:nvPr>
            <p:ph type="title"/>
          </p:nvPr>
        </p:nvSpPr>
        <p:spPr/>
        <p:txBody>
          <a:bodyPr/>
          <a:lstStyle/>
          <a:p>
            <a:r>
              <a:rPr lang="en-US" altLang="zh-CN"/>
              <a:t>3.</a:t>
            </a:r>
            <a:r>
              <a:rPr lang="zh-CN" altLang="en-US"/>
              <a:t>财政极限策略</a:t>
            </a:r>
          </a:p>
        </p:txBody>
      </p:sp>
      <p:sp>
        <p:nvSpPr>
          <p:cNvPr id="305155" name="Rectangle 3"/>
          <p:cNvSpPr>
            <a:spLocks noGrp="1" noChangeArrowheads="1"/>
          </p:cNvSpPr>
          <p:nvPr>
            <p:ph idx="1"/>
          </p:nvPr>
        </p:nvSpPr>
        <p:spPr>
          <a:xfrm>
            <a:off x="838200" y="1905000"/>
            <a:ext cx="7696200" cy="3657600"/>
          </a:xfrm>
        </p:spPr>
        <p:txBody>
          <a:bodyPr/>
          <a:lstStyle/>
          <a:p>
            <a:r>
              <a:rPr lang="zh-CN" altLang="en-US" sz="2000" dirty="0"/>
              <a:t>这是利用本方在财政方面所受的限制，向对方施加影响，达到防止其进攻目的的一种策略。比如买方可能会说：</a:t>
            </a:r>
            <a:r>
              <a:rPr lang="zh-CN" altLang="en-US" sz="2000" dirty="0">
                <a:latin typeface="Arial"/>
              </a:rPr>
              <a:t>“</a:t>
            </a:r>
            <a:r>
              <a:rPr lang="zh-CN" altLang="en-US" sz="2000" dirty="0"/>
              <a:t>我们非常喜欢你们的产品，也很感谢你们提供的合作，遗憾的是公司的预算只有这么多。</a:t>
            </a:r>
            <a:r>
              <a:rPr lang="zh-CN" altLang="en-US" sz="2000" dirty="0">
                <a:latin typeface="Arial"/>
              </a:rPr>
              <a:t>”</a:t>
            </a:r>
            <a:r>
              <a:rPr lang="zh-CN" altLang="en-US" sz="2000" dirty="0"/>
              <a:t>卖方则可能表示：</a:t>
            </a:r>
            <a:r>
              <a:rPr lang="zh-CN" altLang="en-US" sz="2000" dirty="0">
                <a:latin typeface="Arial"/>
              </a:rPr>
              <a:t>“</a:t>
            </a:r>
            <a:r>
              <a:rPr lang="zh-CN" altLang="en-US" sz="2000" dirty="0"/>
              <a:t>我们成本就这么多，因此价格不能再低了</a:t>
            </a:r>
            <a:r>
              <a:rPr lang="zh-CN" altLang="en-US" sz="2000" dirty="0">
                <a:latin typeface="Arial"/>
              </a:rPr>
              <a:t>”</a:t>
            </a:r>
            <a:r>
              <a:rPr lang="zh-CN" altLang="en-US" sz="2000" dirty="0"/>
              <a:t>等等。</a:t>
            </a:r>
          </a:p>
          <a:p>
            <a:r>
              <a:rPr lang="zh-CN" altLang="en-US" sz="2000" dirty="0"/>
              <a:t>向对方说明你的困难甚至面临的窘境，往往能取得比较好的效果。在许多情况下，人们对弱者抱有怜悯与同情之心，并乐于提供帮助，使他们能够实现自己的愿望。当对方确信根据你目前的财政状况，已经难以做出更多让步时，他可能会放弃进一步发动攻势的想法，而立即与你达成一项</a:t>
            </a:r>
            <a:r>
              <a:rPr lang="zh-CN" altLang="en-US" sz="2000" dirty="0">
                <a:latin typeface="Arial"/>
              </a:rPr>
              <a:t>“</a:t>
            </a:r>
            <a:r>
              <a:rPr lang="zh-CN" altLang="en-US" sz="2000" dirty="0"/>
              <a:t>皆大欢喜</a:t>
            </a:r>
            <a:r>
              <a:rPr lang="zh-CN" altLang="en-US" sz="2000" dirty="0">
                <a:latin typeface="Arial"/>
              </a:rPr>
              <a:t>”</a:t>
            </a:r>
            <a:r>
              <a:rPr lang="zh-CN" altLang="en-US" sz="2000" dirty="0"/>
              <a:t>的协议。</a:t>
            </a: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78" name="Rectangle 2"/>
          <p:cNvSpPr>
            <a:spLocks noGrp="1" noChangeArrowheads="1"/>
          </p:cNvSpPr>
          <p:nvPr>
            <p:ph type="title"/>
          </p:nvPr>
        </p:nvSpPr>
        <p:spPr>
          <a:xfrm>
            <a:off x="685800" y="152400"/>
            <a:ext cx="6870700" cy="1219200"/>
          </a:xfrm>
        </p:spPr>
        <p:txBody>
          <a:bodyPr/>
          <a:lstStyle/>
          <a:p>
            <a:r>
              <a:rPr lang="en-US" altLang="zh-CN"/>
              <a:t>4.</a:t>
            </a:r>
            <a:r>
              <a:rPr lang="zh-CN" altLang="en-US"/>
              <a:t>先例控制策略</a:t>
            </a:r>
          </a:p>
        </p:txBody>
      </p:sp>
      <p:sp>
        <p:nvSpPr>
          <p:cNvPr id="306179" name="Rectangle 3"/>
          <p:cNvSpPr>
            <a:spLocks noGrp="1" noChangeArrowheads="1"/>
          </p:cNvSpPr>
          <p:nvPr>
            <p:ph idx="1"/>
          </p:nvPr>
        </p:nvSpPr>
        <p:spPr>
          <a:xfrm>
            <a:off x="685800" y="1676400"/>
            <a:ext cx="7696200" cy="3657600"/>
          </a:xfrm>
        </p:spPr>
        <p:txBody>
          <a:bodyPr/>
          <a:lstStyle/>
          <a:p>
            <a:r>
              <a:rPr lang="zh-CN" altLang="en-US" sz="2000"/>
              <a:t>所谓先例，是指过去已有的事例。引用先例来处理同类的事物，不仅可以为我们节省大量的时间和精力，缩短决策过程，而且还会在一定程度上给我们带来安全感。在商务谈判中，谈判的一方常常引用对他有利的先例来约束另一方，迫使其做出不利的让步。在这种情况下，谈判者就必须采取一些控制措施，以遏止对方的进攻。</a:t>
            </a:r>
          </a:p>
          <a:p>
            <a:r>
              <a:rPr lang="zh-CN" altLang="en-US" sz="2000"/>
              <a:t>谈判中先例的引用一般采用两种形式。一是引用以前与同一个对手谈判时的例子。比如，</a:t>
            </a:r>
            <a:r>
              <a:rPr lang="zh-CN" altLang="en-US" sz="2000">
                <a:latin typeface="Arial"/>
              </a:rPr>
              <a:t>“</a:t>
            </a:r>
            <a:r>
              <a:rPr lang="zh-CN" altLang="en-US" sz="2000"/>
              <a:t>以前我们与你谈的都是三年租借协定，为什么现在要提出五年呢</a:t>
            </a:r>
            <a:r>
              <a:rPr lang="en-US" altLang="zh-CN" sz="2000"/>
              <a:t>?</a:t>
            </a:r>
            <a:r>
              <a:rPr lang="en-US" altLang="zh-CN" sz="2000">
                <a:latin typeface="Arial"/>
              </a:rPr>
              <a:t>”</a:t>
            </a:r>
            <a:r>
              <a:rPr lang="zh-CN" altLang="en-US" sz="2000"/>
              <a:t>二是引用与他人谈判的例子。如</a:t>
            </a:r>
            <a:r>
              <a:rPr lang="zh-CN" altLang="en-US" sz="2000">
                <a:latin typeface="Arial"/>
              </a:rPr>
              <a:t>“</a:t>
            </a:r>
            <a:r>
              <a:rPr lang="zh-CN" altLang="en-US" sz="2000"/>
              <a:t>既然本行业的其他厂商都决定增以</a:t>
            </a:r>
            <a:r>
              <a:rPr lang="en-US" altLang="zh-CN" sz="2000"/>
              <a:t>20%</a:t>
            </a:r>
            <a:r>
              <a:rPr lang="zh-CN" altLang="en-US" sz="2000"/>
              <a:t>，你提出的</a:t>
            </a:r>
            <a:r>
              <a:rPr lang="en-US" altLang="zh-CN" sz="2000"/>
              <a:t>10%</a:t>
            </a:r>
            <a:r>
              <a:rPr lang="zh-CN" altLang="en-US" sz="2000"/>
              <a:t>就太低了。</a:t>
            </a:r>
            <a:r>
              <a:rPr lang="zh-CN" altLang="en-US" sz="2000">
                <a:latin typeface="Arial"/>
              </a:rPr>
              <a:t>”</a:t>
            </a:r>
            <a:endParaRPr lang="zh-CN" altLang="en-US" sz="2000"/>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02" name="Rectangle 2"/>
          <p:cNvSpPr>
            <a:spLocks noGrp="1" noChangeArrowheads="1"/>
          </p:cNvSpPr>
          <p:nvPr>
            <p:ph type="title"/>
          </p:nvPr>
        </p:nvSpPr>
        <p:spPr>
          <a:xfrm>
            <a:off x="685800" y="152400"/>
            <a:ext cx="6870700" cy="1143000"/>
          </a:xfrm>
        </p:spPr>
        <p:txBody>
          <a:bodyPr/>
          <a:lstStyle/>
          <a:p>
            <a:r>
              <a:rPr lang="en-US" altLang="zh-CN"/>
              <a:t>5.</a:t>
            </a:r>
            <a:r>
              <a:rPr lang="zh-CN" altLang="en-US"/>
              <a:t>疲劳战术</a:t>
            </a:r>
          </a:p>
        </p:txBody>
      </p:sp>
      <p:sp>
        <p:nvSpPr>
          <p:cNvPr id="307203" name="Rectangle 3"/>
          <p:cNvSpPr>
            <a:spLocks noGrp="1" noChangeArrowheads="1"/>
          </p:cNvSpPr>
          <p:nvPr>
            <p:ph idx="1"/>
          </p:nvPr>
        </p:nvSpPr>
        <p:spPr>
          <a:xfrm>
            <a:off x="685800" y="1600200"/>
            <a:ext cx="7696200" cy="3886200"/>
          </a:xfrm>
        </p:spPr>
        <p:txBody>
          <a:bodyPr/>
          <a:lstStyle/>
          <a:p>
            <a:pPr>
              <a:spcBef>
                <a:spcPts val="600"/>
              </a:spcBef>
            </a:pPr>
            <a:r>
              <a:rPr lang="zh-CN" altLang="en-US" sz="2000" dirty="0"/>
              <a:t>在商务谈判中，有时会遇到一种锋芒毕露、咄咄逼人的谈判对手。他们以各种方式表现其居高临下，先声夺人的挑战姿态。对于这类谈判者，疲劳战术是一个十分有效的策略。这种战术的目的在于通过许多回合的拉锯战，使这类谈判者疲劳生厌，以此逐渐磨去锐气；同时也扭转了己方在谈判中的不利地位，等到对手筋疲力尽、头昏脑胀之时，己方即可反守为攻，促使对方接受己方的条件。</a:t>
            </a:r>
          </a:p>
          <a:p>
            <a:pPr>
              <a:spcBef>
                <a:spcPts val="600"/>
              </a:spcBef>
            </a:pPr>
            <a:r>
              <a:rPr lang="zh-CN" altLang="en-US" sz="2000" dirty="0"/>
              <a:t>如果你确信对手比你还要急于达成协议，那么运用疲劳战术会很奏效。采用这种战术，要求己方事先有足够的思想准备，并确定每一回的战略战术，以求更有效地击败对方的进攻，争取更大的进步。</a:t>
            </a: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t>6.</a:t>
            </a:r>
            <a:r>
              <a:rPr lang="zh-CN" altLang="zh-CN" dirty="0"/>
              <a:t>借恻隐</a:t>
            </a:r>
            <a:r>
              <a:rPr lang="zh-CN" altLang="zh-CN" dirty="0" smtClean="0"/>
              <a:t>术</a:t>
            </a:r>
            <a:endParaRPr lang="zh-CN" altLang="en-US" dirty="0"/>
          </a:p>
        </p:txBody>
      </p:sp>
      <p:sp>
        <p:nvSpPr>
          <p:cNvPr id="3" name="内容占位符 2"/>
          <p:cNvSpPr>
            <a:spLocks noGrp="1"/>
          </p:cNvSpPr>
          <p:nvPr>
            <p:ph idx="1"/>
          </p:nvPr>
        </p:nvSpPr>
        <p:spPr>
          <a:xfrm>
            <a:off x="457200" y="1295400"/>
            <a:ext cx="8305800" cy="4495800"/>
          </a:xfrm>
          <a:solidFill>
            <a:schemeClr val="bg1"/>
          </a:solidFill>
        </p:spPr>
        <p:txBody>
          <a:bodyPr>
            <a:normAutofit/>
          </a:bodyPr>
          <a:lstStyle/>
          <a:p>
            <a:r>
              <a:rPr lang="zh-CN" altLang="zh-CN" sz="2000" dirty="0" smtClean="0"/>
              <a:t>借</a:t>
            </a:r>
            <a:r>
              <a:rPr lang="zh-CN" altLang="zh-CN" sz="2000" dirty="0"/>
              <a:t>恻隐术是谈判一方装扮可怜相、为难状，唤起对方同情心，从而达到阻止对方进攻的做法。古人说：“恻隐之心，人皆有之”（出自《孟子</a:t>
            </a:r>
            <a:r>
              <a:rPr lang="en-US" altLang="zh-CN" sz="2000" dirty="0"/>
              <a:t>·</a:t>
            </a:r>
            <a:r>
              <a:rPr lang="zh-CN" altLang="zh-CN" sz="2000" dirty="0"/>
              <a:t>告子上》）。在一般情况下，人们总是同情弱者，不愿落井下石，将其置于死地。有些谈判人员利用人性这一特点，示弱以求怜悯，把它作为一种谈判策略来使用。</a:t>
            </a:r>
          </a:p>
          <a:p>
            <a:r>
              <a:rPr lang="zh-CN" altLang="zh-CN" sz="2000" dirty="0"/>
              <a:t>常见情形是，当谈判人员被对方逼得招架不住时，采取“以坦白求得宽容”的姿态，干脆把己方对本次谈判的真实希望和要求和盘托出，以求得对方理解和宽容，从而阻止对方进攻。甚至直接乞求对方，告知若按对方的要求去办，公司必将破产倒闭，或者他本人就会被公司解雇。</a:t>
            </a:r>
          </a:p>
          <a:p>
            <a:r>
              <a:rPr lang="zh-CN" altLang="zh-CN" sz="2000" dirty="0"/>
              <a:t>该策略是否有效，取决于对方谈判人员的个性以及对示弱者坦白内容的相信程度，因此具有较大的冒险性。需要注意的是，在使用这一策略请求对方合作时，一定注意不要丧失人格和尊严，直诉困难也要不卑不亢</a:t>
            </a:r>
            <a:r>
              <a:rPr lang="zh-CN" altLang="zh-CN" sz="2000" dirty="0" smtClean="0"/>
              <a:t>。</a:t>
            </a:r>
            <a:endParaRPr lang="zh-CN" altLang="en-US" sz="2000" dirty="0"/>
          </a:p>
        </p:txBody>
      </p:sp>
      <p:sp>
        <p:nvSpPr>
          <p:cNvPr id="4" name="矩形 3"/>
          <p:cNvSpPr/>
          <p:nvPr/>
        </p:nvSpPr>
        <p:spPr>
          <a:xfrm>
            <a:off x="1905000" y="5867400"/>
            <a:ext cx="5638800" cy="701731"/>
          </a:xfrm>
          <a:prstGeom prst="rect">
            <a:avLst/>
          </a:prstGeom>
          <a:solidFill>
            <a:schemeClr val="tx2">
              <a:lumMod val="20000"/>
              <a:lumOff val="80000"/>
            </a:schemeClr>
          </a:solidFill>
        </p:spPr>
        <p:txBody>
          <a:bodyPr wrap="square">
            <a:spAutoFit/>
          </a:bodyPr>
          <a:lstStyle/>
          <a:p>
            <a:pPr lvl="0" fontAlgn="auto">
              <a:spcBef>
                <a:spcPct val="20000"/>
              </a:spcBef>
              <a:spcAft>
                <a:spcPts val="0"/>
              </a:spcAft>
              <a:buClr>
                <a:srgbClr val="660033"/>
              </a:buClr>
              <a:buSzPct val="113000"/>
            </a:pPr>
            <a:r>
              <a:rPr lang="zh-CN" altLang="zh-CN" b="1" dirty="0">
                <a:solidFill>
                  <a:prstClr val="black"/>
                </a:solidFill>
                <a:latin typeface="楷体_GB2312" pitchFamily="49" charset="-122"/>
                <a:ea typeface="楷体_GB2312" pitchFamily="49" charset="-122"/>
              </a:rPr>
              <a:t>【视野拓展】电视剧《大染坊》片断</a:t>
            </a:r>
            <a:r>
              <a:rPr lang="zh-CN" altLang="zh-CN" b="1" dirty="0" smtClean="0">
                <a:solidFill>
                  <a:prstClr val="black"/>
                </a:solidFill>
                <a:latin typeface="楷体_GB2312" pitchFamily="49" charset="-122"/>
                <a:ea typeface="楷体_GB2312" pitchFamily="49" charset="-122"/>
              </a:rPr>
              <a:t>：</a:t>
            </a:r>
            <a:endParaRPr lang="en-US" altLang="zh-CN" b="1" dirty="0" smtClean="0">
              <a:solidFill>
                <a:prstClr val="black"/>
              </a:solidFill>
              <a:latin typeface="楷体_GB2312" pitchFamily="49" charset="-122"/>
              <a:ea typeface="楷体_GB2312" pitchFamily="49" charset="-122"/>
            </a:endParaRPr>
          </a:p>
          <a:p>
            <a:pPr lvl="0" algn="ctr" fontAlgn="auto">
              <a:spcBef>
                <a:spcPct val="20000"/>
              </a:spcBef>
              <a:spcAft>
                <a:spcPts val="0"/>
              </a:spcAft>
              <a:buClr>
                <a:srgbClr val="660033"/>
              </a:buClr>
              <a:buSzPct val="113000"/>
            </a:pPr>
            <a:r>
              <a:rPr lang="zh-CN" altLang="zh-CN" b="1" dirty="0" smtClean="0">
                <a:solidFill>
                  <a:prstClr val="black"/>
                </a:solidFill>
                <a:latin typeface="楷体_GB2312" pitchFamily="49" charset="-122"/>
                <a:ea typeface="楷体_GB2312" pitchFamily="49" charset="-122"/>
              </a:rPr>
              <a:t>日本</a:t>
            </a:r>
            <a:r>
              <a:rPr lang="zh-CN" altLang="zh-CN" b="1" dirty="0">
                <a:solidFill>
                  <a:prstClr val="black"/>
                </a:solidFill>
                <a:latin typeface="楷体_GB2312" pitchFamily="49" charset="-122"/>
                <a:ea typeface="楷体_GB2312" pitchFamily="49" charset="-122"/>
              </a:rPr>
              <a:t>商人的借恻隐术（视频）</a:t>
            </a:r>
          </a:p>
        </p:txBody>
      </p:sp>
    </p:spTree>
    <p:extLst>
      <p:ext uri="{BB962C8B-B14F-4D97-AF65-F5344CB8AC3E}">
        <p14:creationId xmlns:p14="http://schemas.microsoft.com/office/powerpoint/2010/main" val="1026326989"/>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Rectangle 2"/>
          <p:cNvSpPr>
            <a:spLocks noGrp="1" noChangeArrowheads="1"/>
          </p:cNvSpPr>
          <p:nvPr>
            <p:ph type="title"/>
          </p:nvPr>
        </p:nvSpPr>
        <p:spPr>
          <a:solidFill>
            <a:schemeClr val="accent3">
              <a:lumMod val="20000"/>
              <a:lumOff val="80000"/>
            </a:schemeClr>
          </a:solidFill>
        </p:spPr>
        <p:txBody>
          <a:bodyPr/>
          <a:lstStyle/>
          <a:p>
            <a:r>
              <a:rPr lang="en-US" altLang="zh-CN" sz="3200" b="1" dirty="0" smtClean="0"/>
              <a:t>3.4</a:t>
            </a:r>
            <a:r>
              <a:rPr lang="zh-CN" altLang="en-US" sz="3200" b="1" dirty="0" smtClean="0"/>
              <a:t>　谈判</a:t>
            </a:r>
            <a:r>
              <a:rPr lang="zh-CN" altLang="en-US" sz="3200" b="1" dirty="0"/>
              <a:t>僵局处理的策略</a:t>
            </a:r>
          </a:p>
        </p:txBody>
      </p:sp>
      <p:sp>
        <p:nvSpPr>
          <p:cNvPr id="207875" name="Rectangle 3"/>
          <p:cNvSpPr>
            <a:spLocks noGrp="1" noChangeArrowheads="1"/>
          </p:cNvSpPr>
          <p:nvPr>
            <p:ph idx="1"/>
          </p:nvPr>
        </p:nvSpPr>
        <p:spPr/>
        <p:txBody>
          <a:bodyPr/>
          <a:lstStyle/>
          <a:p>
            <a:pPr>
              <a:lnSpc>
                <a:spcPct val="110000"/>
              </a:lnSpc>
              <a:buFontTx/>
              <a:buNone/>
            </a:pPr>
            <a:r>
              <a:rPr lang="en-US" altLang="zh-CN" sz="3600" b="1" dirty="0" smtClean="0">
                <a:solidFill>
                  <a:srgbClr val="660033"/>
                </a:solidFill>
                <a:latin typeface="楷体_GB2312" pitchFamily="49" charset="-122"/>
                <a:ea typeface="楷体_GB2312" pitchFamily="49" charset="-122"/>
              </a:rPr>
              <a:t>3.4.1</a:t>
            </a:r>
            <a:r>
              <a:rPr lang="zh-CN" altLang="en-US" sz="3600" b="1" dirty="0" smtClean="0">
                <a:solidFill>
                  <a:srgbClr val="660033"/>
                </a:solidFill>
                <a:latin typeface="楷体_GB2312" pitchFamily="49" charset="-122"/>
                <a:ea typeface="楷体_GB2312" pitchFamily="49" charset="-122"/>
              </a:rPr>
              <a:t>　僵局</a:t>
            </a:r>
            <a:r>
              <a:rPr lang="zh-CN" altLang="en-US" sz="3600" b="1" dirty="0">
                <a:solidFill>
                  <a:srgbClr val="660033"/>
                </a:solidFill>
                <a:latin typeface="楷体_GB2312" pitchFamily="49" charset="-122"/>
                <a:ea typeface="楷体_GB2312" pitchFamily="49" charset="-122"/>
              </a:rPr>
              <a:t>形成的原因分析</a:t>
            </a:r>
            <a:endParaRPr lang="zh-CN" altLang="en-US" dirty="0">
              <a:solidFill>
                <a:srgbClr val="660033"/>
              </a:solidFill>
              <a:latin typeface="楷体_GB2312" pitchFamily="49" charset="-122"/>
              <a:ea typeface="楷体_GB2312" pitchFamily="49" charset="-122"/>
            </a:endParaRPr>
          </a:p>
          <a:p>
            <a:pPr lvl="1">
              <a:lnSpc>
                <a:spcPct val="110000"/>
              </a:lnSpc>
              <a:spcBef>
                <a:spcPts val="600"/>
              </a:spcBef>
              <a:buClr>
                <a:srgbClr val="660033"/>
              </a:buClr>
              <a:buFont typeface="Arial" pitchFamily="34" charset="0"/>
              <a:buChar char="•"/>
            </a:pPr>
            <a:r>
              <a:rPr lang="zh-CN" altLang="en-US" dirty="0" smtClean="0"/>
              <a:t>立场</a:t>
            </a:r>
            <a:r>
              <a:rPr lang="zh-CN" altLang="en-US" dirty="0"/>
              <a:t>观点的争执</a:t>
            </a:r>
          </a:p>
          <a:p>
            <a:pPr lvl="1">
              <a:lnSpc>
                <a:spcPct val="110000"/>
              </a:lnSpc>
              <a:spcBef>
                <a:spcPts val="600"/>
              </a:spcBef>
              <a:buClr>
                <a:srgbClr val="660033"/>
              </a:buClr>
              <a:buFont typeface="Arial" pitchFamily="34" charset="0"/>
              <a:buChar char="•"/>
            </a:pPr>
            <a:r>
              <a:rPr lang="zh-CN" altLang="en-US" dirty="0" smtClean="0"/>
              <a:t>信息</a:t>
            </a:r>
            <a:r>
              <a:rPr lang="zh-CN" altLang="en-US" dirty="0"/>
              <a:t>沟通的障碍</a:t>
            </a:r>
          </a:p>
          <a:p>
            <a:pPr lvl="1">
              <a:spcBef>
                <a:spcPts val="600"/>
              </a:spcBef>
              <a:buClr>
                <a:srgbClr val="660033"/>
              </a:buClr>
              <a:buFont typeface="Arial" pitchFamily="34" charset="0"/>
              <a:buChar char="•"/>
            </a:pPr>
            <a:r>
              <a:rPr lang="zh-CN" altLang="en-US" dirty="0" smtClean="0"/>
              <a:t>谈判</a:t>
            </a:r>
            <a:r>
              <a:rPr lang="zh-CN" altLang="en-US" dirty="0"/>
              <a:t>者言行的失当 </a:t>
            </a:r>
          </a:p>
          <a:p>
            <a:pPr lvl="1">
              <a:lnSpc>
                <a:spcPct val="110000"/>
              </a:lnSpc>
              <a:spcBef>
                <a:spcPts val="600"/>
              </a:spcBef>
              <a:buClr>
                <a:srgbClr val="660033"/>
              </a:buClr>
              <a:buFont typeface="Arial" pitchFamily="34" charset="0"/>
              <a:buChar char="•"/>
            </a:pPr>
            <a:r>
              <a:rPr lang="zh-CN" altLang="en-US" dirty="0" smtClean="0"/>
              <a:t>外部</a:t>
            </a:r>
            <a:r>
              <a:rPr lang="zh-CN" altLang="en-US" dirty="0"/>
              <a:t>环境发生变化</a:t>
            </a:r>
          </a:p>
        </p:txBody>
      </p:sp>
      <p:pic>
        <p:nvPicPr>
          <p:cNvPr id="271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48200" y="4482499"/>
            <a:ext cx="4154487" cy="2092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2"/>
          <p:cNvSpPr>
            <a:spLocks noGrp="1" noChangeArrowheads="1"/>
          </p:cNvSpPr>
          <p:nvPr>
            <p:ph type="title"/>
          </p:nvPr>
        </p:nvSpPr>
        <p:spPr/>
        <p:txBody>
          <a:bodyPr/>
          <a:lstStyle/>
          <a:p>
            <a:pPr algn="l"/>
            <a:r>
              <a:rPr lang="en-US" altLang="zh-CN" sz="2800" b="1" dirty="0" smtClean="0">
                <a:latin typeface="楷体_GB2312" pitchFamily="49" charset="-122"/>
                <a:ea typeface="楷体_GB2312" pitchFamily="49" charset="-122"/>
              </a:rPr>
              <a:t>3.4.2</a:t>
            </a:r>
            <a:r>
              <a:rPr lang="zh-CN" altLang="en-US" sz="2800" b="1" dirty="0" smtClean="0">
                <a:latin typeface="楷体_GB2312" pitchFamily="49" charset="-122"/>
                <a:ea typeface="楷体_GB2312" pitchFamily="49" charset="-122"/>
              </a:rPr>
              <a:t>　处理</a:t>
            </a:r>
            <a:r>
              <a:rPr lang="zh-CN" altLang="en-US" sz="2800" b="1" dirty="0">
                <a:latin typeface="楷体_GB2312" pitchFamily="49" charset="-122"/>
                <a:ea typeface="楷体_GB2312" pitchFamily="49" charset="-122"/>
              </a:rPr>
              <a:t>僵局的策略</a:t>
            </a:r>
          </a:p>
        </p:txBody>
      </p:sp>
      <p:sp>
        <p:nvSpPr>
          <p:cNvPr id="208910" name="Rectangle 14"/>
          <p:cNvSpPr>
            <a:spLocks noChangeArrowheads="1"/>
          </p:cNvSpPr>
          <p:nvPr/>
        </p:nvSpPr>
        <p:spPr bwMode="auto">
          <a:xfrm>
            <a:off x="990600" y="1676400"/>
            <a:ext cx="6781800" cy="2720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nSpc>
                <a:spcPct val="120000"/>
              </a:lnSpc>
            </a:pPr>
            <a:r>
              <a:rPr lang="en-US" altLang="zh-CN" sz="2400" dirty="0">
                <a:latin typeface="楷体_GB2312" pitchFamily="49" charset="-122"/>
                <a:ea typeface="楷体_GB2312" pitchFamily="49" charset="-122"/>
              </a:rPr>
              <a:t>1.</a:t>
            </a:r>
            <a:r>
              <a:rPr lang="zh-CN" altLang="en-US" sz="2400" dirty="0">
                <a:latin typeface="楷体_GB2312" pitchFamily="49" charset="-122"/>
                <a:ea typeface="楷体_GB2312" pitchFamily="49" charset="-122"/>
              </a:rPr>
              <a:t>观点求同存异</a:t>
            </a:r>
          </a:p>
          <a:p>
            <a:pPr>
              <a:lnSpc>
                <a:spcPct val="120000"/>
              </a:lnSpc>
            </a:pPr>
            <a:r>
              <a:rPr lang="en-US" altLang="zh-CN" sz="2400" dirty="0">
                <a:latin typeface="楷体_GB2312" pitchFamily="49" charset="-122"/>
                <a:ea typeface="楷体_GB2312" pitchFamily="49" charset="-122"/>
              </a:rPr>
              <a:t>2.</a:t>
            </a:r>
            <a:r>
              <a:rPr lang="zh-CN" altLang="en-US" sz="2400" dirty="0">
                <a:latin typeface="楷体_GB2312" pitchFamily="49" charset="-122"/>
                <a:ea typeface="楷体_GB2312" pitchFamily="49" charset="-122"/>
              </a:rPr>
              <a:t>强调双方的利益或损失</a:t>
            </a:r>
          </a:p>
          <a:p>
            <a:pPr>
              <a:lnSpc>
                <a:spcPct val="120000"/>
              </a:lnSpc>
            </a:pPr>
            <a:r>
              <a:rPr lang="en-US" altLang="zh-CN" sz="2400" dirty="0">
                <a:latin typeface="楷体_GB2312" pitchFamily="49" charset="-122"/>
                <a:ea typeface="楷体_GB2312" pitchFamily="49" charset="-122"/>
              </a:rPr>
              <a:t>3.</a:t>
            </a:r>
            <a:r>
              <a:rPr lang="zh-CN" altLang="en-US" sz="2400" dirty="0">
                <a:latin typeface="楷体_GB2312" pitchFamily="49" charset="-122"/>
                <a:ea typeface="楷体_GB2312" pitchFamily="49" charset="-122"/>
              </a:rPr>
              <a:t>休会策略</a:t>
            </a:r>
          </a:p>
          <a:p>
            <a:pPr>
              <a:lnSpc>
                <a:spcPct val="120000"/>
              </a:lnSpc>
            </a:pPr>
            <a:r>
              <a:rPr lang="en-US" altLang="zh-CN" sz="2400" dirty="0">
                <a:latin typeface="楷体_GB2312" pitchFamily="49" charset="-122"/>
                <a:ea typeface="楷体_GB2312" pitchFamily="49" charset="-122"/>
              </a:rPr>
              <a:t>4.</a:t>
            </a:r>
            <a:r>
              <a:rPr lang="zh-CN" altLang="en-US" sz="2400" dirty="0">
                <a:latin typeface="楷体_GB2312" pitchFamily="49" charset="-122"/>
                <a:ea typeface="楷体_GB2312" pitchFamily="49" charset="-122"/>
              </a:rPr>
              <a:t>设定底线，威胁退出 </a:t>
            </a:r>
          </a:p>
          <a:p>
            <a:pPr>
              <a:lnSpc>
                <a:spcPct val="120000"/>
              </a:lnSpc>
            </a:pPr>
            <a:r>
              <a:rPr lang="en-US" altLang="zh-CN" sz="2400" dirty="0">
                <a:latin typeface="楷体_GB2312" pitchFamily="49" charset="-122"/>
                <a:ea typeface="楷体_GB2312" pitchFamily="49" charset="-122"/>
              </a:rPr>
              <a:t>5.</a:t>
            </a:r>
            <a:r>
              <a:rPr lang="zh-CN" altLang="en-US" sz="2400" dirty="0">
                <a:latin typeface="楷体_GB2312" pitchFamily="49" charset="-122"/>
                <a:ea typeface="楷体_GB2312" pitchFamily="49" charset="-122"/>
              </a:rPr>
              <a:t>更换谈判人员</a:t>
            </a:r>
          </a:p>
          <a:p>
            <a:pPr>
              <a:lnSpc>
                <a:spcPct val="120000"/>
              </a:lnSpc>
            </a:pPr>
            <a:r>
              <a:rPr lang="en-US" altLang="zh-CN" sz="2400" dirty="0">
                <a:latin typeface="楷体_GB2312" pitchFamily="49" charset="-122"/>
                <a:ea typeface="楷体_GB2312" pitchFamily="49" charset="-122"/>
              </a:rPr>
              <a:t>6.</a:t>
            </a:r>
            <a:r>
              <a:rPr lang="zh-CN" altLang="en-US" sz="2400" dirty="0">
                <a:latin typeface="楷体_GB2312" pitchFamily="49" charset="-122"/>
                <a:ea typeface="楷体_GB2312" pitchFamily="49" charset="-122"/>
              </a:rPr>
              <a:t>第三方介入调停或仲裁</a:t>
            </a:r>
          </a:p>
        </p:txBody>
      </p:sp>
      <p:pic>
        <p:nvPicPr>
          <p:cNvPr id="272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01261" y="4397375"/>
            <a:ext cx="2561605" cy="192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Rectangle 2"/>
          <p:cNvSpPr>
            <a:spLocks noGrp="1" noChangeArrowheads="1"/>
          </p:cNvSpPr>
          <p:nvPr>
            <p:ph type="title"/>
          </p:nvPr>
        </p:nvSpPr>
        <p:spPr>
          <a:solidFill>
            <a:schemeClr val="accent3">
              <a:lumMod val="20000"/>
              <a:lumOff val="80000"/>
            </a:schemeClr>
          </a:solidFill>
        </p:spPr>
        <p:txBody>
          <a:bodyPr/>
          <a:lstStyle/>
          <a:p>
            <a:r>
              <a:rPr lang="en-US" altLang="zh-CN" sz="3200" b="1" dirty="0" smtClean="0"/>
              <a:t>3.5</a:t>
            </a:r>
            <a:r>
              <a:rPr lang="zh-CN" altLang="en-US" sz="3200" b="1" dirty="0" smtClean="0"/>
              <a:t>　结束</a:t>
            </a:r>
            <a:r>
              <a:rPr lang="zh-CN" altLang="en-US" sz="3200" b="1" dirty="0"/>
              <a:t>阶段的谈判策略</a:t>
            </a:r>
          </a:p>
        </p:txBody>
      </p:sp>
      <p:sp>
        <p:nvSpPr>
          <p:cNvPr id="209923" name="Rectangle 3"/>
          <p:cNvSpPr>
            <a:spLocks noGrp="1" noChangeArrowheads="1"/>
          </p:cNvSpPr>
          <p:nvPr>
            <p:ph idx="1"/>
          </p:nvPr>
        </p:nvSpPr>
        <p:spPr/>
        <p:txBody>
          <a:bodyPr/>
          <a:lstStyle/>
          <a:p>
            <a:pPr>
              <a:lnSpc>
                <a:spcPct val="175000"/>
              </a:lnSpc>
              <a:buFontTx/>
              <a:buNone/>
            </a:pPr>
            <a:r>
              <a:rPr lang="en-US" altLang="zh-CN" sz="2800" b="1" dirty="0" smtClean="0">
                <a:solidFill>
                  <a:srgbClr val="660033"/>
                </a:solidFill>
                <a:latin typeface="楷体_GB2312" pitchFamily="49" charset="-122"/>
                <a:ea typeface="楷体_GB2312" pitchFamily="49" charset="-122"/>
              </a:rPr>
              <a:t>3.5.1</a:t>
            </a:r>
            <a:r>
              <a:rPr lang="zh-CN" altLang="en-US" sz="2800" b="1" dirty="0" smtClean="0">
                <a:solidFill>
                  <a:srgbClr val="660033"/>
                </a:solidFill>
                <a:latin typeface="楷体_GB2312" pitchFamily="49" charset="-122"/>
                <a:ea typeface="楷体_GB2312" pitchFamily="49" charset="-122"/>
              </a:rPr>
              <a:t>　谈判</a:t>
            </a:r>
            <a:r>
              <a:rPr lang="zh-CN" altLang="en-US" sz="2800" b="1" dirty="0">
                <a:solidFill>
                  <a:srgbClr val="660033"/>
                </a:solidFill>
                <a:latin typeface="楷体_GB2312" pitchFamily="49" charset="-122"/>
                <a:ea typeface="楷体_GB2312" pitchFamily="49" charset="-122"/>
              </a:rPr>
              <a:t>结束的主要标志</a:t>
            </a:r>
            <a:endParaRPr lang="zh-CN" altLang="en-US" sz="2400" dirty="0">
              <a:solidFill>
                <a:srgbClr val="660033"/>
              </a:solidFill>
              <a:latin typeface="楷体_GB2312" pitchFamily="49" charset="-122"/>
              <a:ea typeface="楷体_GB2312" pitchFamily="49" charset="-122"/>
            </a:endParaRPr>
          </a:p>
          <a:p>
            <a:pPr>
              <a:lnSpc>
                <a:spcPct val="175000"/>
              </a:lnSpc>
              <a:buFontTx/>
              <a:buNone/>
            </a:pPr>
            <a:r>
              <a:rPr lang="zh-CN" altLang="en-US" sz="2000" dirty="0">
                <a:latin typeface="楷体_GB2312" pitchFamily="49" charset="-122"/>
                <a:ea typeface="楷体_GB2312" pitchFamily="49" charset="-122"/>
              </a:rPr>
              <a:t>一般来说，谈判进入结束阶段，往往有以下两个明显标志：</a:t>
            </a:r>
          </a:p>
          <a:p>
            <a:pPr>
              <a:lnSpc>
                <a:spcPct val="175000"/>
              </a:lnSpc>
              <a:buFontTx/>
              <a:buNone/>
            </a:pPr>
            <a:r>
              <a:rPr lang="zh-CN" altLang="en-US" sz="2400" dirty="0">
                <a:latin typeface="楷体_GB2312" pitchFamily="49" charset="-122"/>
                <a:ea typeface="楷体_GB2312" pitchFamily="49" charset="-122"/>
              </a:rPr>
              <a:t>●达到谈判的基本目标</a:t>
            </a:r>
          </a:p>
          <a:p>
            <a:pPr>
              <a:lnSpc>
                <a:spcPct val="175000"/>
              </a:lnSpc>
              <a:buFontTx/>
              <a:buNone/>
            </a:pPr>
            <a:r>
              <a:rPr lang="zh-CN" altLang="en-US" sz="2400" dirty="0">
                <a:latin typeface="楷体_GB2312" pitchFamily="49" charset="-122"/>
                <a:ea typeface="楷体_GB2312" pitchFamily="49" charset="-122"/>
              </a:rPr>
              <a:t>●出现了交易信号</a:t>
            </a:r>
          </a:p>
        </p:txBody>
      </p:sp>
      <p:pic>
        <p:nvPicPr>
          <p:cNvPr id="209932" name="Picture 12" descr="BD05584_"/>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77000" y="3886200"/>
            <a:ext cx="1768475" cy="23622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Rectangle 2"/>
          <p:cNvSpPr>
            <a:spLocks noGrp="1" noChangeArrowheads="1"/>
          </p:cNvSpPr>
          <p:nvPr>
            <p:ph type="title"/>
          </p:nvPr>
        </p:nvSpPr>
        <p:spPr/>
        <p:txBody>
          <a:bodyPr/>
          <a:lstStyle/>
          <a:p>
            <a:pPr algn="l"/>
            <a:r>
              <a:rPr lang="en-US" altLang="zh-CN" sz="2800" b="1" dirty="0" smtClean="0">
                <a:latin typeface="楷体_GB2312" pitchFamily="49" charset="-122"/>
                <a:ea typeface="楷体_GB2312" pitchFamily="49" charset="-122"/>
              </a:rPr>
              <a:t>3.5.2</a:t>
            </a:r>
            <a:r>
              <a:rPr lang="zh-CN" altLang="en-US" sz="2800" b="1" dirty="0" smtClean="0">
                <a:latin typeface="楷体_GB2312" pitchFamily="49" charset="-122"/>
                <a:ea typeface="楷体_GB2312" pitchFamily="49" charset="-122"/>
              </a:rPr>
              <a:t>　促成</a:t>
            </a:r>
            <a:r>
              <a:rPr lang="zh-CN" altLang="en-US" sz="2800" b="1" dirty="0">
                <a:latin typeface="楷体_GB2312" pitchFamily="49" charset="-122"/>
                <a:ea typeface="楷体_GB2312" pitchFamily="49" charset="-122"/>
              </a:rPr>
              <a:t>缔约的策略</a:t>
            </a:r>
          </a:p>
        </p:txBody>
      </p:sp>
      <p:sp>
        <p:nvSpPr>
          <p:cNvPr id="210947" name="Rectangle 3"/>
          <p:cNvSpPr>
            <a:spLocks noGrp="1" noChangeArrowheads="1"/>
          </p:cNvSpPr>
          <p:nvPr>
            <p:ph idx="1"/>
          </p:nvPr>
        </p:nvSpPr>
        <p:spPr>
          <a:xfrm>
            <a:off x="457200" y="1371600"/>
            <a:ext cx="5638800" cy="4876800"/>
          </a:xfrm>
        </p:spPr>
        <p:txBody>
          <a:bodyPr/>
          <a:lstStyle/>
          <a:p>
            <a:r>
              <a:rPr lang="zh-CN" altLang="en-US" sz="2400" dirty="0">
                <a:ea typeface="楷体_GB2312" pitchFamily="49" charset="-122"/>
              </a:rPr>
              <a:t>期限策略</a:t>
            </a:r>
          </a:p>
          <a:p>
            <a:pPr lvl="1"/>
            <a:r>
              <a:rPr lang="zh-CN" altLang="en-US" sz="2000" dirty="0" smtClean="0">
                <a:latin typeface="楷体_GB2312" pitchFamily="49" charset="-122"/>
                <a:ea typeface="楷体_GB2312" pitchFamily="49" charset="-122"/>
              </a:rPr>
              <a:t>限定</a:t>
            </a:r>
            <a:r>
              <a:rPr lang="zh-CN" altLang="en-US" sz="2000" dirty="0">
                <a:latin typeface="楷体_GB2312" pitchFamily="49" charset="-122"/>
                <a:ea typeface="楷体_GB2312" pitchFamily="49" charset="-122"/>
              </a:rPr>
              <a:t>缔约的最后时间，促使对方在规定的期限内完成协议缔结。</a:t>
            </a:r>
          </a:p>
          <a:p>
            <a:r>
              <a:rPr lang="zh-CN" altLang="en-US" sz="2400" dirty="0">
                <a:ea typeface="楷体_GB2312" pitchFamily="49" charset="-122"/>
              </a:rPr>
              <a:t>最终出价的策略</a:t>
            </a:r>
          </a:p>
          <a:p>
            <a:pPr lvl="1"/>
            <a:r>
              <a:rPr lang="zh-CN" altLang="en-US" sz="2000" dirty="0" smtClean="0"/>
              <a:t>最后</a:t>
            </a:r>
            <a:r>
              <a:rPr lang="zh-CN" altLang="en-US" sz="2000" dirty="0"/>
              <a:t>出价，不急表态</a:t>
            </a:r>
          </a:p>
          <a:p>
            <a:pPr lvl="1"/>
            <a:r>
              <a:rPr lang="zh-CN" altLang="en-US" sz="2000" dirty="0" smtClean="0"/>
              <a:t>最后</a:t>
            </a:r>
            <a:r>
              <a:rPr lang="zh-CN" altLang="en-US" sz="2000" dirty="0"/>
              <a:t>让步，小于前次</a:t>
            </a:r>
          </a:p>
          <a:p>
            <a:pPr lvl="1"/>
            <a:r>
              <a:rPr lang="zh-CN" altLang="en-US" sz="2000" dirty="0" smtClean="0"/>
              <a:t>最后</a:t>
            </a:r>
            <a:r>
              <a:rPr lang="zh-CN" altLang="en-US" sz="2000" dirty="0"/>
              <a:t>一次，也有</a:t>
            </a:r>
            <a:r>
              <a:rPr lang="zh-CN" altLang="en-US" sz="2000" dirty="0" smtClean="0"/>
              <a:t>条件</a:t>
            </a:r>
            <a:endParaRPr lang="zh-CN" altLang="en-US" sz="2000" dirty="0"/>
          </a:p>
        </p:txBody>
      </p:sp>
      <p:pic>
        <p:nvPicPr>
          <p:cNvPr id="273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54255" y="3048000"/>
            <a:ext cx="3048000" cy="31958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Rectangle 2"/>
          <p:cNvSpPr>
            <a:spLocks noGrp="1" noChangeArrowheads="1"/>
          </p:cNvSpPr>
          <p:nvPr>
            <p:ph type="title"/>
          </p:nvPr>
        </p:nvSpPr>
        <p:spPr/>
        <p:txBody>
          <a:bodyPr/>
          <a:lstStyle/>
          <a:p>
            <a:pPr algn="l"/>
            <a:r>
              <a:rPr lang="en-US" altLang="zh-CN" sz="2800" b="1" dirty="0" smtClean="0">
                <a:latin typeface="楷体_GB2312" pitchFamily="49" charset="-122"/>
                <a:ea typeface="楷体_GB2312" pitchFamily="49" charset="-122"/>
              </a:rPr>
              <a:t>3.5.3</a:t>
            </a:r>
            <a:r>
              <a:rPr lang="zh-CN" altLang="en-US" sz="2800" b="1" dirty="0" smtClean="0">
                <a:latin typeface="楷体_GB2312" pitchFamily="49" charset="-122"/>
                <a:ea typeface="楷体_GB2312" pitchFamily="49" charset="-122"/>
              </a:rPr>
              <a:t>　谈判</a:t>
            </a:r>
            <a:r>
              <a:rPr lang="zh-CN" altLang="en-US" sz="2800" b="1" dirty="0">
                <a:latin typeface="楷体_GB2312" pitchFamily="49" charset="-122"/>
                <a:ea typeface="楷体_GB2312" pitchFamily="49" charset="-122"/>
              </a:rPr>
              <a:t>的收尾工作</a:t>
            </a:r>
          </a:p>
        </p:txBody>
      </p:sp>
      <p:graphicFrame>
        <p:nvGraphicFramePr>
          <p:cNvPr id="211980" name="Object 12"/>
          <p:cNvGraphicFramePr>
            <a:graphicFrameLocks/>
          </p:cNvGraphicFramePr>
          <p:nvPr/>
        </p:nvGraphicFramePr>
        <p:xfrm>
          <a:off x="7010400" y="4876800"/>
          <a:ext cx="1371600" cy="990600"/>
        </p:xfrm>
        <a:graphic>
          <a:graphicData uri="http://schemas.openxmlformats.org/presentationml/2006/ole">
            <mc:AlternateContent xmlns:mc="http://schemas.openxmlformats.org/markup-compatibility/2006">
              <mc:Choice xmlns:v="urn:schemas-microsoft-com:vml" Requires="v">
                <p:oleObj spid="_x0000_s212040" name="Clip" r:id="rId3" imgW="1514160" imgH="847440" progId="MS_ClipArt_Gallery.2">
                  <p:embed/>
                </p:oleObj>
              </mc:Choice>
              <mc:Fallback>
                <p:oleObj name="Clip" r:id="rId3" imgW="1514160" imgH="847440" progId="MS_ClipArt_Gallery.2">
                  <p:embed/>
                  <p:pic>
                    <p:nvPicPr>
                      <p:cNvPr id="0" name="Object 1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10400" y="4876800"/>
                        <a:ext cx="1371600" cy="99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11989" name="Rectangle 21"/>
          <p:cNvSpPr>
            <a:spLocks noChangeArrowheads="1"/>
          </p:cNvSpPr>
          <p:nvPr/>
        </p:nvSpPr>
        <p:spPr bwMode="gray">
          <a:xfrm>
            <a:off x="1400175" y="1955800"/>
            <a:ext cx="21907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Clr>
                <a:srgbClr val="1F3F5F"/>
              </a:buClr>
              <a:buFontTx/>
              <a:buChar char="•"/>
            </a:pPr>
            <a:r>
              <a:rPr lang="en-US" altLang="zh-CN" sz="2000" b="1">
                <a:solidFill>
                  <a:schemeClr val="tx2"/>
                </a:solidFill>
                <a:latin typeface="楷体_GB2312" pitchFamily="49" charset="-122"/>
                <a:ea typeface="楷体_GB2312" pitchFamily="49" charset="-122"/>
              </a:rPr>
              <a:t> </a:t>
            </a:r>
            <a:r>
              <a:rPr lang="zh-CN" altLang="en-US" sz="2000" b="1">
                <a:solidFill>
                  <a:schemeClr val="tx2"/>
                </a:solidFill>
                <a:latin typeface="楷体_GB2312" pitchFamily="49" charset="-122"/>
                <a:ea typeface="楷体_GB2312" pitchFamily="49" charset="-122"/>
              </a:rPr>
              <a:t>谈判破裂的收尾</a:t>
            </a:r>
          </a:p>
        </p:txBody>
      </p:sp>
      <p:sp>
        <p:nvSpPr>
          <p:cNvPr id="211990" name="Freeform 22"/>
          <p:cNvSpPr>
            <a:spLocks/>
          </p:cNvSpPr>
          <p:nvPr/>
        </p:nvSpPr>
        <p:spPr bwMode="gray">
          <a:xfrm>
            <a:off x="1304925" y="2955925"/>
            <a:ext cx="1266825" cy="320675"/>
          </a:xfrm>
          <a:custGeom>
            <a:avLst/>
            <a:gdLst>
              <a:gd name="T0" fmla="*/ 88 w 2320"/>
              <a:gd name="T1" fmla="*/ 696 h 792"/>
              <a:gd name="T2" fmla="*/ 88 w 2320"/>
              <a:gd name="T3" fmla="*/ 0 h 792"/>
              <a:gd name="T4" fmla="*/ 0 w 2320"/>
              <a:gd name="T5" fmla="*/ 0 h 792"/>
              <a:gd name="T6" fmla="*/ 0 w 2320"/>
              <a:gd name="T7" fmla="*/ 792 h 792"/>
              <a:gd name="T8" fmla="*/ 2320 w 2320"/>
              <a:gd name="T9" fmla="*/ 792 h 792"/>
              <a:gd name="T10" fmla="*/ 2320 w 2320"/>
              <a:gd name="T11" fmla="*/ 696 h 792"/>
              <a:gd name="T12" fmla="*/ 88 w 2320"/>
              <a:gd name="T13" fmla="*/ 696 h 792"/>
            </a:gdLst>
            <a:ahLst/>
            <a:cxnLst>
              <a:cxn ang="0">
                <a:pos x="T0" y="T1"/>
              </a:cxn>
              <a:cxn ang="0">
                <a:pos x="T2" y="T3"/>
              </a:cxn>
              <a:cxn ang="0">
                <a:pos x="T4" y="T5"/>
              </a:cxn>
              <a:cxn ang="0">
                <a:pos x="T6" y="T7"/>
              </a:cxn>
              <a:cxn ang="0">
                <a:pos x="T8" y="T9"/>
              </a:cxn>
              <a:cxn ang="0">
                <a:pos x="T10" y="T11"/>
              </a:cxn>
              <a:cxn ang="0">
                <a:pos x="T12" y="T13"/>
              </a:cxn>
            </a:cxnLst>
            <a:rect l="0" t="0" r="r" b="b"/>
            <a:pathLst>
              <a:path w="2320" h="792">
                <a:moveTo>
                  <a:pt x="88" y="696"/>
                </a:moveTo>
                <a:lnTo>
                  <a:pt x="88" y="0"/>
                </a:lnTo>
                <a:lnTo>
                  <a:pt x="0" y="0"/>
                </a:lnTo>
                <a:lnTo>
                  <a:pt x="0" y="792"/>
                </a:lnTo>
                <a:lnTo>
                  <a:pt x="2320" y="792"/>
                </a:lnTo>
                <a:lnTo>
                  <a:pt x="2320" y="696"/>
                </a:lnTo>
                <a:lnTo>
                  <a:pt x="88" y="696"/>
                </a:lnTo>
                <a:close/>
              </a:path>
            </a:pathLst>
          </a:custGeom>
          <a:solidFill>
            <a:srgbClr val="1A50B2">
              <a:alpha val="50000"/>
            </a:srgb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211991" name="Freeform 23"/>
          <p:cNvSpPr>
            <a:spLocks/>
          </p:cNvSpPr>
          <p:nvPr/>
        </p:nvSpPr>
        <p:spPr bwMode="gray">
          <a:xfrm rot="10800000">
            <a:off x="5337175" y="2451100"/>
            <a:ext cx="1208088" cy="320675"/>
          </a:xfrm>
          <a:custGeom>
            <a:avLst/>
            <a:gdLst>
              <a:gd name="T0" fmla="*/ 88 w 2320"/>
              <a:gd name="T1" fmla="*/ 696 h 792"/>
              <a:gd name="T2" fmla="*/ 88 w 2320"/>
              <a:gd name="T3" fmla="*/ 0 h 792"/>
              <a:gd name="T4" fmla="*/ 0 w 2320"/>
              <a:gd name="T5" fmla="*/ 0 h 792"/>
              <a:gd name="T6" fmla="*/ 0 w 2320"/>
              <a:gd name="T7" fmla="*/ 792 h 792"/>
              <a:gd name="T8" fmla="*/ 2320 w 2320"/>
              <a:gd name="T9" fmla="*/ 792 h 792"/>
              <a:gd name="T10" fmla="*/ 2320 w 2320"/>
              <a:gd name="T11" fmla="*/ 696 h 792"/>
              <a:gd name="T12" fmla="*/ 88 w 2320"/>
              <a:gd name="T13" fmla="*/ 696 h 792"/>
            </a:gdLst>
            <a:ahLst/>
            <a:cxnLst>
              <a:cxn ang="0">
                <a:pos x="T0" y="T1"/>
              </a:cxn>
              <a:cxn ang="0">
                <a:pos x="T2" y="T3"/>
              </a:cxn>
              <a:cxn ang="0">
                <a:pos x="T4" y="T5"/>
              </a:cxn>
              <a:cxn ang="0">
                <a:pos x="T6" y="T7"/>
              </a:cxn>
              <a:cxn ang="0">
                <a:pos x="T8" y="T9"/>
              </a:cxn>
              <a:cxn ang="0">
                <a:pos x="T10" y="T11"/>
              </a:cxn>
              <a:cxn ang="0">
                <a:pos x="T12" y="T13"/>
              </a:cxn>
            </a:cxnLst>
            <a:rect l="0" t="0" r="r" b="b"/>
            <a:pathLst>
              <a:path w="2320" h="792">
                <a:moveTo>
                  <a:pt x="88" y="696"/>
                </a:moveTo>
                <a:lnTo>
                  <a:pt x="88" y="0"/>
                </a:lnTo>
                <a:lnTo>
                  <a:pt x="0" y="0"/>
                </a:lnTo>
                <a:lnTo>
                  <a:pt x="0" y="792"/>
                </a:lnTo>
                <a:lnTo>
                  <a:pt x="2320" y="792"/>
                </a:lnTo>
                <a:lnTo>
                  <a:pt x="2320" y="696"/>
                </a:lnTo>
                <a:lnTo>
                  <a:pt x="88" y="696"/>
                </a:lnTo>
                <a:close/>
              </a:path>
            </a:pathLst>
          </a:custGeom>
          <a:solidFill>
            <a:srgbClr val="1A50B2">
              <a:alpha val="50000"/>
            </a:srgb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211992" name="AutoShape 24"/>
          <p:cNvSpPr>
            <a:spLocks noChangeArrowheads="1"/>
          </p:cNvSpPr>
          <p:nvPr/>
        </p:nvSpPr>
        <p:spPr bwMode="gray">
          <a:xfrm>
            <a:off x="1447800" y="2667000"/>
            <a:ext cx="4681538" cy="431800"/>
          </a:xfrm>
          <a:prstGeom prst="roundRect">
            <a:avLst>
              <a:gd name="adj" fmla="val 16667"/>
            </a:avLst>
          </a:prstGeom>
          <a:gradFill rotWithShape="1">
            <a:gsLst>
              <a:gs pos="0">
                <a:schemeClr val="hlink">
                  <a:gamma/>
                  <a:tint val="75686"/>
                  <a:invGamma/>
                </a:schemeClr>
              </a:gs>
              <a:gs pos="50000">
                <a:schemeClr val="hlink"/>
              </a:gs>
              <a:gs pos="100000">
                <a:schemeClr val="hlink">
                  <a:gamma/>
                  <a:tint val="75686"/>
                  <a:invGamma/>
                </a:schemeClr>
              </a:gs>
            </a:gsLst>
            <a:lin ang="18900000" scaled="1"/>
          </a:gradFill>
          <a:ln>
            <a:noFill/>
          </a:ln>
          <a:effectLst/>
          <a:scene3d>
            <a:camera prst="legacyObliqueTopRight"/>
            <a:lightRig rig="legacyFlat3" dir="b"/>
          </a:scene3d>
          <a:sp3d extrusionH="303200" prstMaterial="legacyMatte">
            <a:bevelT w="13500" h="13500" prst="angle"/>
            <a:bevelB w="13500" h="13500" prst="angle"/>
            <a:extrusionClr>
              <a:schemeClr val="hlink"/>
            </a:extrusionClr>
          </a:sp3d>
          <a:extLst>
            <a:ext uri="{91240B29-F687-4F45-9708-019B960494DF}">
              <a14:hiddenLine xmlns:a14="http://schemas.microsoft.com/office/drawing/2010/main" w="9525">
                <a:noFill/>
                <a:round/>
                <a:headEnd/>
                <a:tailEnd/>
              </a14:hiddenLine>
            </a:ext>
            <a:ext uri="{AF507438-7753-43E0-B8FC-AC1667EBCBE1}">
              <a14:hiddenEffects xmlns:a14="http://schemas.microsoft.com/office/drawing/2010/main">
                <a:effectLst>
                  <a:outerShdw kx="-3284103" algn="br" rotWithShape="0">
                    <a:schemeClr val="bg2">
                      <a:alpha val="50000"/>
                    </a:schemeClr>
                  </a:outerShdw>
                </a:effectLst>
              </a14:hiddenEffects>
            </a:ext>
          </a:extLst>
        </p:spPr>
        <p:txBody>
          <a:bodyPr wrap="none" anchor="ctr">
            <a:flatTx/>
          </a:bodyPr>
          <a:lstStyle/>
          <a:p>
            <a:pPr algn="ctr" eaLnBrk="0" hangingPunct="0"/>
            <a:r>
              <a:rPr lang="zh-CN" altLang="en-US" sz="1600" b="1">
                <a:solidFill>
                  <a:schemeClr val="bg1"/>
                </a:solidFill>
                <a:latin typeface="Arial" charset="0"/>
              </a:rPr>
              <a:t>正确对待谈判破裂； 把握最后可能出现的转机</a:t>
            </a:r>
          </a:p>
        </p:txBody>
      </p:sp>
      <p:sp>
        <p:nvSpPr>
          <p:cNvPr id="211993" name="Rectangle 25"/>
          <p:cNvSpPr>
            <a:spLocks noChangeArrowheads="1"/>
          </p:cNvSpPr>
          <p:nvPr/>
        </p:nvSpPr>
        <p:spPr bwMode="gray">
          <a:xfrm>
            <a:off x="1447800" y="3505200"/>
            <a:ext cx="21907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Clr>
                <a:srgbClr val="1F3F5F"/>
              </a:buClr>
              <a:buFontTx/>
              <a:buChar char="•"/>
            </a:pPr>
            <a:r>
              <a:rPr lang="en-US" altLang="zh-CN" sz="2000" b="1">
                <a:solidFill>
                  <a:schemeClr val="tx2"/>
                </a:solidFill>
                <a:latin typeface="楷体_GB2312" pitchFamily="49" charset="-122"/>
                <a:ea typeface="楷体_GB2312" pitchFamily="49" charset="-122"/>
              </a:rPr>
              <a:t> </a:t>
            </a:r>
            <a:r>
              <a:rPr lang="zh-CN" altLang="en-US" sz="2000" b="1">
                <a:solidFill>
                  <a:schemeClr val="tx2"/>
                </a:solidFill>
                <a:latin typeface="楷体_GB2312" pitchFamily="49" charset="-122"/>
                <a:ea typeface="楷体_GB2312" pitchFamily="49" charset="-122"/>
              </a:rPr>
              <a:t>谈判成交的收尾</a:t>
            </a:r>
          </a:p>
        </p:txBody>
      </p:sp>
      <p:sp>
        <p:nvSpPr>
          <p:cNvPr id="211994" name="Freeform 26"/>
          <p:cNvSpPr>
            <a:spLocks/>
          </p:cNvSpPr>
          <p:nvPr/>
        </p:nvSpPr>
        <p:spPr bwMode="gray">
          <a:xfrm>
            <a:off x="1352550" y="4505325"/>
            <a:ext cx="1266825" cy="320675"/>
          </a:xfrm>
          <a:custGeom>
            <a:avLst/>
            <a:gdLst>
              <a:gd name="T0" fmla="*/ 88 w 2320"/>
              <a:gd name="T1" fmla="*/ 696 h 792"/>
              <a:gd name="T2" fmla="*/ 88 w 2320"/>
              <a:gd name="T3" fmla="*/ 0 h 792"/>
              <a:gd name="T4" fmla="*/ 0 w 2320"/>
              <a:gd name="T5" fmla="*/ 0 h 792"/>
              <a:gd name="T6" fmla="*/ 0 w 2320"/>
              <a:gd name="T7" fmla="*/ 792 h 792"/>
              <a:gd name="T8" fmla="*/ 2320 w 2320"/>
              <a:gd name="T9" fmla="*/ 792 h 792"/>
              <a:gd name="T10" fmla="*/ 2320 w 2320"/>
              <a:gd name="T11" fmla="*/ 696 h 792"/>
              <a:gd name="T12" fmla="*/ 88 w 2320"/>
              <a:gd name="T13" fmla="*/ 696 h 792"/>
            </a:gdLst>
            <a:ahLst/>
            <a:cxnLst>
              <a:cxn ang="0">
                <a:pos x="T0" y="T1"/>
              </a:cxn>
              <a:cxn ang="0">
                <a:pos x="T2" y="T3"/>
              </a:cxn>
              <a:cxn ang="0">
                <a:pos x="T4" y="T5"/>
              </a:cxn>
              <a:cxn ang="0">
                <a:pos x="T6" y="T7"/>
              </a:cxn>
              <a:cxn ang="0">
                <a:pos x="T8" y="T9"/>
              </a:cxn>
              <a:cxn ang="0">
                <a:pos x="T10" y="T11"/>
              </a:cxn>
              <a:cxn ang="0">
                <a:pos x="T12" y="T13"/>
              </a:cxn>
            </a:cxnLst>
            <a:rect l="0" t="0" r="r" b="b"/>
            <a:pathLst>
              <a:path w="2320" h="792">
                <a:moveTo>
                  <a:pt x="88" y="696"/>
                </a:moveTo>
                <a:lnTo>
                  <a:pt x="88" y="0"/>
                </a:lnTo>
                <a:lnTo>
                  <a:pt x="0" y="0"/>
                </a:lnTo>
                <a:lnTo>
                  <a:pt x="0" y="792"/>
                </a:lnTo>
                <a:lnTo>
                  <a:pt x="2320" y="792"/>
                </a:lnTo>
                <a:lnTo>
                  <a:pt x="2320" y="696"/>
                </a:lnTo>
                <a:lnTo>
                  <a:pt x="88" y="696"/>
                </a:lnTo>
                <a:close/>
              </a:path>
            </a:pathLst>
          </a:custGeom>
          <a:solidFill>
            <a:srgbClr val="1A50B2">
              <a:alpha val="50000"/>
            </a:srgb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211995" name="Freeform 27"/>
          <p:cNvSpPr>
            <a:spLocks/>
          </p:cNvSpPr>
          <p:nvPr/>
        </p:nvSpPr>
        <p:spPr bwMode="gray">
          <a:xfrm rot="10800000">
            <a:off x="5384800" y="4000500"/>
            <a:ext cx="1208088" cy="320675"/>
          </a:xfrm>
          <a:custGeom>
            <a:avLst/>
            <a:gdLst>
              <a:gd name="T0" fmla="*/ 88 w 2320"/>
              <a:gd name="T1" fmla="*/ 696 h 792"/>
              <a:gd name="T2" fmla="*/ 88 w 2320"/>
              <a:gd name="T3" fmla="*/ 0 h 792"/>
              <a:gd name="T4" fmla="*/ 0 w 2320"/>
              <a:gd name="T5" fmla="*/ 0 h 792"/>
              <a:gd name="T6" fmla="*/ 0 w 2320"/>
              <a:gd name="T7" fmla="*/ 792 h 792"/>
              <a:gd name="T8" fmla="*/ 2320 w 2320"/>
              <a:gd name="T9" fmla="*/ 792 h 792"/>
              <a:gd name="T10" fmla="*/ 2320 w 2320"/>
              <a:gd name="T11" fmla="*/ 696 h 792"/>
              <a:gd name="T12" fmla="*/ 88 w 2320"/>
              <a:gd name="T13" fmla="*/ 696 h 792"/>
            </a:gdLst>
            <a:ahLst/>
            <a:cxnLst>
              <a:cxn ang="0">
                <a:pos x="T0" y="T1"/>
              </a:cxn>
              <a:cxn ang="0">
                <a:pos x="T2" y="T3"/>
              </a:cxn>
              <a:cxn ang="0">
                <a:pos x="T4" y="T5"/>
              </a:cxn>
              <a:cxn ang="0">
                <a:pos x="T6" y="T7"/>
              </a:cxn>
              <a:cxn ang="0">
                <a:pos x="T8" y="T9"/>
              </a:cxn>
              <a:cxn ang="0">
                <a:pos x="T10" y="T11"/>
              </a:cxn>
              <a:cxn ang="0">
                <a:pos x="T12" y="T13"/>
              </a:cxn>
            </a:cxnLst>
            <a:rect l="0" t="0" r="r" b="b"/>
            <a:pathLst>
              <a:path w="2320" h="792">
                <a:moveTo>
                  <a:pt x="88" y="696"/>
                </a:moveTo>
                <a:lnTo>
                  <a:pt x="88" y="0"/>
                </a:lnTo>
                <a:lnTo>
                  <a:pt x="0" y="0"/>
                </a:lnTo>
                <a:lnTo>
                  <a:pt x="0" y="792"/>
                </a:lnTo>
                <a:lnTo>
                  <a:pt x="2320" y="792"/>
                </a:lnTo>
                <a:lnTo>
                  <a:pt x="2320" y="696"/>
                </a:lnTo>
                <a:lnTo>
                  <a:pt x="88" y="696"/>
                </a:lnTo>
                <a:close/>
              </a:path>
            </a:pathLst>
          </a:custGeom>
          <a:solidFill>
            <a:srgbClr val="1A50B2">
              <a:alpha val="50000"/>
            </a:srgb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211996" name="AutoShape 28"/>
          <p:cNvSpPr>
            <a:spLocks noChangeArrowheads="1"/>
          </p:cNvSpPr>
          <p:nvPr/>
        </p:nvSpPr>
        <p:spPr bwMode="gray">
          <a:xfrm>
            <a:off x="1495425" y="4216400"/>
            <a:ext cx="4681538" cy="431800"/>
          </a:xfrm>
          <a:prstGeom prst="roundRect">
            <a:avLst>
              <a:gd name="adj" fmla="val 16667"/>
            </a:avLst>
          </a:prstGeom>
          <a:gradFill rotWithShape="1">
            <a:gsLst>
              <a:gs pos="0">
                <a:schemeClr val="hlink">
                  <a:gamma/>
                  <a:tint val="75686"/>
                  <a:invGamma/>
                </a:schemeClr>
              </a:gs>
              <a:gs pos="50000">
                <a:schemeClr val="hlink"/>
              </a:gs>
              <a:gs pos="100000">
                <a:schemeClr val="hlink">
                  <a:gamma/>
                  <a:tint val="75686"/>
                  <a:invGamma/>
                </a:schemeClr>
              </a:gs>
            </a:gsLst>
            <a:lin ang="18900000" scaled="1"/>
          </a:gradFill>
          <a:ln>
            <a:noFill/>
          </a:ln>
          <a:effectLst/>
          <a:scene3d>
            <a:camera prst="legacyObliqueTopRight"/>
            <a:lightRig rig="legacyFlat3" dir="b"/>
          </a:scene3d>
          <a:sp3d extrusionH="303200" prstMaterial="legacyMatte">
            <a:bevelT w="13500" h="13500" prst="angle"/>
            <a:bevelB w="13500" h="13500" prst="angle"/>
            <a:extrusionClr>
              <a:schemeClr val="hlink"/>
            </a:extrusionClr>
          </a:sp3d>
          <a:extLst>
            <a:ext uri="{91240B29-F687-4F45-9708-019B960494DF}">
              <a14:hiddenLine xmlns:a14="http://schemas.microsoft.com/office/drawing/2010/main" w="9525">
                <a:noFill/>
                <a:round/>
                <a:headEnd/>
                <a:tailEnd/>
              </a14:hiddenLine>
            </a:ext>
            <a:ext uri="{AF507438-7753-43E0-B8FC-AC1667EBCBE1}">
              <a14:hiddenEffects xmlns:a14="http://schemas.microsoft.com/office/drawing/2010/main">
                <a:effectLst>
                  <a:outerShdw kx="-3284103" algn="br" rotWithShape="0">
                    <a:schemeClr val="bg2">
                      <a:alpha val="50000"/>
                    </a:schemeClr>
                  </a:outerShdw>
                </a:effectLst>
              </a14:hiddenEffects>
            </a:ext>
          </a:extLst>
        </p:spPr>
        <p:txBody>
          <a:bodyPr wrap="none" anchor="ctr">
            <a:flatTx/>
          </a:bodyPr>
          <a:lstStyle/>
          <a:p>
            <a:pPr algn="ctr" eaLnBrk="0" hangingPunct="0"/>
            <a:r>
              <a:rPr lang="zh-CN" altLang="en-US" sz="1600" b="1" dirty="0">
                <a:solidFill>
                  <a:schemeClr val="bg1"/>
                </a:solidFill>
                <a:latin typeface="Arial" charset="0"/>
              </a:rPr>
              <a:t>善始善终，做好谈判记录的整理和协议的签订工作</a:t>
            </a:r>
          </a:p>
        </p:txBody>
      </p:sp>
      <p:sp>
        <p:nvSpPr>
          <p:cNvPr id="12" name="TextBox 11"/>
          <p:cNvSpPr txBox="1"/>
          <p:nvPr/>
        </p:nvSpPr>
        <p:spPr>
          <a:xfrm>
            <a:off x="635794" y="5334000"/>
            <a:ext cx="6400800" cy="723275"/>
          </a:xfrm>
          <a:prstGeom prst="rect">
            <a:avLst/>
          </a:prstGeom>
          <a:solidFill>
            <a:schemeClr val="accent5">
              <a:lumMod val="20000"/>
              <a:lumOff val="80000"/>
            </a:schemeClr>
          </a:solidFill>
        </p:spPr>
        <p:txBody>
          <a:bodyPr wrap="square" rtlCol="0">
            <a:spAutoFit/>
          </a:bodyPr>
          <a:lstStyle/>
          <a:p>
            <a:pPr>
              <a:spcBef>
                <a:spcPts val="600"/>
              </a:spcBef>
            </a:pPr>
            <a:r>
              <a:rPr lang="zh-CN" altLang="zh-CN" b="1" dirty="0">
                <a:latin typeface="楷体_GB2312" panose="02010609030101010101" pitchFamily="49" charset="-122"/>
                <a:ea typeface="楷体_GB2312" panose="02010609030101010101" pitchFamily="49" charset="-122"/>
              </a:rPr>
              <a:t>【拓展阅读】商务合同的种类、构成和条款（二维码链接）</a:t>
            </a:r>
            <a:endParaRPr lang="zh-CN" altLang="zh-CN" dirty="0">
              <a:latin typeface="楷体_GB2312" panose="02010609030101010101" pitchFamily="49" charset="-122"/>
              <a:ea typeface="楷体_GB2312" panose="02010609030101010101" pitchFamily="49" charset="-122"/>
            </a:endParaRPr>
          </a:p>
          <a:p>
            <a:pPr>
              <a:spcBef>
                <a:spcPts val="600"/>
              </a:spcBef>
            </a:pPr>
            <a:r>
              <a:rPr lang="zh-CN" altLang="zh-CN" b="1" dirty="0">
                <a:latin typeface="楷体_GB2312" panose="02010609030101010101" pitchFamily="49" charset="-122"/>
                <a:ea typeface="楷体_GB2312" panose="02010609030101010101" pitchFamily="49" charset="-122"/>
              </a:rPr>
              <a:t>【拓展阅读】商务合同的审核、履行和维护（二维码链接</a:t>
            </a:r>
            <a:r>
              <a:rPr lang="zh-CN" altLang="zh-CN" b="1" dirty="0" smtClean="0">
                <a:latin typeface="楷体_GB2312" panose="02010609030101010101" pitchFamily="49" charset="-122"/>
                <a:ea typeface="楷体_GB2312" panose="02010609030101010101" pitchFamily="49" charset="-122"/>
              </a:rPr>
              <a:t>）</a:t>
            </a:r>
            <a:endParaRPr lang="zh-CN" altLang="zh-CN" dirty="0">
              <a:latin typeface="楷体_GB2312" panose="02010609030101010101" pitchFamily="49" charset="-122"/>
              <a:ea typeface="楷体_GB2312" panose="02010609030101010101" pitchFamily="49"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解读谈判</a:t>
            </a:r>
            <a:endParaRPr lang="zh-CN" altLang="en-US" dirty="0"/>
          </a:p>
        </p:txBody>
      </p:sp>
      <p:sp>
        <p:nvSpPr>
          <p:cNvPr id="3" name="内容占位符 2"/>
          <p:cNvSpPr>
            <a:spLocks noGrp="1"/>
          </p:cNvSpPr>
          <p:nvPr>
            <p:ph idx="1"/>
          </p:nvPr>
        </p:nvSpPr>
        <p:spPr>
          <a:xfrm>
            <a:off x="457200" y="1371600"/>
            <a:ext cx="5943600" cy="4876800"/>
          </a:xfrm>
        </p:spPr>
        <p:txBody>
          <a:bodyPr/>
          <a:lstStyle/>
          <a:p>
            <a:pPr marL="0" lvl="0" indent="0">
              <a:lnSpc>
                <a:spcPct val="150000"/>
              </a:lnSpc>
              <a:spcBef>
                <a:spcPts val="1200"/>
              </a:spcBef>
              <a:spcAft>
                <a:spcPts val="1200"/>
              </a:spcAft>
              <a:buSzPct val="80000"/>
              <a:buNone/>
            </a:pPr>
            <a:r>
              <a:rPr lang="zh-CN" altLang="en-US" sz="2800" b="1" kern="0" dirty="0">
                <a:solidFill>
                  <a:srgbClr val="660033"/>
                </a:solidFill>
                <a:latin typeface="Arial"/>
                <a:ea typeface="黑体"/>
              </a:rPr>
              <a:t>杰勒德 . </a:t>
            </a:r>
            <a:r>
              <a:rPr lang="zh-CN" altLang="en-US" sz="2800" b="1" kern="0" dirty="0" smtClean="0">
                <a:solidFill>
                  <a:srgbClr val="660033"/>
                </a:solidFill>
                <a:latin typeface="Arial"/>
                <a:ea typeface="黑体"/>
              </a:rPr>
              <a:t>尼尔伦伯格</a:t>
            </a:r>
            <a:r>
              <a:rPr lang="zh-CN" altLang="en-US" sz="2000" b="1" kern="0" dirty="0" smtClean="0">
                <a:solidFill>
                  <a:srgbClr val="660033"/>
                </a:solidFill>
                <a:latin typeface="Arial"/>
                <a:ea typeface="黑体"/>
              </a:rPr>
              <a:t>（美国谈判学会会长）</a:t>
            </a:r>
            <a:r>
              <a:rPr lang="zh-CN" altLang="en-US" sz="2800" b="1" kern="0" dirty="0" smtClean="0">
                <a:solidFill>
                  <a:srgbClr val="660033"/>
                </a:solidFill>
                <a:latin typeface="Arial"/>
                <a:ea typeface="黑体"/>
              </a:rPr>
              <a:t>：</a:t>
            </a:r>
            <a:endParaRPr lang="zh-CN" altLang="en-US" sz="2800" b="1" kern="0" dirty="0">
              <a:solidFill>
                <a:srgbClr val="660033"/>
              </a:solidFill>
              <a:latin typeface="Arial"/>
              <a:ea typeface="黑体"/>
            </a:endParaRPr>
          </a:p>
          <a:p>
            <a:pPr lvl="0">
              <a:lnSpc>
                <a:spcPct val="150000"/>
              </a:lnSpc>
              <a:spcBef>
                <a:spcPts val="600"/>
              </a:spcBef>
              <a:spcAft>
                <a:spcPts val="1200"/>
              </a:spcAft>
              <a:buSzPct val="80000"/>
            </a:pPr>
            <a:r>
              <a:rPr lang="zh-CN" altLang="en-US" kern="0" dirty="0" smtClean="0">
                <a:solidFill>
                  <a:srgbClr val="000066"/>
                </a:solidFill>
                <a:latin typeface="Arial"/>
                <a:ea typeface="楷体_GB2312" pitchFamily="49" charset="-122"/>
              </a:rPr>
              <a:t>谈判</a:t>
            </a:r>
            <a:r>
              <a:rPr lang="zh-CN" altLang="en-US" kern="0" dirty="0">
                <a:solidFill>
                  <a:srgbClr val="000066"/>
                </a:solidFill>
                <a:latin typeface="Arial"/>
                <a:ea typeface="楷体_GB2312" pitchFamily="49" charset="-122"/>
              </a:rPr>
              <a:t>不是一场棋赛，不要求决出胜负；谈判也不是一场战争，要将对方消灭或置于死地。相反，谈判是一项互惠的合作事业</a:t>
            </a:r>
            <a:r>
              <a:rPr lang="zh-CN" altLang="en-US" kern="0" dirty="0" smtClean="0">
                <a:solidFill>
                  <a:srgbClr val="000066"/>
                </a:solidFill>
                <a:latin typeface="Arial"/>
                <a:ea typeface="楷体_GB2312" pitchFamily="49" charset="-122"/>
              </a:rPr>
              <a:t>。</a:t>
            </a:r>
            <a:endParaRPr lang="zh-CN" altLang="en-US" kern="0" dirty="0">
              <a:solidFill>
                <a:srgbClr val="000066"/>
              </a:solidFill>
              <a:latin typeface="Arial"/>
              <a:ea typeface="楷体_GB2312" pitchFamily="49" charset="-122"/>
            </a:endParaRPr>
          </a:p>
        </p:txBody>
      </p:sp>
      <p:pic>
        <p:nvPicPr>
          <p:cNvPr id="27238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96000" y="4082473"/>
            <a:ext cx="2514600" cy="2514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17871736"/>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solidFill>
            <a:schemeClr val="accent5">
              <a:lumMod val="20000"/>
              <a:lumOff val="80000"/>
            </a:schemeClr>
          </a:solidFill>
        </p:spPr>
        <p:txBody>
          <a:bodyPr/>
          <a:lstStyle/>
          <a:p>
            <a:r>
              <a:rPr lang="zh-CN" altLang="en-US" sz="3600" b="1" dirty="0"/>
              <a:t>第</a:t>
            </a:r>
            <a:r>
              <a:rPr lang="en-US" altLang="zh-CN" sz="3600" b="1" dirty="0"/>
              <a:t>4</a:t>
            </a:r>
            <a:r>
              <a:rPr lang="zh-CN" altLang="en-US" sz="3600" b="1" dirty="0"/>
              <a:t>章 商务</a:t>
            </a:r>
            <a:r>
              <a:rPr lang="zh-CN" altLang="en-US" sz="3600" b="1" dirty="0" smtClean="0"/>
              <a:t>谈判的沟通技巧</a:t>
            </a:r>
            <a:endParaRPr lang="zh-CN" altLang="en-US" sz="3600" b="1" dirty="0"/>
          </a:p>
        </p:txBody>
      </p:sp>
      <p:sp>
        <p:nvSpPr>
          <p:cNvPr id="215043" name="Rectangle 3"/>
          <p:cNvSpPr>
            <a:spLocks noGrp="1" noChangeArrowheads="1"/>
          </p:cNvSpPr>
          <p:nvPr>
            <p:ph idx="1"/>
          </p:nvPr>
        </p:nvSpPr>
        <p:spPr/>
        <p:txBody>
          <a:bodyPr/>
          <a:lstStyle/>
          <a:p>
            <a:pPr>
              <a:lnSpc>
                <a:spcPct val="125000"/>
              </a:lnSpc>
              <a:buFontTx/>
              <a:buNone/>
            </a:pPr>
            <a:r>
              <a:rPr lang="en-US" altLang="zh-CN" sz="2800" dirty="0" smtClean="0"/>
              <a:t>◇</a:t>
            </a:r>
            <a:r>
              <a:rPr lang="zh-CN" altLang="en-US" sz="2800" b="1" dirty="0" smtClean="0">
                <a:latin typeface="楷体_GB2312" pitchFamily="49" charset="-122"/>
                <a:ea typeface="楷体_GB2312" pitchFamily="49" charset="-122"/>
              </a:rPr>
              <a:t>本章纲要</a:t>
            </a:r>
            <a:endParaRPr lang="zh-CN" altLang="en-US" sz="2800" b="1" dirty="0">
              <a:latin typeface="楷体_GB2312" pitchFamily="49" charset="-122"/>
              <a:ea typeface="楷体_GB2312" pitchFamily="49" charset="-122"/>
            </a:endParaRPr>
          </a:p>
          <a:p>
            <a:pPr>
              <a:lnSpc>
                <a:spcPct val="125000"/>
              </a:lnSpc>
              <a:buFontTx/>
              <a:buNone/>
            </a:pPr>
            <a:r>
              <a:rPr lang="zh-CN" altLang="en-US" dirty="0">
                <a:latin typeface="楷体_GB2312" pitchFamily="49" charset="-122"/>
                <a:ea typeface="楷体_GB2312" pitchFamily="49" charset="-122"/>
              </a:rPr>
              <a:t>◎有效的口头表述</a:t>
            </a:r>
          </a:p>
          <a:p>
            <a:pPr>
              <a:lnSpc>
                <a:spcPct val="125000"/>
              </a:lnSpc>
              <a:buFontTx/>
              <a:buNone/>
            </a:pPr>
            <a:r>
              <a:rPr lang="zh-CN" altLang="en-US" dirty="0" smtClean="0">
                <a:latin typeface="楷体_GB2312" pitchFamily="49" charset="-122"/>
                <a:ea typeface="楷体_GB2312" pitchFamily="49" charset="-122"/>
              </a:rPr>
              <a:t>◎倾听</a:t>
            </a:r>
            <a:r>
              <a:rPr lang="zh-CN" altLang="en-US" dirty="0">
                <a:latin typeface="楷体_GB2312" pitchFamily="49" charset="-122"/>
                <a:ea typeface="楷体_GB2312" pitchFamily="49" charset="-122"/>
              </a:rPr>
              <a:t>的技巧</a:t>
            </a:r>
          </a:p>
          <a:p>
            <a:pPr>
              <a:lnSpc>
                <a:spcPct val="125000"/>
              </a:lnSpc>
              <a:buFontTx/>
              <a:buNone/>
            </a:pPr>
            <a:r>
              <a:rPr lang="zh-CN" altLang="en-US" dirty="0" smtClean="0">
                <a:latin typeface="楷体_GB2312" pitchFamily="49" charset="-122"/>
                <a:ea typeface="楷体_GB2312" pitchFamily="49" charset="-122"/>
              </a:rPr>
              <a:t>◎非</a:t>
            </a:r>
            <a:r>
              <a:rPr lang="zh-CN" altLang="en-US" dirty="0">
                <a:latin typeface="楷体_GB2312" pitchFamily="49" charset="-122"/>
                <a:ea typeface="楷体_GB2312" pitchFamily="49" charset="-122"/>
              </a:rPr>
              <a:t>语言沟通技巧</a:t>
            </a:r>
          </a:p>
          <a:p>
            <a:pPr>
              <a:lnSpc>
                <a:spcPct val="125000"/>
              </a:lnSpc>
              <a:buFontTx/>
              <a:buNone/>
            </a:pPr>
            <a:r>
              <a:rPr lang="zh-CN" altLang="en-US" dirty="0" smtClean="0">
                <a:latin typeface="楷体_GB2312" pitchFamily="49" charset="-122"/>
                <a:ea typeface="楷体_GB2312" pitchFamily="49" charset="-122"/>
              </a:rPr>
              <a:t>◎电话</a:t>
            </a:r>
            <a:r>
              <a:rPr lang="zh-CN" altLang="en-US" dirty="0">
                <a:latin typeface="楷体_GB2312" pitchFamily="49" charset="-122"/>
                <a:ea typeface="楷体_GB2312" pitchFamily="49" charset="-122"/>
              </a:rPr>
              <a:t>沟通的准备与应对</a:t>
            </a:r>
            <a:r>
              <a:rPr lang="zh-CN" altLang="en-US" dirty="0" smtClean="0">
                <a:latin typeface="楷体_GB2312" pitchFamily="49" charset="-122"/>
                <a:ea typeface="楷体_GB2312" pitchFamily="49" charset="-122"/>
              </a:rPr>
              <a:t>技巧</a:t>
            </a:r>
            <a:endParaRPr lang="en-US" altLang="zh-CN" sz="2800" b="1" dirty="0">
              <a:latin typeface="楷体_GB2312" pitchFamily="49" charset="-122"/>
              <a:ea typeface="楷体_GB2312" pitchFamily="49" charset="-122"/>
            </a:endParaRPr>
          </a:p>
        </p:txBody>
      </p:sp>
      <p:pic>
        <p:nvPicPr>
          <p:cNvPr id="215044" name="Picture 4" descr="BD04924_"/>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72200" y="3581400"/>
            <a:ext cx="1622425" cy="21875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solidFill>
            <a:schemeClr val="accent3">
              <a:lumMod val="20000"/>
              <a:lumOff val="80000"/>
            </a:schemeClr>
          </a:solidFill>
        </p:spPr>
        <p:txBody>
          <a:bodyPr>
            <a:normAutofit/>
          </a:bodyPr>
          <a:lstStyle/>
          <a:p>
            <a:r>
              <a:rPr lang="en-US" altLang="zh-CN" dirty="0"/>
              <a:t>4.1  </a:t>
            </a:r>
            <a:r>
              <a:rPr lang="zh-CN" altLang="zh-CN" dirty="0"/>
              <a:t>有效的口头</a:t>
            </a:r>
            <a:r>
              <a:rPr lang="zh-CN" altLang="zh-CN" dirty="0" smtClean="0"/>
              <a:t>表述</a:t>
            </a:r>
            <a:endParaRPr lang="zh-CN" altLang="en-US" dirty="0"/>
          </a:p>
        </p:txBody>
      </p:sp>
      <p:graphicFrame>
        <p:nvGraphicFramePr>
          <p:cNvPr id="6" name="内容占位符 5"/>
          <p:cNvGraphicFramePr>
            <a:graphicFrameLocks noGrp="1"/>
          </p:cNvGraphicFramePr>
          <p:nvPr>
            <p:ph idx="1"/>
            <p:extLst>
              <p:ext uri="{D42A27DB-BD31-4B8C-83A1-F6EECF244321}">
                <p14:modId xmlns:p14="http://schemas.microsoft.com/office/powerpoint/2010/main" val="1201533730"/>
              </p:ext>
            </p:extLst>
          </p:nvPr>
        </p:nvGraphicFramePr>
        <p:xfrm>
          <a:off x="838200" y="1447800"/>
          <a:ext cx="7924800" cy="4267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矩形 3"/>
          <p:cNvSpPr/>
          <p:nvPr/>
        </p:nvSpPr>
        <p:spPr>
          <a:xfrm>
            <a:off x="917222" y="5833211"/>
            <a:ext cx="6858000" cy="400110"/>
          </a:xfrm>
          <a:prstGeom prst="rect">
            <a:avLst/>
          </a:prstGeom>
          <a:solidFill>
            <a:schemeClr val="tx2">
              <a:lumMod val="20000"/>
              <a:lumOff val="80000"/>
            </a:schemeClr>
          </a:solidFill>
        </p:spPr>
        <p:txBody>
          <a:bodyPr wrap="square">
            <a:spAutoFit/>
          </a:bodyPr>
          <a:lstStyle/>
          <a:p>
            <a:pPr lvl="0" fontAlgn="auto">
              <a:spcBef>
                <a:spcPct val="20000"/>
              </a:spcBef>
              <a:spcAft>
                <a:spcPts val="0"/>
              </a:spcAft>
              <a:buClr>
                <a:srgbClr val="660033"/>
              </a:buClr>
              <a:buSzPct val="113000"/>
            </a:pPr>
            <a:r>
              <a:rPr lang="zh-CN" altLang="zh-CN" sz="2000" b="1" dirty="0">
                <a:latin typeface="楷体_GB2312" pitchFamily="49" charset="-122"/>
                <a:ea typeface="楷体_GB2312" pitchFamily="49" charset="-122"/>
              </a:rPr>
              <a:t>【视野拓展】冒犯顶撞客户导致沟通失败的案例（视频）</a:t>
            </a:r>
          </a:p>
        </p:txBody>
      </p:sp>
    </p:spTree>
    <p:extLst>
      <p:ext uri="{BB962C8B-B14F-4D97-AF65-F5344CB8AC3E}">
        <p14:creationId xmlns:p14="http://schemas.microsoft.com/office/powerpoint/2010/main" val="2269396155"/>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200" dirty="0" smtClean="0"/>
              <a:t>【课堂互动】</a:t>
            </a:r>
            <a:endParaRPr lang="zh-CN" altLang="en-US" sz="3200" dirty="0"/>
          </a:p>
        </p:txBody>
      </p:sp>
      <p:sp>
        <p:nvSpPr>
          <p:cNvPr id="3" name="内容占位符 2"/>
          <p:cNvSpPr>
            <a:spLocks noGrp="1"/>
          </p:cNvSpPr>
          <p:nvPr>
            <p:ph idx="1"/>
          </p:nvPr>
        </p:nvSpPr>
        <p:spPr>
          <a:xfrm>
            <a:off x="1066800" y="1371600"/>
            <a:ext cx="7696200" cy="4876800"/>
          </a:xfrm>
        </p:spPr>
        <p:txBody>
          <a:bodyPr/>
          <a:lstStyle/>
          <a:p>
            <a:pPr marL="0" indent="0">
              <a:buNone/>
            </a:pPr>
            <a:r>
              <a:rPr lang="zh-CN" altLang="zh-CN" dirty="0" smtClean="0"/>
              <a:t>把</a:t>
            </a:r>
            <a:r>
              <a:rPr lang="zh-CN" altLang="zh-CN" dirty="0"/>
              <a:t>以下消极的说法改为积极的说法：</a:t>
            </a:r>
          </a:p>
          <a:p>
            <a:r>
              <a:rPr lang="zh-CN" altLang="zh-CN" dirty="0">
                <a:latin typeface="楷体" panose="02010609060101010101" pitchFamily="49" charset="-122"/>
                <a:ea typeface="楷体" panose="02010609060101010101" pitchFamily="49" charset="-122"/>
              </a:rPr>
              <a:t>“这个报告写得太啰唆了”</a:t>
            </a:r>
          </a:p>
          <a:p>
            <a:r>
              <a:rPr lang="zh-CN" altLang="zh-CN" dirty="0">
                <a:latin typeface="楷体" panose="02010609060101010101" pitchFamily="49" charset="-122"/>
                <a:ea typeface="楷体" panose="02010609060101010101" pitchFamily="49" charset="-122"/>
              </a:rPr>
              <a:t>“这样做，真的很笨啊！” </a:t>
            </a:r>
          </a:p>
          <a:p>
            <a:r>
              <a:rPr lang="zh-CN" altLang="zh-CN" dirty="0">
                <a:latin typeface="楷体" panose="02010609060101010101" pitchFamily="49" charset="-122"/>
                <a:ea typeface="楷体" panose="02010609060101010101" pitchFamily="49" charset="-122"/>
              </a:rPr>
              <a:t>“我们这次任务失败了。” </a:t>
            </a:r>
          </a:p>
          <a:p>
            <a:r>
              <a:rPr lang="zh-CN" altLang="zh-CN" dirty="0">
                <a:latin typeface="楷体" panose="02010609060101010101" pitchFamily="49" charset="-122"/>
                <a:ea typeface="楷体" panose="02010609060101010101" pitchFamily="49" charset="-122"/>
              </a:rPr>
              <a:t>“已经过了时间，你不能退货。” </a:t>
            </a:r>
          </a:p>
          <a:p>
            <a:r>
              <a:rPr lang="zh-CN" altLang="zh-CN" dirty="0">
                <a:latin typeface="楷体" panose="02010609060101010101" pitchFamily="49" charset="-122"/>
                <a:ea typeface="楷体" panose="02010609060101010101" pitchFamily="49" charset="-122"/>
              </a:rPr>
              <a:t>“这个产品并不比上次那个差。” </a:t>
            </a:r>
          </a:p>
          <a:p>
            <a:r>
              <a:rPr lang="zh-CN" altLang="zh-CN" dirty="0">
                <a:latin typeface="楷体" panose="02010609060101010101" pitchFamily="49" charset="-122"/>
                <a:ea typeface="楷体" panose="02010609060101010101" pitchFamily="49" charset="-122"/>
              </a:rPr>
              <a:t>“你听懂了吗？”</a:t>
            </a:r>
          </a:p>
          <a:p>
            <a:endParaRPr lang="zh-CN" altLang="en-US" dirty="0"/>
          </a:p>
        </p:txBody>
      </p:sp>
    </p:spTree>
    <p:extLst>
      <p:ext uri="{BB962C8B-B14F-4D97-AF65-F5344CB8AC3E}">
        <p14:creationId xmlns:p14="http://schemas.microsoft.com/office/powerpoint/2010/main" val="2500100428"/>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Rectangle 2"/>
          <p:cNvSpPr>
            <a:spLocks noGrp="1" noChangeArrowheads="1"/>
          </p:cNvSpPr>
          <p:nvPr>
            <p:ph type="title"/>
          </p:nvPr>
        </p:nvSpPr>
        <p:spPr>
          <a:xfrm>
            <a:off x="685800" y="152400"/>
            <a:ext cx="6870700" cy="914400"/>
          </a:xfrm>
        </p:spPr>
        <p:txBody>
          <a:bodyPr>
            <a:normAutofit/>
          </a:bodyPr>
          <a:lstStyle/>
          <a:p>
            <a:pPr algn="l"/>
            <a:r>
              <a:rPr lang="en-US" altLang="zh-CN" sz="3200" b="1" dirty="0" smtClean="0">
                <a:latin typeface="楷体_GB2312" pitchFamily="49" charset="-122"/>
                <a:ea typeface="楷体_GB2312" pitchFamily="49" charset="-122"/>
              </a:rPr>
              <a:t>4.1.2</a:t>
            </a:r>
            <a:r>
              <a:rPr lang="zh-CN" altLang="en-US" sz="3200" b="1" dirty="0" smtClean="0">
                <a:latin typeface="楷体_GB2312" pitchFamily="49" charset="-122"/>
                <a:ea typeface="楷体_GB2312" pitchFamily="49" charset="-122"/>
              </a:rPr>
              <a:t>　谈判</a:t>
            </a:r>
            <a:r>
              <a:rPr lang="zh-CN" altLang="en-US" sz="3200" b="1" dirty="0">
                <a:latin typeface="楷体_GB2312" pitchFamily="49" charset="-122"/>
                <a:ea typeface="楷体_GB2312" pitchFamily="49" charset="-122"/>
              </a:rPr>
              <a:t>过程中的</a:t>
            </a:r>
            <a:r>
              <a:rPr lang="zh-CN" altLang="en-US" sz="3200" b="1" dirty="0" smtClean="0">
                <a:latin typeface="楷体_GB2312" pitchFamily="49" charset="-122"/>
                <a:ea typeface="楷体_GB2312" pitchFamily="49" charset="-122"/>
              </a:rPr>
              <a:t>提问技巧</a:t>
            </a:r>
            <a:endParaRPr lang="zh-CN" altLang="en-US" sz="3200" b="1" dirty="0">
              <a:latin typeface="楷体_GB2312" pitchFamily="49" charset="-122"/>
              <a:ea typeface="楷体_GB2312" pitchFamily="49" charset="-122"/>
            </a:endParaRPr>
          </a:p>
        </p:txBody>
      </p:sp>
      <p:sp>
        <p:nvSpPr>
          <p:cNvPr id="223235" name="Rectangle 3"/>
          <p:cNvSpPr>
            <a:spLocks noGrp="1" noChangeArrowheads="1"/>
          </p:cNvSpPr>
          <p:nvPr>
            <p:ph type="body" sz="half" idx="1"/>
          </p:nvPr>
        </p:nvSpPr>
        <p:spPr>
          <a:xfrm>
            <a:off x="838200" y="1219200"/>
            <a:ext cx="7696200" cy="5181600"/>
          </a:xfrm>
        </p:spPr>
        <p:txBody>
          <a:bodyPr>
            <a:normAutofit/>
          </a:bodyPr>
          <a:lstStyle/>
          <a:p>
            <a:pPr>
              <a:buFontTx/>
              <a:buNone/>
            </a:pPr>
            <a:r>
              <a:rPr lang="en-US" altLang="zh-CN" sz="2800" b="1" dirty="0">
                <a:solidFill>
                  <a:srgbClr val="660033"/>
                </a:solidFill>
              </a:rPr>
              <a:t>1.</a:t>
            </a:r>
            <a:r>
              <a:rPr lang="zh-CN" altLang="en-US" sz="2800" b="1" dirty="0">
                <a:solidFill>
                  <a:srgbClr val="660033"/>
                </a:solidFill>
              </a:rPr>
              <a:t>提问方式</a:t>
            </a:r>
          </a:p>
          <a:p>
            <a:r>
              <a:rPr lang="zh-CN" altLang="en-US" sz="1800" dirty="0"/>
              <a:t>提问方式有很多种，如引导式提问、证实式提问、探索式提问、澄清式提问、暗示式提问、迂回式提问、反诘式提问，等等。所有的提问方式可以归纳为两种基本的提问方式，即闭合式提问和开放式提问。</a:t>
            </a:r>
          </a:p>
          <a:p>
            <a:pPr>
              <a:lnSpc>
                <a:spcPct val="110000"/>
              </a:lnSpc>
              <a:spcBef>
                <a:spcPts val="1200"/>
              </a:spcBef>
              <a:spcAft>
                <a:spcPts val="600"/>
              </a:spcAft>
              <a:buFontTx/>
              <a:buNone/>
            </a:pPr>
            <a:r>
              <a:rPr lang="zh-CN" altLang="en-US" sz="2000" b="1" dirty="0">
                <a:solidFill>
                  <a:srgbClr val="2F00B4"/>
                </a:solidFill>
              </a:rPr>
              <a:t>（</a:t>
            </a:r>
            <a:r>
              <a:rPr lang="en-US" altLang="zh-CN" sz="2000" b="1" dirty="0">
                <a:solidFill>
                  <a:srgbClr val="2F00B4"/>
                </a:solidFill>
              </a:rPr>
              <a:t>1</a:t>
            </a:r>
            <a:r>
              <a:rPr lang="zh-CN" altLang="en-US" sz="2000" b="1" dirty="0">
                <a:solidFill>
                  <a:srgbClr val="2F00B4"/>
                </a:solidFill>
              </a:rPr>
              <a:t>）闭合式提问</a:t>
            </a:r>
          </a:p>
          <a:p>
            <a:r>
              <a:rPr lang="zh-CN" altLang="en-US" sz="1800" dirty="0"/>
              <a:t>闭合式提问就是为获得特定资料或确切的回答的直接提问，又叫确认式或证实式提问，主要目的是确认结果。</a:t>
            </a:r>
          </a:p>
          <a:p>
            <a:r>
              <a:rPr lang="zh-CN" altLang="en-US" sz="1800" dirty="0"/>
              <a:t>提问常用的词汇有：</a:t>
            </a:r>
            <a:r>
              <a:rPr lang="zh-CN" altLang="en-US" sz="1800" dirty="0">
                <a:latin typeface="Arial"/>
              </a:rPr>
              <a:t>“</a:t>
            </a:r>
            <a:r>
              <a:rPr lang="zh-CN" altLang="en-US" sz="1800" dirty="0"/>
              <a:t>能不能</a:t>
            </a:r>
            <a:r>
              <a:rPr lang="zh-CN" altLang="en-US" sz="1800" dirty="0">
                <a:latin typeface="Arial"/>
              </a:rPr>
              <a:t>”</a:t>
            </a:r>
            <a:r>
              <a:rPr lang="zh-CN" altLang="en-US" sz="1800" dirty="0"/>
              <a:t>、</a:t>
            </a:r>
            <a:r>
              <a:rPr lang="zh-CN" altLang="en-US" sz="1800" dirty="0">
                <a:latin typeface="Arial"/>
              </a:rPr>
              <a:t>“</a:t>
            </a:r>
            <a:r>
              <a:rPr lang="zh-CN" altLang="en-US" sz="1800" dirty="0"/>
              <a:t>对吗？</a:t>
            </a:r>
            <a:r>
              <a:rPr lang="zh-CN" altLang="en-US" sz="1800" dirty="0">
                <a:latin typeface="Arial"/>
              </a:rPr>
              <a:t>”“</a:t>
            </a:r>
            <a:r>
              <a:rPr lang="zh-CN" altLang="en-US" sz="1800" dirty="0"/>
              <a:t>是不是</a:t>
            </a:r>
            <a:r>
              <a:rPr lang="zh-CN" altLang="en-US" sz="1800" dirty="0">
                <a:latin typeface="Arial"/>
              </a:rPr>
              <a:t>”</a:t>
            </a:r>
            <a:r>
              <a:rPr lang="zh-CN" altLang="en-US" sz="1800" dirty="0"/>
              <a:t>、</a:t>
            </a:r>
            <a:r>
              <a:rPr lang="zh-CN" altLang="en-US" sz="1800" dirty="0">
                <a:latin typeface="Arial"/>
              </a:rPr>
              <a:t>“</a:t>
            </a:r>
            <a:r>
              <a:rPr lang="zh-CN" altLang="en-US" sz="1800" dirty="0"/>
              <a:t>会不会</a:t>
            </a:r>
            <a:r>
              <a:rPr lang="zh-CN" altLang="en-US" sz="1800" dirty="0">
                <a:latin typeface="Arial"/>
              </a:rPr>
              <a:t>”</a:t>
            </a:r>
            <a:r>
              <a:rPr lang="zh-CN" altLang="en-US" sz="1800" dirty="0"/>
              <a:t>，比如：</a:t>
            </a:r>
            <a:r>
              <a:rPr lang="zh-CN" altLang="en-US" sz="1800" dirty="0">
                <a:latin typeface="Arial"/>
              </a:rPr>
              <a:t>“</a:t>
            </a:r>
            <a:r>
              <a:rPr lang="zh-CN" altLang="en-US" sz="1800" dirty="0"/>
              <a:t>贵方</a:t>
            </a:r>
            <a:r>
              <a:rPr lang="en-US" altLang="zh-CN" sz="1800" dirty="0"/>
              <a:t>10</a:t>
            </a:r>
            <a:r>
              <a:rPr lang="zh-CN" altLang="en-US" sz="1800" dirty="0"/>
              <a:t>天之内能否发货</a:t>
            </a:r>
            <a:r>
              <a:rPr lang="en-US" altLang="zh-CN" sz="1800" dirty="0"/>
              <a:t>?</a:t>
            </a:r>
            <a:r>
              <a:rPr lang="en-US" altLang="zh-CN" sz="1800" dirty="0">
                <a:latin typeface="Arial"/>
              </a:rPr>
              <a:t>”“</a:t>
            </a:r>
            <a:r>
              <a:rPr lang="zh-CN" altLang="en-US" sz="1800" dirty="0"/>
              <a:t>您是否认为代为安装没有可能</a:t>
            </a:r>
            <a:r>
              <a:rPr lang="en-US" altLang="zh-CN" sz="1800" dirty="0"/>
              <a:t>?</a:t>
            </a:r>
            <a:r>
              <a:rPr lang="en-US" altLang="zh-CN" sz="1800" dirty="0">
                <a:latin typeface="Arial"/>
              </a:rPr>
              <a:t>”“</a:t>
            </a:r>
            <a:r>
              <a:rPr lang="zh-CN" altLang="en-US" sz="1800" dirty="0"/>
              <a:t>您愿意与我们合作来共同做这项业务？</a:t>
            </a:r>
            <a:r>
              <a:rPr lang="zh-CN" altLang="en-US" sz="1800" dirty="0">
                <a:latin typeface="Arial"/>
              </a:rPr>
              <a:t>”</a:t>
            </a:r>
            <a:r>
              <a:rPr lang="zh-CN" altLang="en-US" sz="1800" dirty="0"/>
              <a:t> </a:t>
            </a:r>
            <a:r>
              <a:rPr lang="zh-CN" altLang="en-US" sz="1800" dirty="0">
                <a:latin typeface="Arial"/>
              </a:rPr>
              <a:t>“</a:t>
            </a:r>
            <a:r>
              <a:rPr lang="zh-CN" altLang="en-US" sz="1800" dirty="0"/>
              <a:t>您是说贵方同意我方的主张，准备在双边贸易问题上进一步加强合作，对吗</a:t>
            </a:r>
            <a:r>
              <a:rPr lang="en-US" altLang="zh-CN" sz="1800" dirty="0"/>
              <a:t>?</a:t>
            </a:r>
            <a:r>
              <a:rPr lang="en-US" altLang="zh-CN" sz="1800" dirty="0">
                <a:latin typeface="Arial"/>
              </a:rPr>
              <a:t>”“</a:t>
            </a:r>
            <a:r>
              <a:rPr lang="zh-CN" altLang="en-US" sz="1800" dirty="0"/>
              <a:t>您的意思是，延缓交货的原因是由于铁路部门未能按时交货，而不是贵方没按时办理托运所致，对吗</a:t>
            </a:r>
            <a:r>
              <a:rPr lang="en-US" altLang="zh-CN" sz="1800" dirty="0"/>
              <a:t>?</a:t>
            </a:r>
            <a:r>
              <a:rPr lang="en-US" altLang="zh-CN" sz="1800" dirty="0">
                <a:latin typeface="Arial"/>
              </a:rPr>
              <a:t>”</a:t>
            </a:r>
            <a:endParaRPr lang="en-US" altLang="zh-CN" sz="1800" dirty="0"/>
          </a:p>
          <a:p>
            <a:r>
              <a:rPr lang="zh-CN" altLang="en-US" sz="1800" dirty="0"/>
              <a:t>对方的回答一般只能用</a:t>
            </a:r>
            <a:r>
              <a:rPr lang="zh-CN" altLang="en-US" sz="1800" dirty="0">
                <a:latin typeface="Arial"/>
              </a:rPr>
              <a:t>“</a:t>
            </a:r>
            <a:r>
              <a:rPr lang="zh-CN" altLang="en-US" sz="1800" dirty="0"/>
              <a:t>对</a:t>
            </a:r>
            <a:r>
              <a:rPr lang="zh-CN" altLang="en-US" sz="1800" dirty="0">
                <a:latin typeface="Arial"/>
              </a:rPr>
              <a:t>”</a:t>
            </a:r>
            <a:r>
              <a:rPr lang="zh-CN" altLang="en-US" sz="1800" dirty="0"/>
              <a:t>、</a:t>
            </a:r>
            <a:r>
              <a:rPr lang="zh-CN" altLang="en-US" sz="1800" dirty="0">
                <a:latin typeface="Arial"/>
              </a:rPr>
              <a:t>“</a:t>
            </a:r>
            <a:r>
              <a:rPr lang="zh-CN" altLang="en-US" sz="1800" dirty="0"/>
              <a:t>不对</a:t>
            </a:r>
            <a:r>
              <a:rPr lang="zh-CN" altLang="en-US" sz="1800" dirty="0">
                <a:latin typeface="Arial"/>
              </a:rPr>
              <a:t>”</a:t>
            </a:r>
            <a:r>
              <a:rPr lang="zh-CN" altLang="en-US" sz="1800" dirty="0"/>
              <a:t>，</a:t>
            </a:r>
            <a:r>
              <a:rPr lang="zh-CN" altLang="en-US" sz="1800" dirty="0">
                <a:latin typeface="Arial"/>
              </a:rPr>
              <a:t>“</a:t>
            </a:r>
            <a:r>
              <a:rPr lang="zh-CN" altLang="en-US" sz="1800" dirty="0"/>
              <a:t>是</a:t>
            </a:r>
            <a:r>
              <a:rPr lang="zh-CN" altLang="en-US" sz="1800" dirty="0">
                <a:latin typeface="Arial"/>
              </a:rPr>
              <a:t>”</a:t>
            </a:r>
            <a:r>
              <a:rPr lang="zh-CN" altLang="en-US" sz="1800" dirty="0"/>
              <a:t>、</a:t>
            </a:r>
            <a:r>
              <a:rPr lang="zh-CN" altLang="en-US" sz="1800" dirty="0">
                <a:latin typeface="Arial"/>
              </a:rPr>
              <a:t>“</a:t>
            </a:r>
            <a:r>
              <a:rPr lang="zh-CN" altLang="en-US" sz="1800" dirty="0"/>
              <a:t>不是</a:t>
            </a:r>
            <a:r>
              <a:rPr lang="zh-CN" altLang="en-US" sz="1800" dirty="0">
                <a:latin typeface="Arial"/>
              </a:rPr>
              <a:t>”</a:t>
            </a:r>
            <a:r>
              <a:rPr lang="zh-CN" altLang="en-US" sz="1800" dirty="0"/>
              <a:t>或</a:t>
            </a:r>
            <a:r>
              <a:rPr lang="zh-CN" altLang="en-US" sz="1800" dirty="0">
                <a:latin typeface="Arial"/>
              </a:rPr>
              <a:t>“</a:t>
            </a:r>
            <a:r>
              <a:rPr lang="zh-CN" altLang="en-US" sz="1800" dirty="0"/>
              <a:t>能</a:t>
            </a:r>
            <a:r>
              <a:rPr lang="zh-CN" altLang="en-US" sz="1800" dirty="0">
                <a:latin typeface="Arial"/>
              </a:rPr>
              <a:t>”</a:t>
            </a:r>
            <a:r>
              <a:rPr lang="zh-CN" altLang="en-US" sz="1800" dirty="0"/>
              <a:t>、</a:t>
            </a:r>
            <a:r>
              <a:rPr lang="zh-CN" altLang="en-US" sz="1800" dirty="0">
                <a:latin typeface="Arial"/>
              </a:rPr>
              <a:t>“</a:t>
            </a:r>
            <a:r>
              <a:rPr lang="zh-CN" altLang="en-US" sz="1800" dirty="0"/>
              <a:t>不能</a:t>
            </a:r>
            <a:r>
              <a:rPr lang="zh-CN" altLang="en-US" sz="1800" dirty="0">
                <a:latin typeface="Arial"/>
              </a:rPr>
              <a:t>”</a:t>
            </a:r>
            <a:r>
              <a:rPr lang="zh-CN" altLang="en-US" sz="1800" dirty="0"/>
              <a:t>的形式。这种提问方式，单刀直入，直接指向问题的要害，答案比较明确、简单，收集比较明确的信息。</a:t>
            </a:r>
          </a:p>
        </p:txBody>
      </p:sp>
      <p:sp>
        <p:nvSpPr>
          <p:cNvPr id="223261" name="Rectangle 29"/>
          <p:cNvSpPr>
            <a:spLocks noChangeArrowheads="1"/>
          </p:cNvSpPr>
          <p:nvPr/>
        </p:nvSpPr>
        <p:spPr bwMode="auto">
          <a:xfrm>
            <a:off x="685800" y="3962400"/>
            <a:ext cx="6705600"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spcBef>
                <a:spcPct val="20000"/>
              </a:spcBef>
            </a:pPr>
            <a:endParaRPr lang="en-US" altLang="zh-CN">
              <a:ea typeface="楷体_GB2312" pitchFamily="49" charset="-122"/>
            </a:endParaRPr>
          </a:p>
          <a:p>
            <a:pPr marL="342900" indent="-342900">
              <a:spcBef>
                <a:spcPct val="20000"/>
              </a:spcBef>
              <a:buFontTx/>
              <a:buChar char="•"/>
            </a:pPr>
            <a:endParaRPr lang="en-US" altLang="zh-CN">
              <a:ea typeface="楷体_GB2312" pitchFamily="49" charset="-122"/>
            </a:endParaRPr>
          </a:p>
        </p:txBody>
      </p:sp>
    </p:spTree>
    <p:extLst>
      <p:ext uri="{BB962C8B-B14F-4D97-AF65-F5344CB8AC3E}">
        <p14:creationId xmlns:p14="http://schemas.microsoft.com/office/powerpoint/2010/main" val="4168558663"/>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1298" name="Rectangle 2"/>
          <p:cNvSpPr>
            <a:spLocks noGrp="1" noChangeArrowheads="1"/>
          </p:cNvSpPr>
          <p:nvPr>
            <p:ph type="title"/>
          </p:nvPr>
        </p:nvSpPr>
        <p:spPr>
          <a:xfrm>
            <a:off x="1295400" y="457200"/>
            <a:ext cx="5791200" cy="609600"/>
          </a:xfrm>
        </p:spPr>
        <p:txBody>
          <a:bodyPr>
            <a:normAutofit fontScale="90000"/>
          </a:bodyPr>
          <a:lstStyle/>
          <a:p>
            <a:r>
              <a:rPr lang="zh-CN" altLang="en-US" sz="3600" b="1" dirty="0" smtClean="0"/>
              <a:t>提问</a:t>
            </a:r>
            <a:r>
              <a:rPr lang="zh-CN" altLang="en-US" sz="3600" b="1" dirty="0"/>
              <a:t>方式</a:t>
            </a:r>
            <a:endParaRPr lang="zh-CN" altLang="en-US" sz="3600" dirty="0"/>
          </a:p>
        </p:txBody>
      </p:sp>
      <p:sp>
        <p:nvSpPr>
          <p:cNvPr id="311299" name="Rectangle 3"/>
          <p:cNvSpPr>
            <a:spLocks noGrp="1" noChangeArrowheads="1"/>
          </p:cNvSpPr>
          <p:nvPr>
            <p:ph idx="1"/>
          </p:nvPr>
        </p:nvSpPr>
        <p:spPr/>
        <p:txBody>
          <a:bodyPr/>
          <a:lstStyle/>
          <a:p>
            <a:pPr>
              <a:lnSpc>
                <a:spcPct val="90000"/>
              </a:lnSpc>
              <a:buFontTx/>
              <a:buNone/>
            </a:pPr>
            <a:r>
              <a:rPr lang="zh-CN" altLang="en-US" sz="2400" b="1" dirty="0">
                <a:solidFill>
                  <a:srgbClr val="2F00B4"/>
                </a:solidFill>
              </a:rPr>
              <a:t>（</a:t>
            </a:r>
            <a:r>
              <a:rPr lang="en-US" altLang="zh-CN" sz="2400" b="1" dirty="0">
                <a:solidFill>
                  <a:srgbClr val="2F00B4"/>
                </a:solidFill>
              </a:rPr>
              <a:t>2</a:t>
            </a:r>
            <a:r>
              <a:rPr lang="zh-CN" altLang="en-US" sz="2400" b="1" dirty="0">
                <a:solidFill>
                  <a:srgbClr val="2F00B4"/>
                </a:solidFill>
              </a:rPr>
              <a:t>）开放式提问</a:t>
            </a:r>
          </a:p>
          <a:p>
            <a:pPr>
              <a:lnSpc>
                <a:spcPct val="90000"/>
              </a:lnSpc>
            </a:pPr>
            <a:r>
              <a:rPr lang="zh-CN" altLang="en-US" sz="2400" dirty="0"/>
              <a:t>开放式提问是要从对方获得更多更全面的信息，主要目的是收集信息。这种问题常用的词汇是</a:t>
            </a:r>
            <a:r>
              <a:rPr lang="zh-CN" altLang="en-US" sz="2400" dirty="0">
                <a:latin typeface="Arial"/>
              </a:rPr>
              <a:t>“</a:t>
            </a:r>
            <a:r>
              <a:rPr lang="zh-CN" altLang="en-US" sz="2400" dirty="0"/>
              <a:t>什么</a:t>
            </a:r>
            <a:r>
              <a:rPr lang="zh-CN" altLang="en-US" sz="2400" dirty="0">
                <a:latin typeface="Arial"/>
              </a:rPr>
              <a:t>”“</a:t>
            </a:r>
            <a:r>
              <a:rPr lang="zh-CN" altLang="en-US" sz="2400" dirty="0"/>
              <a:t>告诉</a:t>
            </a:r>
            <a:r>
              <a:rPr lang="zh-CN" altLang="en-US" sz="2400" dirty="0">
                <a:latin typeface="Arial"/>
              </a:rPr>
              <a:t>”“</a:t>
            </a:r>
            <a:r>
              <a:rPr lang="zh-CN" altLang="en-US" sz="2400" dirty="0"/>
              <a:t>怎么样</a:t>
            </a:r>
            <a:r>
              <a:rPr lang="zh-CN" altLang="en-US" sz="2400" dirty="0">
                <a:latin typeface="Arial"/>
              </a:rPr>
              <a:t>”“</a:t>
            </a:r>
            <a:r>
              <a:rPr lang="zh-CN" altLang="en-US" sz="2400" dirty="0"/>
              <a:t>为什么</a:t>
            </a:r>
            <a:r>
              <a:rPr lang="zh-CN" altLang="en-US" sz="2400" dirty="0">
                <a:latin typeface="Arial"/>
              </a:rPr>
              <a:t>”“</a:t>
            </a:r>
            <a:r>
              <a:rPr lang="zh-CN" altLang="en-US" sz="2400" dirty="0"/>
              <a:t>想法</a:t>
            </a:r>
            <a:r>
              <a:rPr lang="zh-CN" altLang="en-US" sz="2400" dirty="0">
                <a:latin typeface="Arial"/>
              </a:rPr>
              <a:t>”</a:t>
            </a:r>
            <a:r>
              <a:rPr lang="zh-CN" altLang="en-US" sz="2400" dirty="0"/>
              <a:t>等，比如：</a:t>
            </a:r>
            <a:r>
              <a:rPr lang="zh-CN" altLang="en-US" sz="2400" dirty="0">
                <a:latin typeface="Arial"/>
              </a:rPr>
              <a:t>“</a:t>
            </a:r>
            <a:r>
              <a:rPr lang="zh-CN" altLang="en-US" sz="2400" dirty="0"/>
              <a:t>您对本方案有何建议？</a:t>
            </a:r>
            <a:r>
              <a:rPr lang="zh-CN" altLang="en-US" sz="2400" dirty="0">
                <a:latin typeface="Arial"/>
              </a:rPr>
              <a:t>”“</a:t>
            </a:r>
            <a:r>
              <a:rPr lang="zh-CN" altLang="en-US" sz="2400" dirty="0"/>
              <a:t>您觉得哪些方面需要改进呢？</a:t>
            </a:r>
            <a:r>
              <a:rPr lang="zh-CN" altLang="en-US" sz="2400" dirty="0">
                <a:latin typeface="Arial"/>
              </a:rPr>
              <a:t>”“</a:t>
            </a:r>
            <a:r>
              <a:rPr lang="zh-CN" altLang="en-US" sz="2400" dirty="0"/>
              <a:t>您为什么会有这种想法呢？</a:t>
            </a:r>
            <a:r>
              <a:rPr lang="zh-CN" altLang="en-US" sz="2400" dirty="0">
                <a:latin typeface="Arial"/>
              </a:rPr>
              <a:t>”</a:t>
            </a:r>
            <a:endParaRPr lang="zh-CN" altLang="en-US" sz="2400" dirty="0"/>
          </a:p>
          <a:p>
            <a:pPr>
              <a:lnSpc>
                <a:spcPct val="90000"/>
              </a:lnSpc>
            </a:pPr>
            <a:r>
              <a:rPr lang="zh-CN" altLang="en-US" sz="2400" dirty="0"/>
              <a:t>开放式提问可以使对方打开自己的心扉，说出自己的想法、感受和顾虑，谈判人员也因此有机会深入到对方的内心世界，获得一些深层次的信息。</a:t>
            </a:r>
          </a:p>
        </p:txBody>
      </p:sp>
      <p:sp>
        <p:nvSpPr>
          <p:cNvPr id="2" name="矩形 1"/>
          <p:cNvSpPr/>
          <p:nvPr/>
        </p:nvSpPr>
        <p:spPr>
          <a:xfrm>
            <a:off x="2286759" y="5334000"/>
            <a:ext cx="4570482" cy="369332"/>
          </a:xfrm>
          <a:prstGeom prst="rect">
            <a:avLst/>
          </a:prstGeom>
          <a:solidFill>
            <a:schemeClr val="tx2">
              <a:lumMod val="20000"/>
              <a:lumOff val="80000"/>
            </a:schemeClr>
          </a:solidFill>
        </p:spPr>
        <p:txBody>
          <a:bodyPr wrap="none">
            <a:spAutoFit/>
          </a:bodyPr>
          <a:lstStyle/>
          <a:p>
            <a:pPr marL="0" indent="0">
              <a:buNone/>
            </a:pPr>
            <a:r>
              <a:rPr lang="zh-CN" altLang="zh-CN" b="1" dirty="0">
                <a:latin typeface="楷体_GB2312" pitchFamily="49" charset="-122"/>
                <a:ea typeface="楷体_GB2312" pitchFamily="49" charset="-122"/>
              </a:rPr>
              <a:t>【视野拓展】女企业家谈提问技巧（视频）</a:t>
            </a:r>
          </a:p>
        </p:txBody>
      </p:sp>
    </p:spTree>
    <p:extLst>
      <p:ext uri="{BB962C8B-B14F-4D97-AF65-F5344CB8AC3E}">
        <p14:creationId xmlns:p14="http://schemas.microsoft.com/office/powerpoint/2010/main" val="1471598074"/>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274" name="Rectangle 2"/>
          <p:cNvSpPr>
            <a:spLocks noGrp="1" noChangeArrowheads="1"/>
          </p:cNvSpPr>
          <p:nvPr>
            <p:ph type="title"/>
          </p:nvPr>
        </p:nvSpPr>
        <p:spPr>
          <a:xfrm>
            <a:off x="2438400" y="457200"/>
            <a:ext cx="5118100" cy="990600"/>
          </a:xfrm>
        </p:spPr>
        <p:txBody>
          <a:bodyPr/>
          <a:lstStyle/>
          <a:p>
            <a:r>
              <a:rPr lang="en-US" altLang="zh-CN" sz="4000" b="1" dirty="0"/>
              <a:t>2.</a:t>
            </a:r>
            <a:r>
              <a:rPr lang="zh-CN" altLang="en-US" sz="4000" b="1" dirty="0"/>
              <a:t>提问效果</a:t>
            </a:r>
          </a:p>
        </p:txBody>
      </p:sp>
      <p:sp>
        <p:nvSpPr>
          <p:cNvPr id="310275" name="Rectangle 3"/>
          <p:cNvSpPr>
            <a:spLocks noGrp="1" noChangeArrowheads="1"/>
          </p:cNvSpPr>
          <p:nvPr>
            <p:ph idx="1"/>
          </p:nvPr>
        </p:nvSpPr>
        <p:spPr>
          <a:xfrm>
            <a:off x="1847850" y="2133600"/>
            <a:ext cx="6686550" cy="3886200"/>
          </a:xfrm>
        </p:spPr>
        <p:txBody>
          <a:bodyPr/>
          <a:lstStyle/>
          <a:p>
            <a:pPr>
              <a:lnSpc>
                <a:spcPct val="120000"/>
              </a:lnSpc>
              <a:buFontTx/>
              <a:buNone/>
            </a:pPr>
            <a:r>
              <a:rPr lang="zh-CN" altLang="en-US" sz="2800" dirty="0"/>
              <a:t>有效提问艺术寓于下述两个方面：</a:t>
            </a:r>
          </a:p>
          <a:p>
            <a:pPr>
              <a:lnSpc>
                <a:spcPct val="120000"/>
              </a:lnSpc>
            </a:pPr>
            <a:r>
              <a:rPr lang="zh-CN" altLang="en-US" sz="2400" dirty="0"/>
              <a:t>于“问者谦谦，言者谆谆”的心理氛围中进行   </a:t>
            </a:r>
          </a:p>
          <a:p>
            <a:pPr>
              <a:lnSpc>
                <a:spcPct val="120000"/>
              </a:lnSpc>
            </a:pPr>
            <a:r>
              <a:rPr lang="zh-CN" altLang="en-US" sz="2400" dirty="0"/>
              <a:t>必须使用一定的提问模式，即：</a:t>
            </a:r>
          </a:p>
          <a:p>
            <a:pPr>
              <a:lnSpc>
                <a:spcPct val="120000"/>
              </a:lnSpc>
              <a:buFontTx/>
              <a:buNone/>
            </a:pPr>
            <a:r>
              <a:rPr lang="zh-CN" altLang="en-US" sz="2400" dirty="0">
                <a:ea typeface="楷体_GB2312" pitchFamily="49" charset="-122"/>
              </a:rPr>
              <a:t>                 有效提问</a:t>
            </a:r>
            <a:r>
              <a:rPr lang="en-US" altLang="zh-CN" sz="2400" dirty="0">
                <a:ea typeface="楷体_GB2312" pitchFamily="49" charset="-122"/>
              </a:rPr>
              <a:t>=</a:t>
            </a:r>
            <a:r>
              <a:rPr lang="zh-CN" altLang="en-US" sz="2400" dirty="0">
                <a:ea typeface="楷体_GB2312" pitchFamily="49" charset="-122"/>
              </a:rPr>
              <a:t>陈述语气</a:t>
            </a:r>
            <a:r>
              <a:rPr lang="en-US" altLang="zh-CN" sz="2400" dirty="0">
                <a:ea typeface="楷体_GB2312" pitchFamily="49" charset="-122"/>
              </a:rPr>
              <a:t>+</a:t>
            </a:r>
            <a:r>
              <a:rPr lang="zh-CN" altLang="en-US" sz="2400" dirty="0">
                <a:ea typeface="楷体_GB2312" pitchFamily="49" charset="-122"/>
              </a:rPr>
              <a:t>疑问语缀</a:t>
            </a:r>
          </a:p>
        </p:txBody>
      </p:sp>
      <p:pic>
        <p:nvPicPr>
          <p:cNvPr id="310276" name="Picture 4" descr="PE02947_"/>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847850" cy="2362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72465808"/>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2"/>
          <p:cNvSpPr>
            <a:spLocks noGrp="1" noChangeArrowheads="1"/>
          </p:cNvSpPr>
          <p:nvPr>
            <p:ph type="title"/>
          </p:nvPr>
        </p:nvSpPr>
        <p:spPr/>
        <p:txBody>
          <a:bodyPr>
            <a:normAutofit/>
          </a:bodyPr>
          <a:lstStyle/>
          <a:p>
            <a:pPr algn="l"/>
            <a:r>
              <a:rPr lang="en-US" altLang="zh-CN" sz="3200" b="1" dirty="0" smtClean="0">
                <a:latin typeface="楷体_GB2312" pitchFamily="49" charset="-122"/>
                <a:ea typeface="楷体_GB2312" pitchFamily="49" charset="-122"/>
              </a:rPr>
              <a:t>4.1.3</a:t>
            </a:r>
            <a:r>
              <a:rPr lang="zh-CN" altLang="en-US" sz="3200" b="1" dirty="0" smtClean="0">
                <a:latin typeface="楷体_GB2312" pitchFamily="49" charset="-122"/>
                <a:ea typeface="楷体_GB2312" pitchFamily="49" charset="-122"/>
              </a:rPr>
              <a:t>　谈判</a:t>
            </a:r>
            <a:r>
              <a:rPr lang="zh-CN" altLang="en-US" sz="3200" b="1" dirty="0">
                <a:latin typeface="楷体_GB2312" pitchFamily="49" charset="-122"/>
                <a:ea typeface="楷体_GB2312" pitchFamily="49" charset="-122"/>
              </a:rPr>
              <a:t>过程中的应答</a:t>
            </a:r>
          </a:p>
        </p:txBody>
      </p:sp>
      <p:graphicFrame>
        <p:nvGraphicFramePr>
          <p:cNvPr id="4" name="内容占位符 2"/>
          <p:cNvGraphicFramePr>
            <a:graphicFrameLocks noGrp="1"/>
          </p:cNvGraphicFramePr>
          <p:nvPr>
            <p:ph idx="1"/>
            <p:extLst>
              <p:ext uri="{D42A27DB-BD31-4B8C-83A1-F6EECF244321}">
                <p14:modId xmlns:p14="http://schemas.microsoft.com/office/powerpoint/2010/main" val="3724958239"/>
              </p:ext>
            </p:extLst>
          </p:nvPr>
        </p:nvGraphicFramePr>
        <p:xfrm>
          <a:off x="457200" y="1371600"/>
          <a:ext cx="8305800" cy="4876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986469440"/>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Rectangle 2"/>
          <p:cNvSpPr>
            <a:spLocks noGrp="1" noChangeArrowheads="1"/>
          </p:cNvSpPr>
          <p:nvPr>
            <p:ph type="title"/>
          </p:nvPr>
        </p:nvSpPr>
        <p:spPr>
          <a:solidFill>
            <a:schemeClr val="accent3">
              <a:lumMod val="20000"/>
              <a:lumOff val="80000"/>
            </a:schemeClr>
          </a:solidFill>
        </p:spPr>
        <p:txBody>
          <a:bodyPr/>
          <a:lstStyle/>
          <a:p>
            <a:r>
              <a:rPr lang="en-US" altLang="zh-CN" sz="3200" b="1" dirty="0" smtClean="0"/>
              <a:t>4.2</a:t>
            </a:r>
            <a:r>
              <a:rPr lang="zh-CN" altLang="en-US" sz="3200" b="1" dirty="0" smtClean="0"/>
              <a:t>　倾听</a:t>
            </a:r>
            <a:endParaRPr lang="zh-CN" altLang="en-US" sz="3200" b="1" dirty="0"/>
          </a:p>
        </p:txBody>
      </p:sp>
      <p:sp>
        <p:nvSpPr>
          <p:cNvPr id="220163" name="Rectangle 3"/>
          <p:cNvSpPr>
            <a:spLocks noGrp="1" noChangeArrowheads="1"/>
          </p:cNvSpPr>
          <p:nvPr>
            <p:ph idx="1"/>
          </p:nvPr>
        </p:nvSpPr>
        <p:spPr/>
        <p:txBody>
          <a:bodyPr/>
          <a:lstStyle/>
          <a:p>
            <a:pPr>
              <a:buNone/>
            </a:pPr>
            <a:r>
              <a:rPr kumimoji="1" lang="en-US" altLang="zh-CN" sz="2800" b="1" dirty="0" smtClean="0">
                <a:solidFill>
                  <a:srgbClr val="660033"/>
                </a:solidFill>
                <a:latin typeface="楷体_GB2312" panose="02010609030101010101" pitchFamily="49" charset="-122"/>
                <a:ea typeface="楷体_GB2312" panose="02010609030101010101" pitchFamily="49" charset="-122"/>
              </a:rPr>
              <a:t>5.2.1</a:t>
            </a:r>
            <a:r>
              <a:rPr kumimoji="1" lang="zh-CN" altLang="en-US" sz="2800" b="1" dirty="0" smtClean="0">
                <a:solidFill>
                  <a:srgbClr val="660033"/>
                </a:solidFill>
                <a:latin typeface="楷体_GB2312" panose="02010609030101010101" pitchFamily="49" charset="-122"/>
                <a:ea typeface="楷体_GB2312" panose="02010609030101010101" pitchFamily="49" charset="-122"/>
              </a:rPr>
              <a:t>　</a:t>
            </a:r>
            <a:r>
              <a:rPr kumimoji="1" lang="zh-CN" altLang="en-US" sz="2800" b="1" dirty="0">
                <a:solidFill>
                  <a:srgbClr val="660033"/>
                </a:solidFill>
                <a:latin typeface="楷体_GB2312" panose="02010609030101010101" pitchFamily="49" charset="-122"/>
                <a:ea typeface="楷体_GB2312" panose="02010609030101010101" pitchFamily="49" charset="-122"/>
              </a:rPr>
              <a:t>倾</a:t>
            </a:r>
            <a:r>
              <a:rPr kumimoji="1" lang="zh-CN" altLang="en-US" sz="2800" b="1" dirty="0" smtClean="0">
                <a:solidFill>
                  <a:srgbClr val="660033"/>
                </a:solidFill>
                <a:latin typeface="楷体_GB2312" panose="02010609030101010101" pitchFamily="49" charset="-122"/>
                <a:ea typeface="楷体_GB2312" panose="02010609030101010101" pitchFamily="49" charset="-122"/>
              </a:rPr>
              <a:t>听的效果和障碍</a:t>
            </a:r>
            <a:endParaRPr kumimoji="1" lang="zh-CN" altLang="en-US" sz="2800" b="1" dirty="0">
              <a:solidFill>
                <a:srgbClr val="660033"/>
              </a:solidFill>
              <a:latin typeface="楷体_GB2312" panose="02010609030101010101" pitchFamily="49" charset="-122"/>
              <a:ea typeface="楷体_GB2312" panose="02010609030101010101" pitchFamily="49" charset="-122"/>
            </a:endParaRPr>
          </a:p>
          <a:p>
            <a:pPr>
              <a:buFontTx/>
              <a:buNone/>
            </a:pPr>
            <a:endParaRPr lang="zh-CN" altLang="en-US" sz="2800" b="1" dirty="0">
              <a:latin typeface="楷体_GB2312" panose="02010609030101010101" pitchFamily="49" charset="-122"/>
              <a:ea typeface="楷体_GB2312" panose="02010609030101010101" pitchFamily="49" charset="-122"/>
            </a:endParaRPr>
          </a:p>
        </p:txBody>
      </p:sp>
      <p:sp>
        <p:nvSpPr>
          <p:cNvPr id="220185" name="Text Box 25"/>
          <p:cNvSpPr txBox="1">
            <a:spLocks noChangeArrowheads="1"/>
          </p:cNvSpPr>
          <p:nvPr/>
        </p:nvSpPr>
        <p:spPr bwMode="auto">
          <a:xfrm>
            <a:off x="685800" y="2132035"/>
            <a:ext cx="7924800" cy="2215991"/>
          </a:xfrm>
          <a:prstGeom prst="rect">
            <a:avLst/>
          </a:prstGeom>
          <a:noFill/>
          <a:ln>
            <a:noFill/>
          </a:ln>
          <a:effectLst/>
          <a:extLst>
            <a:ext uri="{909E8E84-426E-40DD-AFC4-6F175D3DCCD1}">
              <a14:hiddenFill xmlns:a14="http://schemas.microsoft.com/office/drawing/2010/main">
                <a:solidFill>
                  <a:srgbClr val="7067AF"/>
                </a:solidFill>
              </a14:hiddenFill>
            </a:ext>
            <a:ext uri="{91240B29-F687-4F45-9708-019B960494DF}">
              <a14:hiddenLine xmlns:a14="http://schemas.microsoft.com/office/drawing/2010/main" w="9525">
                <a:solidFill>
                  <a:srgbClr val="99CCFF"/>
                </a:solidFill>
                <a:miter lim="800000"/>
                <a:headEnd/>
                <a:tailEnd/>
              </a14:hiddenLine>
            </a:ext>
            <a:ext uri="{AF507438-7753-43E0-B8FC-AC1667EBCBE1}">
              <a14:hiddenEffects xmlns:a14="http://schemas.microsoft.com/office/drawing/2010/main">
                <a:effectLst>
                  <a:outerShdw dist="35921" dir="2700000" algn="ctr" rotWithShape="0">
                    <a:schemeClr val="bg1"/>
                  </a:outerShdw>
                </a:effectLst>
              </a14:hiddenEffects>
            </a:ext>
          </a:extLst>
        </p:spPr>
        <p:txBody>
          <a:bodyPr wrap="square">
            <a:spAutoFit/>
          </a:bodyPr>
          <a:lstStyle/>
          <a:p>
            <a:pPr>
              <a:spcBef>
                <a:spcPts val="600"/>
              </a:spcBef>
              <a:buClr>
                <a:srgbClr val="660033"/>
              </a:buClr>
              <a:buSzPct val="114000"/>
            </a:pPr>
            <a:r>
              <a:rPr lang="en-US" altLang="zh-CN" sz="2000" b="1" dirty="0">
                <a:latin typeface="微软雅黑" panose="020B0503020204020204" pitchFamily="34" charset="-122"/>
                <a:ea typeface="微软雅黑" panose="020B0503020204020204" pitchFamily="34" charset="-122"/>
              </a:rPr>
              <a:t>1</a:t>
            </a:r>
            <a:r>
              <a:rPr lang="zh-CN" altLang="en-US" sz="2000" b="1" dirty="0">
                <a:latin typeface="微软雅黑" panose="020B0503020204020204" pitchFamily="34" charset="-122"/>
                <a:ea typeface="微软雅黑" panose="020B0503020204020204" pitchFamily="34" charset="-122"/>
              </a:rPr>
              <a:t>．倾听的效果 </a:t>
            </a:r>
          </a:p>
          <a:p>
            <a:pPr marL="285750" indent="-285750">
              <a:spcBef>
                <a:spcPts val="600"/>
              </a:spcBef>
              <a:buClr>
                <a:srgbClr val="660033"/>
              </a:buClr>
              <a:buSzPct val="114000"/>
              <a:buFont typeface="Arial" panose="020B0604020202020204" pitchFamily="34" charset="0"/>
              <a:buChar char="•"/>
            </a:pPr>
            <a:r>
              <a:rPr lang="zh-CN" altLang="en-US" dirty="0">
                <a:latin typeface="微软雅黑" panose="020B0503020204020204" pitchFamily="34" charset="-122"/>
                <a:ea typeface="微软雅黑" panose="020B0503020204020204" pitchFamily="34" charset="-122"/>
              </a:rPr>
              <a:t>在人际沟通过程中，倾听起着非常重要的作用。一方面，听是获取信息的基本手段，面对面沟通中大量信息都要靠倾听来获得</a:t>
            </a:r>
            <a:r>
              <a:rPr lang="zh-CN" altLang="en-US" dirty="0" smtClean="0">
                <a:latin typeface="微软雅黑" panose="020B0503020204020204" pitchFamily="34" charset="-122"/>
                <a:ea typeface="微软雅黑" panose="020B0503020204020204" pitchFamily="34" charset="-122"/>
              </a:rPr>
              <a:t>。</a:t>
            </a:r>
            <a:endParaRPr lang="en-US" altLang="zh-CN" dirty="0" smtClean="0">
              <a:latin typeface="微软雅黑" panose="020B0503020204020204" pitchFamily="34" charset="-122"/>
              <a:ea typeface="微软雅黑" panose="020B0503020204020204" pitchFamily="34" charset="-122"/>
            </a:endParaRPr>
          </a:p>
          <a:p>
            <a:pPr marL="285750" indent="-285750">
              <a:spcBef>
                <a:spcPts val="600"/>
              </a:spcBef>
              <a:buClr>
                <a:srgbClr val="660033"/>
              </a:buClr>
              <a:buSzPct val="114000"/>
              <a:buFont typeface="Arial" panose="020B0604020202020204" pitchFamily="34" charset="0"/>
              <a:buChar char="•"/>
            </a:pPr>
            <a:r>
              <a:rPr lang="zh-CN" altLang="en-US" dirty="0" smtClean="0">
                <a:latin typeface="微软雅黑" panose="020B0503020204020204" pitchFamily="34" charset="-122"/>
                <a:ea typeface="微软雅黑" panose="020B0503020204020204" pitchFamily="34" charset="-122"/>
              </a:rPr>
              <a:t>另一方面</a:t>
            </a:r>
            <a:r>
              <a:rPr lang="zh-CN" altLang="en-US" dirty="0">
                <a:latin typeface="微软雅黑" panose="020B0503020204020204" pitchFamily="34" charset="-122"/>
                <a:ea typeface="微软雅黑" panose="020B0503020204020204" pitchFamily="34" charset="-122"/>
              </a:rPr>
              <a:t>，交谈者在沟通过程中对听的处理本身也可以向对方传递一定的信息。认真地听，既能向对方表明你对他的讲话十分感兴趣，同时也表示了你对对方的尊重，从而能够起到鼓励对方进行更充分的阐述，使己方获得更多信息的作用。</a:t>
            </a:r>
          </a:p>
        </p:txBody>
      </p:sp>
      <p:pic>
        <p:nvPicPr>
          <p:cNvPr id="27443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60705" y="4800601"/>
            <a:ext cx="2571750" cy="19621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62159910"/>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91" name="Rectangle 7"/>
          <p:cNvSpPr>
            <a:spLocks noChangeArrowheads="1"/>
          </p:cNvSpPr>
          <p:nvPr/>
        </p:nvSpPr>
        <p:spPr bwMode="auto">
          <a:xfrm>
            <a:off x="595039" y="2462076"/>
            <a:ext cx="7239000" cy="33424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marL="285750" indent="-285750">
              <a:lnSpc>
                <a:spcPct val="120000"/>
              </a:lnSpc>
              <a:buClr>
                <a:srgbClr val="C00000"/>
              </a:buClr>
              <a:buSzPct val="105000"/>
              <a:buFont typeface="Arial" panose="020B0604020202020204" pitchFamily="34" charset="0"/>
              <a:buChar char="•"/>
            </a:pPr>
            <a:r>
              <a:rPr lang="zh-CN" altLang="zh-CN" sz="1600" dirty="0" smtClean="0">
                <a:latin typeface="微软雅黑" panose="020B0503020204020204" pitchFamily="34" charset="-122"/>
                <a:ea typeface="微软雅黑" panose="020B0503020204020204" pitchFamily="34" charset="-122"/>
              </a:rPr>
              <a:t>倾听</a:t>
            </a:r>
            <a:r>
              <a:rPr lang="zh-CN" altLang="zh-CN" sz="1600" dirty="0">
                <a:latin typeface="微软雅黑" panose="020B0503020204020204" pitchFamily="34" charset="-122"/>
                <a:ea typeface="微软雅黑" panose="020B0503020204020204" pitchFamily="34" charset="-122"/>
              </a:rPr>
              <a:t>在沟通中起着十分重要的作用，但人们实际听的效果如何呢？美国学者利曼·史泰尔在其对听的开拓性研究中发现，听是运用得最多的一种沟通能力，也是人们在听、说、读、写等各种沟通能力中最早学会的一种能力。但人们在如何“有效地听”这方面所接受的教育与训练却很少。在学校期间，人们通常都可以得到说、读和写等方面的教育与训练，但对听却很少重视</a:t>
            </a:r>
            <a:r>
              <a:rPr lang="zh-CN" altLang="zh-CN" sz="1600" dirty="0" smtClean="0">
                <a:latin typeface="微软雅黑" panose="020B0503020204020204" pitchFamily="34" charset="-122"/>
                <a:ea typeface="微软雅黑" panose="020B0503020204020204" pitchFamily="34" charset="-122"/>
              </a:rPr>
              <a:t>。</a:t>
            </a:r>
            <a:endParaRPr lang="en-US" altLang="zh-CN" sz="1600" dirty="0" smtClean="0">
              <a:latin typeface="微软雅黑" panose="020B0503020204020204" pitchFamily="34" charset="-122"/>
              <a:ea typeface="微软雅黑" panose="020B0503020204020204" pitchFamily="34" charset="-122"/>
            </a:endParaRPr>
          </a:p>
          <a:p>
            <a:pPr marL="285750" indent="-285750">
              <a:lnSpc>
                <a:spcPct val="120000"/>
              </a:lnSpc>
              <a:buClr>
                <a:srgbClr val="C00000"/>
              </a:buClr>
              <a:buSzPct val="105000"/>
              <a:buFont typeface="Arial" panose="020B0604020202020204" pitchFamily="34" charset="0"/>
              <a:buChar char="•"/>
            </a:pPr>
            <a:r>
              <a:rPr lang="zh-CN" altLang="en-US" sz="1600" dirty="0">
                <a:latin typeface="微软雅黑" panose="020B0503020204020204" pitchFamily="34" charset="-122"/>
                <a:ea typeface="微软雅黑" panose="020B0503020204020204" pitchFamily="34" charset="-122"/>
              </a:rPr>
              <a:t>在沟通过程中，人们面临着多种有效倾听的障碍</a:t>
            </a:r>
            <a:r>
              <a:rPr lang="zh-CN" altLang="en-US" sz="1600" dirty="0" smtClean="0">
                <a:latin typeface="微软雅黑" panose="020B0503020204020204" pitchFamily="34" charset="-122"/>
                <a:ea typeface="微软雅黑" panose="020B0503020204020204" pitchFamily="34" charset="-122"/>
              </a:rPr>
              <a:t>，例如：</a:t>
            </a:r>
            <a:endParaRPr lang="en-US" altLang="zh-CN" sz="1600" dirty="0" smtClean="0">
              <a:latin typeface="微软雅黑" panose="020B0503020204020204" pitchFamily="34" charset="-122"/>
              <a:ea typeface="微软雅黑" panose="020B0503020204020204" pitchFamily="34" charset="-122"/>
            </a:endParaRPr>
          </a:p>
          <a:p>
            <a:pPr marL="742950" lvl="1" indent="-285750">
              <a:lnSpc>
                <a:spcPct val="120000"/>
              </a:lnSpc>
              <a:buClr>
                <a:srgbClr val="C00000"/>
              </a:buClr>
              <a:buSzPct val="105000"/>
              <a:buFont typeface="Wingdings" panose="05000000000000000000" pitchFamily="2" charset="2"/>
              <a:buChar char="Ø"/>
            </a:pPr>
            <a:r>
              <a:rPr lang="zh-CN" altLang="en-US" sz="1600" dirty="0" smtClean="0">
                <a:latin typeface="微软雅黑" panose="020B0503020204020204" pitchFamily="34" charset="-122"/>
                <a:ea typeface="微软雅黑" panose="020B0503020204020204" pitchFamily="34" charset="-122"/>
              </a:rPr>
              <a:t>当</a:t>
            </a:r>
            <a:r>
              <a:rPr lang="zh-CN" altLang="en-US" sz="1600" dirty="0">
                <a:latin typeface="微软雅黑" panose="020B0503020204020204" pitchFamily="34" charset="-122"/>
                <a:ea typeface="微软雅黑" panose="020B0503020204020204" pitchFamily="34" charset="-122"/>
              </a:rPr>
              <a:t>人们与他人讲话时，往往只注意与自己有关的内容，或者只顾考虑自己头脑中的问题，而无意去听对方讲话的全部内容</a:t>
            </a:r>
            <a:r>
              <a:rPr lang="zh-CN" altLang="en-US" sz="1600" dirty="0" smtClean="0">
                <a:latin typeface="微软雅黑" panose="020B0503020204020204" pitchFamily="34" charset="-122"/>
                <a:ea typeface="微软雅黑" panose="020B0503020204020204" pitchFamily="34" charset="-122"/>
              </a:rPr>
              <a:t>；</a:t>
            </a:r>
            <a:endParaRPr lang="en-US" altLang="zh-CN" sz="1600" dirty="0" smtClean="0">
              <a:latin typeface="微软雅黑" panose="020B0503020204020204" pitchFamily="34" charset="-122"/>
              <a:ea typeface="微软雅黑" panose="020B0503020204020204" pitchFamily="34" charset="-122"/>
            </a:endParaRPr>
          </a:p>
          <a:p>
            <a:pPr marL="742950" lvl="1" indent="-285750">
              <a:lnSpc>
                <a:spcPct val="120000"/>
              </a:lnSpc>
              <a:buClr>
                <a:srgbClr val="C00000"/>
              </a:buClr>
              <a:buSzPct val="105000"/>
              <a:buFont typeface="Wingdings" panose="05000000000000000000" pitchFamily="2" charset="2"/>
              <a:buChar char="Ø"/>
            </a:pPr>
            <a:r>
              <a:rPr lang="zh-CN" altLang="en-US" sz="1600" dirty="0" smtClean="0">
                <a:latin typeface="微软雅黑" panose="020B0503020204020204" pitchFamily="34" charset="-122"/>
                <a:ea typeface="微软雅黑" panose="020B0503020204020204" pitchFamily="34" charset="-122"/>
              </a:rPr>
              <a:t>受到</a:t>
            </a:r>
            <a:r>
              <a:rPr lang="zh-CN" altLang="en-US" sz="1600" dirty="0">
                <a:latin typeface="微软雅黑" panose="020B0503020204020204" pitchFamily="34" charset="-122"/>
                <a:ea typeface="微软雅黑" panose="020B0503020204020204" pitchFamily="34" charset="-122"/>
              </a:rPr>
              <a:t>自身知识或语言能力限制，无法理解对方表达的全部内容</a:t>
            </a:r>
            <a:r>
              <a:rPr lang="zh-CN" altLang="en-US" sz="1600" dirty="0" smtClean="0">
                <a:latin typeface="微软雅黑" panose="020B0503020204020204" pitchFamily="34" charset="-122"/>
                <a:ea typeface="微软雅黑" panose="020B0503020204020204" pitchFamily="34" charset="-122"/>
              </a:rPr>
              <a:t>；</a:t>
            </a:r>
            <a:endParaRPr lang="en-US" altLang="zh-CN" sz="1600" dirty="0" smtClean="0">
              <a:latin typeface="微软雅黑" panose="020B0503020204020204" pitchFamily="34" charset="-122"/>
              <a:ea typeface="微软雅黑" panose="020B0503020204020204" pitchFamily="34" charset="-122"/>
            </a:endParaRPr>
          </a:p>
          <a:p>
            <a:pPr marL="742950" lvl="1" indent="-285750">
              <a:lnSpc>
                <a:spcPct val="120000"/>
              </a:lnSpc>
              <a:buClr>
                <a:srgbClr val="C00000"/>
              </a:buClr>
              <a:buSzPct val="105000"/>
              <a:buFont typeface="Wingdings" panose="05000000000000000000" pitchFamily="2" charset="2"/>
              <a:buChar char="Ø"/>
            </a:pPr>
            <a:r>
              <a:rPr lang="zh-CN" altLang="en-US" sz="1600" dirty="0" smtClean="0">
                <a:latin typeface="微软雅黑" panose="020B0503020204020204" pitchFamily="34" charset="-122"/>
                <a:ea typeface="微软雅黑" panose="020B0503020204020204" pitchFamily="34" charset="-122"/>
              </a:rPr>
              <a:t>仅仅</a:t>
            </a:r>
            <a:r>
              <a:rPr lang="zh-CN" altLang="en-US" sz="1600" dirty="0">
                <a:latin typeface="微软雅黑" panose="020B0503020204020204" pitchFamily="34" charset="-122"/>
                <a:ea typeface="微软雅黑" panose="020B0503020204020204" pitchFamily="34" charset="-122"/>
              </a:rPr>
              <a:t>根据自己的情感和兴趣来理解对方的表述，从而很容易误解或曲解对方的</a:t>
            </a:r>
            <a:r>
              <a:rPr lang="zh-CN" altLang="en-US" sz="1600" dirty="0" smtClean="0">
                <a:latin typeface="微软雅黑" panose="020B0503020204020204" pitchFamily="34" charset="-122"/>
                <a:ea typeface="微软雅黑" panose="020B0503020204020204" pitchFamily="34" charset="-122"/>
              </a:rPr>
              <a:t>意图</a:t>
            </a:r>
            <a:endParaRPr lang="zh-CN" altLang="zh-CN" sz="1600" dirty="0">
              <a:latin typeface="微软雅黑" panose="020B0503020204020204" pitchFamily="34" charset="-122"/>
              <a:ea typeface="微软雅黑" panose="020B0503020204020204" pitchFamily="34" charset="-122"/>
            </a:endParaRPr>
          </a:p>
        </p:txBody>
      </p:sp>
      <p:sp>
        <p:nvSpPr>
          <p:cNvPr id="2" name="矩形 1"/>
          <p:cNvSpPr/>
          <p:nvPr/>
        </p:nvSpPr>
        <p:spPr>
          <a:xfrm>
            <a:off x="757384" y="933423"/>
            <a:ext cx="4954299" cy="523220"/>
          </a:xfrm>
          <a:prstGeom prst="rect">
            <a:avLst/>
          </a:prstGeom>
        </p:spPr>
        <p:txBody>
          <a:bodyPr wrap="square">
            <a:spAutoFit/>
          </a:bodyPr>
          <a:lstStyle/>
          <a:p>
            <a:pPr lvl="0" latinLnBrk="1"/>
            <a:r>
              <a:rPr kumimoji="1" lang="en-US" altLang="zh-CN" sz="2800" b="1" dirty="0" smtClean="0">
                <a:latin typeface="微软雅黑" panose="020B0503020204020204" pitchFamily="34" charset="-122"/>
                <a:ea typeface="微软雅黑" panose="020B0503020204020204" pitchFamily="34" charset="-122"/>
              </a:rPr>
              <a:t>2.</a:t>
            </a:r>
            <a:r>
              <a:rPr kumimoji="1" lang="zh-CN" altLang="en-US" sz="2800" b="1" dirty="0" smtClean="0">
                <a:latin typeface="微软雅黑" panose="020B0503020204020204" pitchFamily="34" charset="-122"/>
                <a:ea typeface="微软雅黑" panose="020B0503020204020204" pitchFamily="34" charset="-122"/>
              </a:rPr>
              <a:t>有效</a:t>
            </a:r>
            <a:r>
              <a:rPr kumimoji="1" lang="zh-CN" altLang="en-US" sz="2800" b="1" dirty="0">
                <a:latin typeface="微软雅黑" panose="020B0503020204020204" pitchFamily="34" charset="-122"/>
                <a:ea typeface="微软雅黑" panose="020B0503020204020204" pitchFamily="34" charset="-122"/>
              </a:rPr>
              <a:t>倾听的障碍</a:t>
            </a:r>
          </a:p>
        </p:txBody>
      </p:sp>
      <p:pic>
        <p:nvPicPr>
          <p:cNvPr id="276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53201" y="177168"/>
            <a:ext cx="2420869" cy="17248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41056975"/>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94" name="Rectangle 10"/>
          <p:cNvSpPr>
            <a:spLocks noChangeArrowheads="1"/>
          </p:cNvSpPr>
          <p:nvPr/>
        </p:nvSpPr>
        <p:spPr bwMode="auto">
          <a:xfrm>
            <a:off x="1066800" y="2316218"/>
            <a:ext cx="7239000" cy="24006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nSpc>
                <a:spcPct val="130000"/>
              </a:lnSpc>
              <a:spcBef>
                <a:spcPts val="600"/>
              </a:spcBef>
            </a:pP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耐心地听</a:t>
            </a:r>
            <a:r>
              <a:rPr lang="zh-CN" altLang="en-US"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a:p>
            <a:pPr>
              <a:lnSpc>
                <a:spcPct val="130000"/>
              </a:lnSpc>
              <a:spcBef>
                <a:spcPts val="600"/>
              </a:spcBef>
            </a:pPr>
            <a:r>
              <a:rPr lang="zh-CN" altLang="en-US" sz="2000" dirty="0" smtClean="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对对方的发言作出积极回应</a:t>
            </a:r>
            <a:r>
              <a:rPr lang="zh-CN" altLang="en-US"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a:p>
            <a:pPr>
              <a:lnSpc>
                <a:spcPct val="130000"/>
              </a:lnSpc>
              <a:spcBef>
                <a:spcPts val="600"/>
              </a:spcBef>
            </a:pPr>
            <a:r>
              <a:rPr lang="zh-CN" altLang="en-US" sz="2000" dirty="0">
                <a:latin typeface="微软雅黑" panose="020B0503020204020204" pitchFamily="34" charset="-122"/>
                <a:ea typeface="微软雅黑" panose="020B0503020204020204" pitchFamily="34" charset="-122"/>
              </a:rPr>
              <a:t>●保持开放的心态，从肯定对方的角度</a:t>
            </a:r>
            <a:r>
              <a:rPr lang="zh-CN" altLang="en-US" sz="2000" dirty="0" smtClean="0">
                <a:latin typeface="微软雅黑" panose="020B0503020204020204" pitchFamily="34" charset="-122"/>
                <a:ea typeface="微软雅黑" panose="020B0503020204020204" pitchFamily="34" charset="-122"/>
              </a:rPr>
              <a:t>倾听； </a:t>
            </a:r>
            <a:endParaRPr lang="en-US" altLang="zh-CN" sz="2000" dirty="0" smtClean="0">
              <a:latin typeface="微软雅黑" panose="020B0503020204020204" pitchFamily="34" charset="-122"/>
              <a:ea typeface="微软雅黑" panose="020B0503020204020204" pitchFamily="34" charset="-122"/>
            </a:endParaRPr>
          </a:p>
          <a:p>
            <a:pPr>
              <a:lnSpc>
                <a:spcPct val="130000"/>
              </a:lnSpc>
              <a:spcBef>
                <a:spcPts val="600"/>
              </a:spcBef>
            </a:pPr>
            <a:r>
              <a:rPr lang="zh-CN" altLang="en-US" sz="2000" dirty="0" smtClean="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做适当的记录</a:t>
            </a:r>
            <a:r>
              <a:rPr lang="zh-CN" altLang="en-US"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a:p>
            <a:pPr>
              <a:lnSpc>
                <a:spcPct val="130000"/>
              </a:lnSpc>
              <a:spcBef>
                <a:spcPts val="600"/>
              </a:spcBef>
            </a:pPr>
            <a:r>
              <a:rPr lang="zh-CN" altLang="en-US" sz="2000" dirty="0" smtClean="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结合其他渠道获得的信息，理解所听到的</a:t>
            </a:r>
            <a:r>
              <a:rPr lang="zh-CN" altLang="en-US" sz="2000" dirty="0" smtClean="0">
                <a:latin typeface="微软雅黑" panose="020B0503020204020204" pitchFamily="34" charset="-122"/>
                <a:ea typeface="微软雅黑" panose="020B0503020204020204" pitchFamily="34" charset="-122"/>
              </a:rPr>
              <a:t>信息</a:t>
            </a:r>
            <a:endParaRPr lang="en-US" altLang="zh-CN" sz="2000" dirty="0" smtClean="0">
              <a:latin typeface="微软雅黑" panose="020B0503020204020204" pitchFamily="34" charset="-122"/>
              <a:ea typeface="微软雅黑" panose="020B0503020204020204" pitchFamily="34" charset="-122"/>
            </a:endParaRPr>
          </a:p>
        </p:txBody>
      </p:sp>
      <p:sp>
        <p:nvSpPr>
          <p:cNvPr id="3" name="矩形 2"/>
          <p:cNvSpPr/>
          <p:nvPr/>
        </p:nvSpPr>
        <p:spPr>
          <a:xfrm>
            <a:off x="995218" y="1033791"/>
            <a:ext cx="5943600" cy="584775"/>
          </a:xfrm>
          <a:prstGeom prst="rect">
            <a:avLst/>
          </a:prstGeom>
        </p:spPr>
        <p:txBody>
          <a:bodyPr wrap="square">
            <a:spAutoFit/>
          </a:bodyPr>
          <a:lstStyle/>
          <a:p>
            <a:pPr lvl="0" latinLnBrk="1"/>
            <a:r>
              <a:rPr kumimoji="1" lang="en-US" altLang="zh-CN" sz="3200" b="1" dirty="0" smtClean="0">
                <a:solidFill>
                  <a:srgbClr val="660033"/>
                </a:solidFill>
                <a:latin typeface="Times New Roman" panose="02020603050405020304" pitchFamily="18" charset="0"/>
                <a:ea typeface="楷体_GB2312" panose="02010609030101010101" pitchFamily="49" charset="-122"/>
              </a:rPr>
              <a:t>4.2.2</a:t>
            </a:r>
            <a:r>
              <a:rPr kumimoji="1" lang="zh-CN" altLang="en-US" sz="3200" b="1" dirty="0" smtClean="0">
                <a:solidFill>
                  <a:srgbClr val="660033"/>
                </a:solidFill>
                <a:latin typeface="Times New Roman" panose="02020603050405020304" pitchFamily="18" charset="0"/>
                <a:ea typeface="楷体_GB2312" panose="02010609030101010101" pitchFamily="49" charset="-122"/>
              </a:rPr>
              <a:t>　有效</a:t>
            </a:r>
            <a:r>
              <a:rPr kumimoji="1" lang="zh-CN" altLang="en-US" sz="3200" b="1" dirty="0">
                <a:solidFill>
                  <a:srgbClr val="660033"/>
                </a:solidFill>
                <a:latin typeface="Times New Roman" panose="02020603050405020304" pitchFamily="18" charset="0"/>
                <a:ea typeface="楷体_GB2312" panose="02010609030101010101" pitchFamily="49" charset="-122"/>
              </a:rPr>
              <a:t>倾听</a:t>
            </a:r>
            <a:r>
              <a:rPr kumimoji="1" lang="zh-CN" altLang="en-US" sz="3200" b="1" dirty="0" smtClean="0">
                <a:solidFill>
                  <a:srgbClr val="660033"/>
                </a:solidFill>
                <a:latin typeface="Times New Roman" panose="02020603050405020304" pitchFamily="18" charset="0"/>
                <a:ea typeface="楷体_GB2312" panose="02010609030101010101" pitchFamily="49" charset="-122"/>
              </a:rPr>
              <a:t>的技巧</a:t>
            </a:r>
            <a:endParaRPr kumimoji="1" lang="zh-CN" altLang="en-US" sz="3200" b="1" dirty="0">
              <a:solidFill>
                <a:srgbClr val="660033"/>
              </a:solidFill>
              <a:latin typeface="Times New Roman" panose="02020603050405020304" pitchFamily="18" charset="0"/>
              <a:ea typeface="楷体_GB2312" panose="02010609030101010101" pitchFamily="49" charset="-122"/>
            </a:endParaRPr>
          </a:p>
        </p:txBody>
      </p:sp>
      <p:pic>
        <p:nvPicPr>
          <p:cNvPr id="2754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85346" y="152400"/>
            <a:ext cx="2566555" cy="228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矩形 5"/>
          <p:cNvSpPr/>
          <p:nvPr/>
        </p:nvSpPr>
        <p:spPr>
          <a:xfrm>
            <a:off x="1143000" y="5628376"/>
            <a:ext cx="4953000" cy="369332"/>
          </a:xfrm>
          <a:prstGeom prst="rect">
            <a:avLst/>
          </a:prstGeom>
          <a:solidFill>
            <a:schemeClr val="tx2">
              <a:lumMod val="20000"/>
              <a:lumOff val="80000"/>
            </a:schemeClr>
          </a:solidFill>
        </p:spPr>
        <p:txBody>
          <a:bodyPr wrap="square">
            <a:spAutoFit/>
          </a:bodyPr>
          <a:lstStyle/>
          <a:p>
            <a:r>
              <a:rPr lang="zh-CN" altLang="zh-CN" b="1" dirty="0">
                <a:latin typeface="楷体_GB2312" panose="02010609030101010101" pitchFamily="49" charset="-122"/>
                <a:ea typeface="楷体_GB2312" panose="02010609030101010101" pitchFamily="49" charset="-122"/>
              </a:rPr>
              <a:t>【视野拓展】有效倾听的技巧（动</a:t>
            </a:r>
            <a:r>
              <a:rPr lang="zh-CN" altLang="zh-CN" b="1" dirty="0" smtClean="0">
                <a:latin typeface="楷体_GB2312" panose="02010609030101010101" pitchFamily="49" charset="-122"/>
                <a:ea typeface="楷体_GB2312" panose="02010609030101010101" pitchFamily="49" charset="-122"/>
              </a:rPr>
              <a:t>漫视频</a:t>
            </a:r>
            <a:r>
              <a:rPr lang="zh-CN" altLang="zh-CN" b="1" dirty="0">
                <a:latin typeface="楷体_GB2312" panose="02010609030101010101" pitchFamily="49" charset="-122"/>
                <a:ea typeface="楷体_GB2312" panose="02010609030101010101" pitchFamily="49" charset="-122"/>
              </a:rPr>
              <a:t>）</a:t>
            </a:r>
            <a:endParaRPr lang="zh-CN" altLang="en-US" b="1" dirty="0">
              <a:latin typeface="楷体_GB2312" panose="02010609030101010101" pitchFamily="49" charset="-122"/>
              <a:ea typeface="楷体_GB2312" panose="02010609030101010101" pitchFamily="49" charset="-122"/>
            </a:endParaRPr>
          </a:p>
        </p:txBody>
      </p:sp>
    </p:spTree>
    <p:extLst>
      <p:ext uri="{BB962C8B-B14F-4D97-AF65-F5344CB8AC3E}">
        <p14:creationId xmlns:p14="http://schemas.microsoft.com/office/powerpoint/2010/main" val="970731114"/>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NAME" val="RectangleShape"/>
</p:tagLst>
</file>

<file path=ppt/tags/tag10.xml><?xml version="1.0" encoding="utf-8"?>
<p:tagLst xmlns:a="http://schemas.openxmlformats.org/drawingml/2006/main" xmlns:r="http://schemas.openxmlformats.org/officeDocument/2006/relationships" xmlns:p="http://schemas.openxmlformats.org/presentationml/2006/main">
  <p:tag name="NAME" val="RectangleText"/>
</p:tagLst>
</file>

<file path=ppt/tags/tag11.xml><?xml version="1.0" encoding="utf-8"?>
<p:tagLst xmlns:a="http://schemas.openxmlformats.org/drawingml/2006/main" xmlns:r="http://schemas.openxmlformats.org/officeDocument/2006/relationships" xmlns:p="http://schemas.openxmlformats.org/presentationml/2006/main">
  <p:tag name="NAME" val="RectangleShape"/>
</p:tagLst>
</file>

<file path=ppt/tags/tag12.xml><?xml version="1.0" encoding="utf-8"?>
<p:tagLst xmlns:a="http://schemas.openxmlformats.org/drawingml/2006/main" xmlns:r="http://schemas.openxmlformats.org/officeDocument/2006/relationships" xmlns:p="http://schemas.openxmlformats.org/presentationml/2006/main">
  <p:tag name="NAME" val="RectangleText"/>
</p:tagLst>
</file>

<file path=ppt/tags/tag13.xml><?xml version="1.0" encoding="utf-8"?>
<p:tagLst xmlns:a="http://schemas.openxmlformats.org/drawingml/2006/main" xmlns:r="http://schemas.openxmlformats.org/officeDocument/2006/relationships" xmlns:p="http://schemas.openxmlformats.org/presentationml/2006/main">
  <p:tag name="NAME" val="RectangleShape"/>
</p:tagLst>
</file>

<file path=ppt/tags/tag14.xml><?xml version="1.0" encoding="utf-8"?>
<p:tagLst xmlns:a="http://schemas.openxmlformats.org/drawingml/2006/main" xmlns:r="http://schemas.openxmlformats.org/officeDocument/2006/relationships" xmlns:p="http://schemas.openxmlformats.org/presentationml/2006/main">
  <p:tag name="NAME" val="RectangleText"/>
</p:tagLst>
</file>

<file path=ppt/tags/tag15.xml><?xml version="1.0" encoding="utf-8"?>
<p:tagLst xmlns:a="http://schemas.openxmlformats.org/drawingml/2006/main" xmlns:r="http://schemas.openxmlformats.org/officeDocument/2006/relationships" xmlns:p="http://schemas.openxmlformats.org/presentationml/2006/main">
  <p:tag name="NAME" val="RectangleShape"/>
</p:tagLst>
</file>

<file path=ppt/tags/tag16.xml><?xml version="1.0" encoding="utf-8"?>
<p:tagLst xmlns:a="http://schemas.openxmlformats.org/drawingml/2006/main" xmlns:r="http://schemas.openxmlformats.org/officeDocument/2006/relationships" xmlns:p="http://schemas.openxmlformats.org/presentationml/2006/main">
  <p:tag name="NAME" val="RectangleText"/>
</p:tagLst>
</file>

<file path=ppt/tags/tag17.xml><?xml version="1.0" encoding="utf-8"?>
<p:tagLst xmlns:a="http://schemas.openxmlformats.org/drawingml/2006/main" xmlns:r="http://schemas.openxmlformats.org/officeDocument/2006/relationships" xmlns:p="http://schemas.openxmlformats.org/presentationml/2006/main">
  <p:tag name="NAME" val="OvalShape"/>
</p:tagLst>
</file>

<file path=ppt/tags/tag18.xml><?xml version="1.0" encoding="utf-8"?>
<p:tagLst xmlns:a="http://schemas.openxmlformats.org/drawingml/2006/main" xmlns:r="http://schemas.openxmlformats.org/officeDocument/2006/relationships" xmlns:p="http://schemas.openxmlformats.org/presentationml/2006/main">
  <p:tag name="NAME" val="OvalText"/>
</p:tagLst>
</file>

<file path=ppt/tags/tag19.xml><?xml version="1.0" encoding="utf-8"?>
<p:tagLst xmlns:a="http://schemas.openxmlformats.org/drawingml/2006/main" xmlns:r="http://schemas.openxmlformats.org/officeDocument/2006/relationships" xmlns:p="http://schemas.openxmlformats.org/presentationml/2006/main">
  <p:tag name="NAME" val="OvalShape"/>
</p:tagLst>
</file>

<file path=ppt/tags/tag2.xml><?xml version="1.0" encoding="utf-8"?>
<p:tagLst xmlns:a="http://schemas.openxmlformats.org/drawingml/2006/main" xmlns:r="http://schemas.openxmlformats.org/officeDocument/2006/relationships" xmlns:p="http://schemas.openxmlformats.org/presentationml/2006/main">
  <p:tag name="NAME" val="RectangleText"/>
</p:tagLst>
</file>

<file path=ppt/tags/tag20.xml><?xml version="1.0" encoding="utf-8"?>
<p:tagLst xmlns:a="http://schemas.openxmlformats.org/drawingml/2006/main" xmlns:r="http://schemas.openxmlformats.org/officeDocument/2006/relationships" xmlns:p="http://schemas.openxmlformats.org/presentationml/2006/main">
  <p:tag name="NAME" val="OvalText"/>
</p:tagLst>
</file>

<file path=ppt/tags/tag21.xml><?xml version="1.0" encoding="utf-8"?>
<p:tagLst xmlns:a="http://schemas.openxmlformats.org/drawingml/2006/main" xmlns:r="http://schemas.openxmlformats.org/officeDocument/2006/relationships" xmlns:p="http://schemas.openxmlformats.org/presentationml/2006/main">
  <p:tag name="NAME" val="OvalShape"/>
</p:tagLst>
</file>

<file path=ppt/tags/tag22.xml><?xml version="1.0" encoding="utf-8"?>
<p:tagLst xmlns:a="http://schemas.openxmlformats.org/drawingml/2006/main" xmlns:r="http://schemas.openxmlformats.org/officeDocument/2006/relationships" xmlns:p="http://schemas.openxmlformats.org/presentationml/2006/main">
  <p:tag name="NAME" val="OvalText"/>
</p:tagLst>
</file>

<file path=ppt/tags/tag23.xml><?xml version="1.0" encoding="utf-8"?>
<p:tagLst xmlns:a="http://schemas.openxmlformats.org/drawingml/2006/main" xmlns:r="http://schemas.openxmlformats.org/officeDocument/2006/relationships" xmlns:p="http://schemas.openxmlformats.org/presentationml/2006/main">
  <p:tag name="NAME" val="OvalShape"/>
</p:tagLst>
</file>

<file path=ppt/tags/tag24.xml><?xml version="1.0" encoding="utf-8"?>
<p:tagLst xmlns:a="http://schemas.openxmlformats.org/drawingml/2006/main" xmlns:r="http://schemas.openxmlformats.org/officeDocument/2006/relationships" xmlns:p="http://schemas.openxmlformats.org/presentationml/2006/main">
  <p:tag name="NAME" val="OvalText"/>
</p:tagLst>
</file>

<file path=ppt/tags/tag25.xml><?xml version="1.0" encoding="utf-8"?>
<p:tagLst xmlns:a="http://schemas.openxmlformats.org/drawingml/2006/main" xmlns:r="http://schemas.openxmlformats.org/officeDocument/2006/relationships" xmlns:p="http://schemas.openxmlformats.org/presentationml/2006/main">
  <p:tag name="NAME" val="OvalShape"/>
</p:tagLst>
</file>

<file path=ppt/tags/tag26.xml><?xml version="1.0" encoding="utf-8"?>
<p:tagLst xmlns:a="http://schemas.openxmlformats.org/drawingml/2006/main" xmlns:r="http://schemas.openxmlformats.org/officeDocument/2006/relationships" xmlns:p="http://schemas.openxmlformats.org/presentationml/2006/main">
  <p:tag name="NAME" val="OvalText"/>
</p:tagLst>
</file>

<file path=ppt/tags/tag3.xml><?xml version="1.0" encoding="utf-8"?>
<p:tagLst xmlns:a="http://schemas.openxmlformats.org/drawingml/2006/main" xmlns:r="http://schemas.openxmlformats.org/officeDocument/2006/relationships" xmlns:p="http://schemas.openxmlformats.org/presentationml/2006/main">
  <p:tag name="NAME" val="RectangleShape"/>
</p:tagLst>
</file>

<file path=ppt/tags/tag4.xml><?xml version="1.0" encoding="utf-8"?>
<p:tagLst xmlns:a="http://schemas.openxmlformats.org/drawingml/2006/main" xmlns:r="http://schemas.openxmlformats.org/officeDocument/2006/relationships" xmlns:p="http://schemas.openxmlformats.org/presentationml/2006/main">
  <p:tag name="NAME" val="RectangleText"/>
</p:tagLst>
</file>

<file path=ppt/tags/tag5.xml><?xml version="1.0" encoding="utf-8"?>
<p:tagLst xmlns:a="http://schemas.openxmlformats.org/drawingml/2006/main" xmlns:r="http://schemas.openxmlformats.org/officeDocument/2006/relationships" xmlns:p="http://schemas.openxmlformats.org/presentationml/2006/main">
  <p:tag name="NAME" val="RectangleShape"/>
</p:tagLst>
</file>

<file path=ppt/tags/tag6.xml><?xml version="1.0" encoding="utf-8"?>
<p:tagLst xmlns:a="http://schemas.openxmlformats.org/drawingml/2006/main" xmlns:r="http://schemas.openxmlformats.org/officeDocument/2006/relationships" xmlns:p="http://schemas.openxmlformats.org/presentationml/2006/main">
  <p:tag name="NAME" val="RectangleText"/>
</p:tagLst>
</file>

<file path=ppt/tags/tag7.xml><?xml version="1.0" encoding="utf-8"?>
<p:tagLst xmlns:a="http://schemas.openxmlformats.org/drawingml/2006/main" xmlns:r="http://schemas.openxmlformats.org/officeDocument/2006/relationships" xmlns:p="http://schemas.openxmlformats.org/presentationml/2006/main">
  <p:tag name="NAME" val="RectangleShape"/>
</p:tagLst>
</file>

<file path=ppt/tags/tag8.xml><?xml version="1.0" encoding="utf-8"?>
<p:tagLst xmlns:a="http://schemas.openxmlformats.org/drawingml/2006/main" xmlns:r="http://schemas.openxmlformats.org/officeDocument/2006/relationships" xmlns:p="http://schemas.openxmlformats.org/presentationml/2006/main">
  <p:tag name="NAME" val="RectangleText"/>
</p:tagLst>
</file>

<file path=ppt/tags/tag9.xml><?xml version="1.0" encoding="utf-8"?>
<p:tagLst xmlns:a="http://schemas.openxmlformats.org/drawingml/2006/main" xmlns:r="http://schemas.openxmlformats.org/officeDocument/2006/relationships" xmlns:p="http://schemas.openxmlformats.org/presentationml/2006/main">
  <p:tag name="NAME" val="RectangleShape"/>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2606</TotalTime>
  <Words>16609</Words>
  <Application>Microsoft Office PowerPoint</Application>
  <PresentationFormat>全屏显示(4:3)</PresentationFormat>
  <Paragraphs>1171</Paragraphs>
  <Slides>153</Slides>
  <Notes>4</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153</vt:i4>
      </vt:variant>
    </vt:vector>
  </HeadingPairs>
  <TitlesOfParts>
    <vt:vector size="155" baseType="lpstr">
      <vt:lpstr>Office 主题​​</vt:lpstr>
      <vt:lpstr>Clip</vt:lpstr>
      <vt:lpstr>商务谈判与推销技巧 （第5版）</vt:lpstr>
      <vt:lpstr>第5版修订说明</vt:lpstr>
      <vt:lpstr>课程大纲</vt:lpstr>
      <vt:lpstr>第1章 　商务谈判概述</vt:lpstr>
      <vt:lpstr>1.1　商务谈判的特征与评价标准</vt:lpstr>
      <vt:lpstr>思 考</vt:lpstr>
      <vt:lpstr>1.1.2　商务谈判的特征</vt:lpstr>
      <vt:lpstr>【课堂互动】</vt:lpstr>
      <vt:lpstr>解读谈判</vt:lpstr>
      <vt:lpstr>1.1.3 商务谈判与推销的关系</vt:lpstr>
      <vt:lpstr>2.商务谈判与推销的区别</vt:lpstr>
      <vt:lpstr>1.2　商务谈判的原则与方法</vt:lpstr>
      <vt:lpstr>【案例】分橙子的谈判</vt:lpstr>
      <vt:lpstr>1.2　商务谈判的原则与方法</vt:lpstr>
      <vt:lpstr>2.把人与问题分开的原则</vt:lpstr>
      <vt:lpstr>3.立场服从利益的原则</vt:lpstr>
      <vt:lpstr>4.求同存异的原则</vt:lpstr>
      <vt:lpstr>5.客观标准原则</vt:lpstr>
      <vt:lpstr>6.科学性与艺术性相结合的原则</vt:lpstr>
      <vt:lpstr>1.2.2　商务谈判的方法</vt:lpstr>
      <vt:lpstr>链接：哈佛原则性谈判模式 </vt:lpstr>
      <vt:lpstr>三种谈判方法的比较</vt:lpstr>
      <vt:lpstr>谈判方法的选择</vt:lpstr>
      <vt:lpstr>1.3　商务谈判的形式与过程</vt:lpstr>
      <vt:lpstr>1.3.2　商务谈判的主要类型</vt:lpstr>
      <vt:lpstr>1.3.3　商务谈判的一般过程</vt:lpstr>
      <vt:lpstr>第2章 商务谈判组织与准备</vt:lpstr>
      <vt:lpstr>2.1　商务谈判人员的素质要求</vt:lpstr>
      <vt:lpstr>2.1.1　政治素质要求</vt:lpstr>
      <vt:lpstr>2.1.2 伦理道德要求</vt:lpstr>
      <vt:lpstr>2.1.3　业务能力要求</vt:lpstr>
      <vt:lpstr>2.1.4 心理素质要求</vt:lpstr>
      <vt:lpstr>【课堂互动】</vt:lpstr>
      <vt:lpstr>2.2　谈判班子的构成与管理规则</vt:lpstr>
      <vt:lpstr>2.2.2　谈判班子的业务构成</vt:lpstr>
      <vt:lpstr>2.2.3　谈判过程中的管理规则</vt:lpstr>
      <vt:lpstr>案例：温柔一刀</vt:lpstr>
      <vt:lpstr>2.3　商务谈判的信息准备</vt:lpstr>
      <vt:lpstr>2.3.2　行业与市场分析</vt:lpstr>
      <vt:lpstr>2.3.3 谈判对手分析</vt:lpstr>
      <vt:lpstr>荷伯.科恩与煤矿老板的谈判</vt:lpstr>
      <vt:lpstr>2.3.4　谈判者的自我评估</vt:lpstr>
      <vt:lpstr>2.3.5 信息收集的方法和途径</vt:lpstr>
      <vt:lpstr>案例：日本人搜集大庆油田信息</vt:lpstr>
      <vt:lpstr>2.4  商务谈判方案的制订</vt:lpstr>
      <vt:lpstr>谈判主题和目标的确定</vt:lpstr>
      <vt:lpstr>2.4.2 谈判议程的拟定</vt:lpstr>
      <vt:lpstr>谈判议程的拟定</vt:lpstr>
      <vt:lpstr>2.4.3　谈判时间、地点的选择</vt:lpstr>
      <vt:lpstr>2.4.4 谈判策略的制定</vt:lpstr>
      <vt:lpstr>谈判策略的制定</vt:lpstr>
      <vt:lpstr>2.4.5 谈判方案的框架内容</vt:lpstr>
      <vt:lpstr>2.5  模拟谈判</vt:lpstr>
      <vt:lpstr>2.5.2 模拟谈判的方法</vt:lpstr>
      <vt:lpstr>2.5.3　模拟谈判的总结</vt:lpstr>
      <vt:lpstr>2.5.4  线上谈判模拟训练</vt:lpstr>
      <vt:lpstr>2.6  模拟谈判比赛</vt:lpstr>
      <vt:lpstr>2.6.2 模拟谈判比赛的流程</vt:lpstr>
      <vt:lpstr>模拟谈判比赛的流程（续）</vt:lpstr>
      <vt:lpstr> 2.6.3  模拟谈判比赛的评价标准</vt:lpstr>
      <vt:lpstr>PowerPoint 演示文稿</vt:lpstr>
      <vt:lpstr>第3章 商务谈判策略</vt:lpstr>
      <vt:lpstr>3.1　开局阶段的谈判策略</vt:lpstr>
      <vt:lpstr>开局阶段的谈判策略</vt:lpstr>
      <vt:lpstr>3.2　报价阶段的谈判策略</vt:lpstr>
      <vt:lpstr>3.2.2　报价的方式</vt:lpstr>
      <vt:lpstr>3.2.3　报价的策略</vt:lpstr>
      <vt:lpstr>3.2.4　应价的处理及其策略</vt:lpstr>
      <vt:lpstr>3.3　磋商阶段的谈判策略</vt:lpstr>
      <vt:lpstr>3.3.2　迫使对方让步的策略</vt:lpstr>
      <vt:lpstr>1.软硬兼施策略</vt:lpstr>
      <vt:lpstr>2.制造竞争策略</vt:lpstr>
      <vt:lpstr>3.欲擒故纵策略</vt:lpstr>
      <vt:lpstr>4.各个击破策略</vt:lpstr>
      <vt:lpstr>5.吹毛求疵策略</vt:lpstr>
      <vt:lpstr>6.积少成多策略</vt:lpstr>
      <vt:lpstr>7.最后通牒</vt:lpstr>
      <vt:lpstr>3.3.3　阻止对方进攻的策略</vt:lpstr>
      <vt:lpstr>1.权力极限策略</vt:lpstr>
      <vt:lpstr>2.政策极限策略</vt:lpstr>
      <vt:lpstr>3.财政极限策略</vt:lpstr>
      <vt:lpstr>4.先例控制策略</vt:lpstr>
      <vt:lpstr>5.疲劳战术</vt:lpstr>
      <vt:lpstr>6.借恻隐术</vt:lpstr>
      <vt:lpstr>3.4　谈判僵局处理的策略</vt:lpstr>
      <vt:lpstr>3.4.2　处理僵局的策略</vt:lpstr>
      <vt:lpstr>3.5　结束阶段的谈判策略</vt:lpstr>
      <vt:lpstr>3.5.2　促成缔约的策略</vt:lpstr>
      <vt:lpstr>3.5.3　谈判的收尾工作</vt:lpstr>
      <vt:lpstr>第4章 商务谈判的沟通技巧</vt:lpstr>
      <vt:lpstr>4.1  有效的口头表述</vt:lpstr>
      <vt:lpstr>【课堂互动】</vt:lpstr>
      <vt:lpstr>4.1.2　谈判过程中的提问技巧</vt:lpstr>
      <vt:lpstr>提问方式</vt:lpstr>
      <vt:lpstr>2.提问效果</vt:lpstr>
      <vt:lpstr>4.1.3　谈判过程中的应答</vt:lpstr>
      <vt:lpstr>4.2　倾听</vt:lpstr>
      <vt:lpstr>PowerPoint 演示文稿</vt:lpstr>
      <vt:lpstr>PowerPoint 演示文稿</vt:lpstr>
      <vt:lpstr>【课堂互动】化解身边的沟通难题</vt:lpstr>
      <vt:lpstr>4.3　非语言沟通</vt:lpstr>
      <vt:lpstr>人体语言技巧 </vt:lpstr>
      <vt:lpstr>【课堂互动】你比划我猜</vt:lpstr>
      <vt:lpstr>4.2　倾听</vt:lpstr>
      <vt:lpstr>PowerPoint 演示文稿</vt:lpstr>
      <vt:lpstr>PowerPoint 演示文稿</vt:lpstr>
      <vt:lpstr>4.3　非语言沟通</vt:lpstr>
      <vt:lpstr>人体语言技巧 </vt:lpstr>
      <vt:lpstr>4.4　电话沟通</vt:lpstr>
      <vt:lpstr>4.4.2　打电话的技巧</vt:lpstr>
      <vt:lpstr>4.4.3　接电话的技巧</vt:lpstr>
      <vt:lpstr>第5章 国际商务谈判</vt:lpstr>
      <vt:lpstr>5.1　国际商务谈判的特征与要求</vt:lpstr>
      <vt:lpstr>5.1.2　国际谈判与国内谈判的区别</vt:lpstr>
      <vt:lpstr>5.1.3　国际谈判成功的基本要求</vt:lpstr>
      <vt:lpstr>5.2　美洲商人的谈判风格</vt:lpstr>
      <vt:lpstr>5.2.2　拉丁美洲商人的谈判风格</vt:lpstr>
      <vt:lpstr>5.3　欧洲商人的谈判风格</vt:lpstr>
      <vt:lpstr>5.3.2　德国商人的谈判风格</vt:lpstr>
      <vt:lpstr>5.3.3　法国商人的谈判风格</vt:lpstr>
      <vt:lpstr>5.3.4　俄罗斯商人的谈判风格</vt:lpstr>
      <vt:lpstr>5.3.5 北欧商人的谈判风格</vt:lpstr>
      <vt:lpstr>5.4　亚洲商人的谈判风格</vt:lpstr>
      <vt:lpstr>5.4.2　韩国商人的谈判风格</vt:lpstr>
      <vt:lpstr>5.4.3　东盟各国商人的谈判风格</vt:lpstr>
      <vt:lpstr>5.4.4 南亚商人的谈判风格</vt:lpstr>
      <vt:lpstr>5.4.5　阿拉伯商人的谈判风格</vt:lpstr>
      <vt:lpstr>5.5 大洋洲和非洲商人的谈判风格</vt:lpstr>
      <vt:lpstr>5.5.2　非洲商人的谈判风格</vt:lpstr>
      <vt:lpstr>第6章 商务谈判礼仪</vt:lpstr>
      <vt:lpstr>6.1　礼仪的含义及作用</vt:lpstr>
      <vt:lpstr>6.1.2　礼仪的作用</vt:lpstr>
      <vt:lpstr>链接：个人的外在形象</vt:lpstr>
      <vt:lpstr>6.2 仪表服饰礼仪</vt:lpstr>
      <vt:lpstr>西装的选择和穿着搭配</vt:lpstr>
      <vt:lpstr>6.2.2 女士商务着装</vt:lpstr>
      <vt:lpstr>套裙的选择和穿着搭配</vt:lpstr>
      <vt:lpstr>6.3  仪容仪态礼仪</vt:lpstr>
      <vt:lpstr>6.3.2 言行举止的礼仪要求</vt:lpstr>
      <vt:lpstr>2. 站姿</vt:lpstr>
      <vt:lpstr>3. 行姿</vt:lpstr>
      <vt:lpstr>4. 微笑</vt:lpstr>
      <vt:lpstr>5. 手势</vt:lpstr>
      <vt:lpstr>6. 交谈</vt:lpstr>
      <vt:lpstr>  交谈（续）</vt:lpstr>
      <vt:lpstr>6.4  商务接待礼仪</vt:lpstr>
      <vt:lpstr>2.介绍礼仪</vt:lpstr>
      <vt:lpstr>3. 握手礼仪 </vt:lpstr>
      <vt:lpstr>【课堂互动】</vt:lpstr>
      <vt:lpstr>4. 名片礼仪</vt:lpstr>
      <vt:lpstr>6.4.2 迎送礼仪</vt:lpstr>
      <vt:lpstr>8.4.3 宴请礼仪</vt:lpstr>
      <vt:lpstr>6.4.4 馈赠礼仪</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微软用户</cp:lastModifiedBy>
  <cp:revision>643</cp:revision>
  <cp:lastPrinted>1601-01-01T00:00:00Z</cp:lastPrinted>
  <dcterms:created xsi:type="dcterms:W3CDTF">1601-01-01T00:00:00Z</dcterms:created>
  <dcterms:modified xsi:type="dcterms:W3CDTF">2026-04-20T03:09:45Z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